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2"/>
  </p:notesMasterIdLst>
  <p:sldIdLst>
    <p:sldId id="256" r:id="rId2"/>
    <p:sldId id="257" r:id="rId3"/>
    <p:sldId id="258" r:id="rId4"/>
    <p:sldId id="259" r:id="rId5"/>
    <p:sldId id="260" r:id="rId6"/>
    <p:sldId id="262" r:id="rId7"/>
    <p:sldId id="263" r:id="rId8"/>
    <p:sldId id="269" r:id="rId9"/>
    <p:sldId id="276" r:id="rId10"/>
    <p:sldId id="268" r:id="rId11"/>
    <p:sldId id="265" r:id="rId12"/>
    <p:sldId id="266" r:id="rId13"/>
    <p:sldId id="264" r:id="rId14"/>
    <p:sldId id="270" r:id="rId15"/>
    <p:sldId id="271" r:id="rId16"/>
    <p:sldId id="272" r:id="rId17"/>
    <p:sldId id="273" r:id="rId18"/>
    <p:sldId id="274" r:id="rId19"/>
    <p:sldId id="275" r:id="rId20"/>
    <p:sldId id="277" r:id="rId21"/>
  </p:sldIdLst>
  <p:sldSz cx="12599988" cy="36020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06DB70-937A-4412-8877-BC2A453F4EE6}">
          <p14:sldIdLst>
            <p14:sldId id="256"/>
            <p14:sldId id="257"/>
            <p14:sldId id="258"/>
            <p14:sldId id="259"/>
            <p14:sldId id="260"/>
            <p14:sldId id="262"/>
            <p14:sldId id="263"/>
            <p14:sldId id="269"/>
            <p14:sldId id="276"/>
            <p14:sldId id="268"/>
            <p14:sldId id="265"/>
            <p14:sldId id="266"/>
            <p14:sldId id="264"/>
            <p14:sldId id="270"/>
          </p14:sldIdLst>
        </p14:section>
        <p14:section name="Backpocket slides" id="{D746DCB3-FDA6-4A9D-AC0B-895A8AE42185}">
          <p14:sldIdLst>
            <p14:sldId id="271"/>
            <p14:sldId id="272"/>
            <p14:sldId id="273"/>
            <p14:sldId id="274"/>
            <p14:sldId id="275"/>
            <p14:sldId id="2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99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347" autoAdjust="0"/>
  </p:normalViewPr>
  <p:slideViewPr>
    <p:cSldViewPr snapToGrid="0">
      <p:cViewPr varScale="1">
        <p:scale>
          <a:sx n="103" d="100"/>
          <a:sy n="103" d="100"/>
        </p:scale>
        <p:origin x="138" y="984"/>
      </p:cViewPr>
      <p:guideLst/>
    </p:cSldViewPr>
  </p:slideViewPr>
  <p:notesTextViewPr>
    <p:cViewPr>
      <p:scale>
        <a:sx n="1" d="1"/>
        <a:sy n="1" d="1"/>
      </p:scale>
      <p:origin x="0" y="0"/>
    </p:cViewPr>
  </p:notesTextViewPr>
  <p:notesViewPr>
    <p:cSldViewPr snapToGrid="0">
      <p:cViewPr varScale="1">
        <p:scale>
          <a:sx n="70" d="100"/>
          <a:sy n="70" d="100"/>
        </p:scale>
        <p:origin x="2971"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1884B-BC7E-41F9-A6A5-1A9DD7B59481}" type="datetimeFigureOut">
              <a:rPr lang="en-MY" smtClean="0"/>
              <a:t>28/10/2025</a:t>
            </a:fld>
            <a:endParaRPr lang="en-MY"/>
          </a:p>
        </p:txBody>
      </p:sp>
      <p:sp>
        <p:nvSpPr>
          <p:cNvPr id="4" name="Slide Image Placeholder 3"/>
          <p:cNvSpPr>
            <a:spLocks noGrp="1" noRot="1" noChangeAspect="1"/>
          </p:cNvSpPr>
          <p:nvPr>
            <p:ph type="sldImg" idx="2"/>
          </p:nvPr>
        </p:nvSpPr>
        <p:spPr>
          <a:xfrm>
            <a:off x="-1968500" y="1143000"/>
            <a:ext cx="107950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E3A59-1B5A-4A24-AF7F-A6929C0E6A5D}" type="slidenum">
              <a:rPr lang="en-MY" smtClean="0"/>
              <a:t>‹#›</a:t>
            </a:fld>
            <a:endParaRPr lang="en-MY"/>
          </a:p>
        </p:txBody>
      </p:sp>
    </p:spTree>
    <p:extLst>
      <p:ext uri="{BB962C8B-B14F-4D97-AF65-F5344CB8AC3E}">
        <p14:creationId xmlns:p14="http://schemas.microsoft.com/office/powerpoint/2010/main" val="87714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45E3A59-1B5A-4A24-AF7F-A6929C0E6A5D}" type="slidenum">
              <a:rPr lang="en-MY" smtClean="0"/>
              <a:t>1</a:t>
            </a:fld>
            <a:endParaRPr lang="en-MY"/>
          </a:p>
        </p:txBody>
      </p:sp>
    </p:spTree>
    <p:extLst>
      <p:ext uri="{BB962C8B-B14F-4D97-AF65-F5344CB8AC3E}">
        <p14:creationId xmlns:p14="http://schemas.microsoft.com/office/powerpoint/2010/main" val="2341166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10</a:t>
            </a:fld>
            <a:endParaRPr lang="en-MY"/>
          </a:p>
        </p:txBody>
      </p:sp>
      <p:sp>
        <p:nvSpPr>
          <p:cNvPr id="6" name="Notes Placeholder 5">
            <a:extLst>
              <a:ext uri="{FF2B5EF4-FFF2-40B4-BE49-F238E27FC236}">
                <a16:creationId xmlns:a16="http://schemas.microsoft.com/office/drawing/2014/main" id="{50F4435B-9885-B83B-09D0-0BDB6298D228}"/>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279056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11</a:t>
            </a:fld>
            <a:endParaRPr lang="en-MY"/>
          </a:p>
        </p:txBody>
      </p:sp>
      <p:sp>
        <p:nvSpPr>
          <p:cNvPr id="6" name="Notes Placeholder 5">
            <a:extLst>
              <a:ext uri="{FF2B5EF4-FFF2-40B4-BE49-F238E27FC236}">
                <a16:creationId xmlns:a16="http://schemas.microsoft.com/office/drawing/2014/main" id="{2DA6E468-1481-0310-48DE-AF14D76CAA42}"/>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408496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945E3A59-1B5A-4A24-AF7F-A6929C0E6A5D}" type="slidenum">
              <a:rPr lang="en-MY" smtClean="0"/>
              <a:t>12</a:t>
            </a:fld>
            <a:endParaRPr lang="en-MY"/>
          </a:p>
        </p:txBody>
      </p:sp>
    </p:spTree>
    <p:extLst>
      <p:ext uri="{BB962C8B-B14F-4D97-AF65-F5344CB8AC3E}">
        <p14:creationId xmlns:p14="http://schemas.microsoft.com/office/powerpoint/2010/main" val="150896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13</a:t>
            </a:fld>
            <a:endParaRPr lang="en-MY"/>
          </a:p>
        </p:txBody>
      </p:sp>
      <p:sp>
        <p:nvSpPr>
          <p:cNvPr id="6" name="Notes Placeholder 5">
            <a:extLst>
              <a:ext uri="{FF2B5EF4-FFF2-40B4-BE49-F238E27FC236}">
                <a16:creationId xmlns:a16="http://schemas.microsoft.com/office/drawing/2014/main" id="{CF7A7132-15AA-BDB3-19C3-B0F3045CC9DA}"/>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361839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945E3A59-1B5A-4A24-AF7F-A6929C0E6A5D}" type="slidenum">
              <a:rPr lang="en-MY" smtClean="0"/>
              <a:t>14</a:t>
            </a:fld>
            <a:endParaRPr lang="en-MY"/>
          </a:p>
        </p:txBody>
      </p:sp>
    </p:spTree>
    <p:extLst>
      <p:ext uri="{BB962C8B-B14F-4D97-AF65-F5344CB8AC3E}">
        <p14:creationId xmlns:p14="http://schemas.microsoft.com/office/powerpoint/2010/main" val="2612128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945E3A59-1B5A-4A24-AF7F-A6929C0E6A5D}" type="slidenum">
              <a:rPr lang="en-MY" smtClean="0"/>
              <a:t>15</a:t>
            </a:fld>
            <a:endParaRPr lang="en-MY"/>
          </a:p>
        </p:txBody>
      </p:sp>
    </p:spTree>
    <p:extLst>
      <p:ext uri="{BB962C8B-B14F-4D97-AF65-F5344CB8AC3E}">
        <p14:creationId xmlns:p14="http://schemas.microsoft.com/office/powerpoint/2010/main" val="1963422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16</a:t>
            </a:fld>
            <a:endParaRPr lang="en-MY"/>
          </a:p>
        </p:txBody>
      </p:sp>
      <p:sp>
        <p:nvSpPr>
          <p:cNvPr id="6" name="Notes Placeholder 5">
            <a:extLst>
              <a:ext uri="{FF2B5EF4-FFF2-40B4-BE49-F238E27FC236}">
                <a16:creationId xmlns:a16="http://schemas.microsoft.com/office/drawing/2014/main" id="{59E81E00-8D73-8854-7B29-64B88C8B94E6}"/>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2852302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17</a:t>
            </a:fld>
            <a:endParaRPr lang="en-MY"/>
          </a:p>
        </p:txBody>
      </p:sp>
      <p:sp>
        <p:nvSpPr>
          <p:cNvPr id="6" name="Notes Placeholder 5">
            <a:extLst>
              <a:ext uri="{FF2B5EF4-FFF2-40B4-BE49-F238E27FC236}">
                <a16:creationId xmlns:a16="http://schemas.microsoft.com/office/drawing/2014/main" id="{E9144FCB-9715-D29F-393D-C015B68A2530}"/>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203044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18</a:t>
            </a:fld>
            <a:endParaRPr lang="en-MY"/>
          </a:p>
        </p:txBody>
      </p:sp>
    </p:spTree>
    <p:extLst>
      <p:ext uri="{BB962C8B-B14F-4D97-AF65-F5344CB8AC3E}">
        <p14:creationId xmlns:p14="http://schemas.microsoft.com/office/powerpoint/2010/main" val="3184507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45E3A59-1B5A-4A24-AF7F-A6929C0E6A5D}" type="slidenum">
              <a:rPr lang="en-MY" smtClean="0"/>
              <a:t>19</a:t>
            </a:fld>
            <a:endParaRPr lang="en-MY"/>
          </a:p>
        </p:txBody>
      </p:sp>
    </p:spTree>
    <p:extLst>
      <p:ext uri="{BB962C8B-B14F-4D97-AF65-F5344CB8AC3E}">
        <p14:creationId xmlns:p14="http://schemas.microsoft.com/office/powerpoint/2010/main" val="427608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2</a:t>
            </a:fld>
            <a:endParaRPr lang="en-MY"/>
          </a:p>
        </p:txBody>
      </p:sp>
      <p:sp>
        <p:nvSpPr>
          <p:cNvPr id="6" name="Notes Placeholder 5">
            <a:extLst>
              <a:ext uri="{FF2B5EF4-FFF2-40B4-BE49-F238E27FC236}">
                <a16:creationId xmlns:a16="http://schemas.microsoft.com/office/drawing/2014/main" id="{B1144D17-D24A-E227-BF3D-E22BC5741AA7}"/>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1968371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20</a:t>
            </a:fld>
            <a:endParaRPr lang="en-MY"/>
          </a:p>
        </p:txBody>
      </p:sp>
      <p:sp>
        <p:nvSpPr>
          <p:cNvPr id="6" name="Notes Placeholder 5">
            <a:extLst>
              <a:ext uri="{FF2B5EF4-FFF2-40B4-BE49-F238E27FC236}">
                <a16:creationId xmlns:a16="http://schemas.microsoft.com/office/drawing/2014/main" id="{33C0EF3E-1F19-2749-3BE9-EA546E13763E}"/>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239982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3" name="Notes Placeholder 2"/>
          <p:cNvSpPr>
            <a:spLocks noGrp="1"/>
          </p:cNvSpPr>
          <p:nvPr>
            <p:ph type="body" idx="1"/>
          </p:nvPr>
        </p:nvSpPr>
        <p:spPr/>
        <p:txBody>
          <a:bodyPr/>
          <a:lstStyle/>
          <a:p>
            <a:r>
              <a:rPr lang="en-US" dirty="0"/>
              <a:t> </a:t>
            </a:r>
            <a:endParaRPr lang="en-MY" dirty="0"/>
          </a:p>
        </p:txBody>
      </p:sp>
      <p:sp>
        <p:nvSpPr>
          <p:cNvPr id="4" name="Slide Number Placeholder 3"/>
          <p:cNvSpPr>
            <a:spLocks noGrp="1"/>
          </p:cNvSpPr>
          <p:nvPr>
            <p:ph type="sldNum" sz="quarter" idx="5"/>
          </p:nvPr>
        </p:nvSpPr>
        <p:spPr/>
        <p:txBody>
          <a:bodyPr/>
          <a:lstStyle/>
          <a:p>
            <a:fld id="{945E3A59-1B5A-4A24-AF7F-A6929C0E6A5D}" type="slidenum">
              <a:rPr lang="en-MY" smtClean="0"/>
              <a:t>3</a:t>
            </a:fld>
            <a:endParaRPr lang="en-MY"/>
          </a:p>
        </p:txBody>
      </p:sp>
    </p:spTree>
    <p:extLst>
      <p:ext uri="{BB962C8B-B14F-4D97-AF65-F5344CB8AC3E}">
        <p14:creationId xmlns:p14="http://schemas.microsoft.com/office/powerpoint/2010/main" val="353119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4</a:t>
            </a:fld>
            <a:endParaRPr lang="en-MY"/>
          </a:p>
        </p:txBody>
      </p:sp>
      <p:sp>
        <p:nvSpPr>
          <p:cNvPr id="6" name="Notes Placeholder 5">
            <a:extLst>
              <a:ext uri="{FF2B5EF4-FFF2-40B4-BE49-F238E27FC236}">
                <a16:creationId xmlns:a16="http://schemas.microsoft.com/office/drawing/2014/main" id="{0BA21BB8-079F-EFB5-4DCC-D0934CE48BC7}"/>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427299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5</a:t>
            </a:fld>
            <a:endParaRPr lang="en-MY"/>
          </a:p>
        </p:txBody>
      </p:sp>
      <p:sp>
        <p:nvSpPr>
          <p:cNvPr id="6" name="Notes Placeholder 5">
            <a:extLst>
              <a:ext uri="{FF2B5EF4-FFF2-40B4-BE49-F238E27FC236}">
                <a16:creationId xmlns:a16="http://schemas.microsoft.com/office/drawing/2014/main" id="{756C27CB-6A53-8F5F-15B6-26CA5054B631}"/>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286324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6</a:t>
            </a:fld>
            <a:endParaRPr lang="en-MY"/>
          </a:p>
        </p:txBody>
      </p:sp>
      <p:sp>
        <p:nvSpPr>
          <p:cNvPr id="6" name="Notes Placeholder 5">
            <a:extLst>
              <a:ext uri="{FF2B5EF4-FFF2-40B4-BE49-F238E27FC236}">
                <a16:creationId xmlns:a16="http://schemas.microsoft.com/office/drawing/2014/main" id="{CD1D45DB-A68B-E947-82B1-EC00D5785594}"/>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107855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7</a:t>
            </a:fld>
            <a:endParaRPr lang="en-MY"/>
          </a:p>
        </p:txBody>
      </p:sp>
      <p:sp>
        <p:nvSpPr>
          <p:cNvPr id="6" name="Notes Placeholder 5">
            <a:extLst>
              <a:ext uri="{FF2B5EF4-FFF2-40B4-BE49-F238E27FC236}">
                <a16:creationId xmlns:a16="http://schemas.microsoft.com/office/drawing/2014/main" id="{9945C631-992B-96FD-F7F2-6649F6AB269D}"/>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273095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8</a:t>
            </a:fld>
            <a:endParaRPr lang="en-MY"/>
          </a:p>
        </p:txBody>
      </p:sp>
      <p:sp>
        <p:nvSpPr>
          <p:cNvPr id="6" name="Notes Placeholder 5">
            <a:extLst>
              <a:ext uri="{FF2B5EF4-FFF2-40B4-BE49-F238E27FC236}">
                <a16:creationId xmlns:a16="http://schemas.microsoft.com/office/drawing/2014/main" id="{B52F99EF-B441-2874-62C7-CA1866AEBBDA}"/>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371366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143000"/>
            <a:ext cx="10795000" cy="3086100"/>
          </a:xfrm>
        </p:spPr>
      </p:sp>
      <p:sp>
        <p:nvSpPr>
          <p:cNvPr id="4" name="Slide Number Placeholder 3"/>
          <p:cNvSpPr>
            <a:spLocks noGrp="1"/>
          </p:cNvSpPr>
          <p:nvPr>
            <p:ph type="sldNum" sz="quarter" idx="5"/>
          </p:nvPr>
        </p:nvSpPr>
        <p:spPr/>
        <p:txBody>
          <a:bodyPr/>
          <a:lstStyle/>
          <a:p>
            <a:fld id="{945E3A59-1B5A-4A24-AF7F-A6929C0E6A5D}" type="slidenum">
              <a:rPr lang="en-MY" smtClean="0"/>
              <a:t>9</a:t>
            </a:fld>
            <a:endParaRPr lang="en-MY"/>
          </a:p>
        </p:txBody>
      </p:sp>
      <p:sp>
        <p:nvSpPr>
          <p:cNvPr id="6" name="Notes Placeholder 5">
            <a:extLst>
              <a:ext uri="{FF2B5EF4-FFF2-40B4-BE49-F238E27FC236}">
                <a16:creationId xmlns:a16="http://schemas.microsoft.com/office/drawing/2014/main" id="{3478ADB0-9EB4-1886-7C24-F50AC5F88771}"/>
              </a:ext>
            </a:extLst>
          </p:cNvPr>
          <p:cNvSpPr>
            <a:spLocks noGrp="1"/>
          </p:cNvSpPr>
          <p:nvPr>
            <p:ph type="body" sz="quarter" idx="3"/>
          </p:nvPr>
        </p:nvSpPr>
        <p:spPr/>
        <p:txBody>
          <a:bodyPr/>
          <a:lstStyle/>
          <a:p>
            <a:endParaRPr lang="en-MY"/>
          </a:p>
        </p:txBody>
      </p:sp>
    </p:spTree>
    <p:extLst>
      <p:ext uri="{BB962C8B-B14F-4D97-AF65-F5344CB8AC3E}">
        <p14:creationId xmlns:p14="http://schemas.microsoft.com/office/powerpoint/2010/main" val="348200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4999" y="589500"/>
            <a:ext cx="9449991" cy="1254043"/>
          </a:xfrm>
        </p:spPr>
        <p:txBody>
          <a:bodyPr anchor="b"/>
          <a:lstStyle>
            <a:lvl1pPr algn="ctr">
              <a:defRPr sz="3151"/>
            </a:lvl1pPr>
          </a:lstStyle>
          <a:p>
            <a:r>
              <a:rPr lang="en-US"/>
              <a:t>Click to edit Master title style</a:t>
            </a:r>
            <a:endParaRPr lang="en-US" dirty="0"/>
          </a:p>
        </p:txBody>
      </p:sp>
      <p:sp>
        <p:nvSpPr>
          <p:cNvPr id="3" name="Subtitle 2"/>
          <p:cNvSpPr>
            <a:spLocks noGrp="1"/>
          </p:cNvSpPr>
          <p:nvPr>
            <p:ph type="subTitle" idx="1"/>
          </p:nvPr>
        </p:nvSpPr>
        <p:spPr>
          <a:xfrm>
            <a:off x="1574999" y="1891904"/>
            <a:ext cx="9449991" cy="869658"/>
          </a:xfrm>
        </p:spPr>
        <p:txBody>
          <a:bodyPr/>
          <a:lstStyle>
            <a:lvl1pPr marL="0" indent="0" algn="ctr">
              <a:buNone/>
              <a:defRPr sz="1260"/>
            </a:lvl1pPr>
            <a:lvl2pPr marL="240121" indent="0" algn="ctr">
              <a:buNone/>
              <a:defRPr sz="1050"/>
            </a:lvl2pPr>
            <a:lvl3pPr marL="480243" indent="0" algn="ctr">
              <a:buNone/>
              <a:defRPr sz="945"/>
            </a:lvl3pPr>
            <a:lvl4pPr marL="720364" indent="0" algn="ctr">
              <a:buNone/>
              <a:defRPr sz="840"/>
            </a:lvl4pPr>
            <a:lvl5pPr marL="960486" indent="0" algn="ctr">
              <a:buNone/>
              <a:defRPr sz="840"/>
            </a:lvl5pPr>
            <a:lvl6pPr marL="1200607" indent="0" algn="ctr">
              <a:buNone/>
              <a:defRPr sz="840"/>
            </a:lvl6pPr>
            <a:lvl7pPr marL="1440729" indent="0" algn="ctr">
              <a:buNone/>
              <a:defRPr sz="840"/>
            </a:lvl7pPr>
            <a:lvl8pPr marL="1680850" indent="0" algn="ctr">
              <a:buNone/>
              <a:defRPr sz="840"/>
            </a:lvl8pPr>
            <a:lvl9pPr marL="1920972" indent="0" algn="ctr">
              <a:buNone/>
              <a:defRPr sz="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6232F9-A1C6-0A44-BF65-F04E5014F010}"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531E-C5BD-C648-BB89-0F180C348868}" type="slidenum">
              <a:rPr lang="en-US" smtClean="0"/>
              <a:t>‹#›</a:t>
            </a:fld>
            <a:endParaRPr lang="en-US"/>
          </a:p>
        </p:txBody>
      </p:sp>
    </p:spTree>
    <p:extLst>
      <p:ext uri="{BB962C8B-B14F-4D97-AF65-F5344CB8AC3E}">
        <p14:creationId xmlns:p14="http://schemas.microsoft.com/office/powerpoint/2010/main" val="394222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232F9-A1C6-0A44-BF65-F04E5014F010}"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531E-C5BD-C648-BB89-0F180C348868}" type="slidenum">
              <a:rPr lang="en-US" smtClean="0"/>
              <a:t>‹#›</a:t>
            </a:fld>
            <a:endParaRPr lang="en-US"/>
          </a:p>
        </p:txBody>
      </p:sp>
    </p:spTree>
    <p:extLst>
      <p:ext uri="{BB962C8B-B14F-4D97-AF65-F5344CB8AC3E}">
        <p14:creationId xmlns:p14="http://schemas.microsoft.com/office/powerpoint/2010/main" val="872594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191775"/>
            <a:ext cx="2716872" cy="30525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249" y="191775"/>
            <a:ext cx="7993117" cy="3052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232F9-A1C6-0A44-BF65-F04E5014F010}"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531E-C5BD-C648-BB89-0F180C348868}" type="slidenum">
              <a:rPr lang="en-US" smtClean="0"/>
              <a:t>‹#›</a:t>
            </a:fld>
            <a:endParaRPr lang="en-US"/>
          </a:p>
        </p:txBody>
      </p:sp>
    </p:spTree>
    <p:extLst>
      <p:ext uri="{BB962C8B-B14F-4D97-AF65-F5344CB8AC3E}">
        <p14:creationId xmlns:p14="http://schemas.microsoft.com/office/powerpoint/2010/main" val="194849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232F9-A1C6-0A44-BF65-F04E5014F010}"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531E-C5BD-C648-BB89-0F180C348868}" type="slidenum">
              <a:rPr lang="en-US" smtClean="0"/>
              <a:t>‹#›</a:t>
            </a:fld>
            <a:endParaRPr lang="en-US"/>
          </a:p>
        </p:txBody>
      </p:sp>
    </p:spTree>
    <p:extLst>
      <p:ext uri="{BB962C8B-B14F-4D97-AF65-F5344CB8AC3E}">
        <p14:creationId xmlns:p14="http://schemas.microsoft.com/office/powerpoint/2010/main" val="174887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687" y="898009"/>
            <a:ext cx="10867490" cy="1498347"/>
          </a:xfrm>
        </p:spPr>
        <p:txBody>
          <a:bodyPr anchor="b"/>
          <a:lstStyle>
            <a:lvl1pPr>
              <a:defRPr sz="3151"/>
            </a:lvl1pPr>
          </a:lstStyle>
          <a:p>
            <a:r>
              <a:rPr lang="en-US"/>
              <a:t>Click to edit Master title style</a:t>
            </a:r>
            <a:endParaRPr lang="en-US" dirty="0"/>
          </a:p>
        </p:txBody>
      </p:sp>
      <p:sp>
        <p:nvSpPr>
          <p:cNvPr id="3" name="Text Placeholder 2"/>
          <p:cNvSpPr>
            <a:spLocks noGrp="1"/>
          </p:cNvSpPr>
          <p:nvPr>
            <p:ph type="body" idx="1"/>
          </p:nvPr>
        </p:nvSpPr>
        <p:spPr>
          <a:xfrm>
            <a:off x="859687" y="2410531"/>
            <a:ext cx="10867490" cy="787946"/>
          </a:xfrm>
        </p:spPr>
        <p:txBody>
          <a:bodyPr/>
          <a:lstStyle>
            <a:lvl1pPr marL="0" indent="0">
              <a:buNone/>
              <a:defRPr sz="1260">
                <a:solidFill>
                  <a:schemeClr val="tx1">
                    <a:tint val="82000"/>
                  </a:schemeClr>
                </a:solidFill>
              </a:defRPr>
            </a:lvl1pPr>
            <a:lvl2pPr marL="240121" indent="0">
              <a:buNone/>
              <a:defRPr sz="1050">
                <a:solidFill>
                  <a:schemeClr val="tx1">
                    <a:tint val="82000"/>
                  </a:schemeClr>
                </a:solidFill>
              </a:defRPr>
            </a:lvl2pPr>
            <a:lvl3pPr marL="480243" indent="0">
              <a:buNone/>
              <a:defRPr sz="945">
                <a:solidFill>
                  <a:schemeClr val="tx1">
                    <a:tint val="82000"/>
                  </a:schemeClr>
                </a:solidFill>
              </a:defRPr>
            </a:lvl3pPr>
            <a:lvl4pPr marL="720364" indent="0">
              <a:buNone/>
              <a:defRPr sz="840">
                <a:solidFill>
                  <a:schemeClr val="tx1">
                    <a:tint val="82000"/>
                  </a:schemeClr>
                </a:solidFill>
              </a:defRPr>
            </a:lvl4pPr>
            <a:lvl5pPr marL="960486" indent="0">
              <a:buNone/>
              <a:defRPr sz="840">
                <a:solidFill>
                  <a:schemeClr val="tx1">
                    <a:tint val="82000"/>
                  </a:schemeClr>
                </a:solidFill>
              </a:defRPr>
            </a:lvl5pPr>
            <a:lvl6pPr marL="1200607" indent="0">
              <a:buNone/>
              <a:defRPr sz="840">
                <a:solidFill>
                  <a:schemeClr val="tx1">
                    <a:tint val="82000"/>
                  </a:schemeClr>
                </a:solidFill>
              </a:defRPr>
            </a:lvl6pPr>
            <a:lvl7pPr marL="1440729" indent="0">
              <a:buNone/>
              <a:defRPr sz="840">
                <a:solidFill>
                  <a:schemeClr val="tx1">
                    <a:tint val="82000"/>
                  </a:schemeClr>
                </a:solidFill>
              </a:defRPr>
            </a:lvl7pPr>
            <a:lvl8pPr marL="1680850" indent="0">
              <a:buNone/>
              <a:defRPr sz="840">
                <a:solidFill>
                  <a:schemeClr val="tx1">
                    <a:tint val="82000"/>
                  </a:schemeClr>
                </a:solidFill>
              </a:defRPr>
            </a:lvl8pPr>
            <a:lvl9pPr marL="1920972" indent="0">
              <a:buNone/>
              <a:defRPr sz="84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232F9-A1C6-0A44-BF65-F04E5014F010}"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531E-C5BD-C648-BB89-0F180C348868}" type="slidenum">
              <a:rPr lang="en-US" smtClean="0"/>
              <a:t>‹#›</a:t>
            </a:fld>
            <a:endParaRPr lang="en-US"/>
          </a:p>
        </p:txBody>
      </p:sp>
    </p:spTree>
    <p:extLst>
      <p:ext uri="{BB962C8B-B14F-4D97-AF65-F5344CB8AC3E}">
        <p14:creationId xmlns:p14="http://schemas.microsoft.com/office/powerpoint/2010/main" val="326885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49" y="958876"/>
            <a:ext cx="5354995" cy="2285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8744" y="958876"/>
            <a:ext cx="5354995" cy="2285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6232F9-A1C6-0A44-BF65-F04E5014F010}"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8531E-C5BD-C648-BB89-0F180C348868}" type="slidenum">
              <a:rPr lang="en-US" smtClean="0"/>
              <a:t>‹#›</a:t>
            </a:fld>
            <a:endParaRPr lang="en-US"/>
          </a:p>
        </p:txBody>
      </p:sp>
    </p:spTree>
    <p:extLst>
      <p:ext uri="{BB962C8B-B14F-4D97-AF65-F5344CB8AC3E}">
        <p14:creationId xmlns:p14="http://schemas.microsoft.com/office/powerpoint/2010/main" val="308988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7890" y="191775"/>
            <a:ext cx="10867490" cy="69622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67891" y="883000"/>
            <a:ext cx="5330385" cy="432745"/>
          </a:xfrm>
        </p:spPr>
        <p:txBody>
          <a:bodyPr anchor="b"/>
          <a:lstStyle>
            <a:lvl1pPr marL="0" indent="0">
              <a:buNone/>
              <a:defRPr sz="1260" b="1"/>
            </a:lvl1pPr>
            <a:lvl2pPr marL="240121" indent="0">
              <a:buNone/>
              <a:defRPr sz="1050" b="1"/>
            </a:lvl2pPr>
            <a:lvl3pPr marL="480243" indent="0">
              <a:buNone/>
              <a:defRPr sz="945" b="1"/>
            </a:lvl3pPr>
            <a:lvl4pPr marL="720364" indent="0">
              <a:buNone/>
              <a:defRPr sz="840" b="1"/>
            </a:lvl4pPr>
            <a:lvl5pPr marL="960486" indent="0">
              <a:buNone/>
              <a:defRPr sz="840" b="1"/>
            </a:lvl5pPr>
            <a:lvl6pPr marL="1200607" indent="0">
              <a:buNone/>
              <a:defRPr sz="840" b="1"/>
            </a:lvl6pPr>
            <a:lvl7pPr marL="1440729" indent="0">
              <a:buNone/>
              <a:defRPr sz="840" b="1"/>
            </a:lvl7pPr>
            <a:lvl8pPr marL="1680850" indent="0">
              <a:buNone/>
              <a:defRPr sz="840" b="1"/>
            </a:lvl8pPr>
            <a:lvl9pPr marL="1920972" indent="0">
              <a:buNone/>
              <a:defRPr sz="840" b="1"/>
            </a:lvl9pPr>
          </a:lstStyle>
          <a:p>
            <a:pPr lvl="0"/>
            <a:r>
              <a:rPr lang="en-US"/>
              <a:t>Click to edit Master text styles</a:t>
            </a:r>
          </a:p>
        </p:txBody>
      </p:sp>
      <p:sp>
        <p:nvSpPr>
          <p:cNvPr id="4" name="Content Placeholder 3"/>
          <p:cNvSpPr>
            <a:spLocks noGrp="1"/>
          </p:cNvSpPr>
          <p:nvPr>
            <p:ph sz="half" idx="2"/>
          </p:nvPr>
        </p:nvSpPr>
        <p:spPr>
          <a:xfrm>
            <a:off x="867891" y="1315744"/>
            <a:ext cx="5330385" cy="1935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8744" y="883000"/>
            <a:ext cx="5356636" cy="432745"/>
          </a:xfrm>
        </p:spPr>
        <p:txBody>
          <a:bodyPr anchor="b"/>
          <a:lstStyle>
            <a:lvl1pPr marL="0" indent="0">
              <a:buNone/>
              <a:defRPr sz="1260" b="1"/>
            </a:lvl1pPr>
            <a:lvl2pPr marL="240121" indent="0">
              <a:buNone/>
              <a:defRPr sz="1050" b="1"/>
            </a:lvl2pPr>
            <a:lvl3pPr marL="480243" indent="0">
              <a:buNone/>
              <a:defRPr sz="945" b="1"/>
            </a:lvl3pPr>
            <a:lvl4pPr marL="720364" indent="0">
              <a:buNone/>
              <a:defRPr sz="840" b="1"/>
            </a:lvl4pPr>
            <a:lvl5pPr marL="960486" indent="0">
              <a:buNone/>
              <a:defRPr sz="840" b="1"/>
            </a:lvl5pPr>
            <a:lvl6pPr marL="1200607" indent="0">
              <a:buNone/>
              <a:defRPr sz="840" b="1"/>
            </a:lvl6pPr>
            <a:lvl7pPr marL="1440729" indent="0">
              <a:buNone/>
              <a:defRPr sz="840" b="1"/>
            </a:lvl7pPr>
            <a:lvl8pPr marL="1680850" indent="0">
              <a:buNone/>
              <a:defRPr sz="840" b="1"/>
            </a:lvl8pPr>
            <a:lvl9pPr marL="1920972" indent="0">
              <a:buNone/>
              <a:defRPr sz="840" b="1"/>
            </a:lvl9pPr>
          </a:lstStyle>
          <a:p>
            <a:pPr lvl="0"/>
            <a:r>
              <a:rPr lang="en-US"/>
              <a:t>Click to edit Master text styles</a:t>
            </a:r>
          </a:p>
        </p:txBody>
      </p:sp>
      <p:sp>
        <p:nvSpPr>
          <p:cNvPr id="6" name="Content Placeholder 5"/>
          <p:cNvSpPr>
            <a:spLocks noGrp="1"/>
          </p:cNvSpPr>
          <p:nvPr>
            <p:ph sz="quarter" idx="4"/>
          </p:nvPr>
        </p:nvSpPr>
        <p:spPr>
          <a:xfrm>
            <a:off x="6378744" y="1315744"/>
            <a:ext cx="5356636" cy="1935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6232F9-A1C6-0A44-BF65-F04E5014F010}"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8531E-C5BD-C648-BB89-0F180C348868}" type="slidenum">
              <a:rPr lang="en-US" smtClean="0"/>
              <a:t>‹#›</a:t>
            </a:fld>
            <a:endParaRPr lang="en-US"/>
          </a:p>
        </p:txBody>
      </p:sp>
    </p:spTree>
    <p:extLst>
      <p:ext uri="{BB962C8B-B14F-4D97-AF65-F5344CB8AC3E}">
        <p14:creationId xmlns:p14="http://schemas.microsoft.com/office/powerpoint/2010/main" val="138480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6232F9-A1C6-0A44-BF65-F04E5014F010}"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8531E-C5BD-C648-BB89-0F180C348868}" type="slidenum">
              <a:rPr lang="en-US" smtClean="0"/>
              <a:t>‹#›</a:t>
            </a:fld>
            <a:endParaRPr lang="en-US"/>
          </a:p>
        </p:txBody>
      </p:sp>
    </p:spTree>
    <p:extLst>
      <p:ext uri="{BB962C8B-B14F-4D97-AF65-F5344CB8AC3E}">
        <p14:creationId xmlns:p14="http://schemas.microsoft.com/office/powerpoint/2010/main" val="226375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232F9-A1C6-0A44-BF65-F04E5014F010}"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8531E-C5BD-C648-BB89-0F180C348868}" type="slidenum">
              <a:rPr lang="en-US" smtClean="0"/>
              <a:t>‹#›</a:t>
            </a:fld>
            <a:endParaRPr lang="en-US"/>
          </a:p>
        </p:txBody>
      </p:sp>
    </p:spTree>
    <p:extLst>
      <p:ext uri="{BB962C8B-B14F-4D97-AF65-F5344CB8AC3E}">
        <p14:creationId xmlns:p14="http://schemas.microsoft.com/office/powerpoint/2010/main" val="72620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1" y="240136"/>
            <a:ext cx="4063824" cy="840476"/>
          </a:xfrm>
        </p:spPr>
        <p:txBody>
          <a:bodyPr anchor="b"/>
          <a:lstStyle>
            <a:lvl1pPr>
              <a:defRPr sz="1681"/>
            </a:lvl1pPr>
          </a:lstStyle>
          <a:p>
            <a:r>
              <a:rPr lang="en-US"/>
              <a:t>Click to edit Master title style</a:t>
            </a:r>
            <a:endParaRPr lang="en-US" dirty="0"/>
          </a:p>
        </p:txBody>
      </p:sp>
      <p:sp>
        <p:nvSpPr>
          <p:cNvPr id="3" name="Content Placeholder 2"/>
          <p:cNvSpPr>
            <a:spLocks noGrp="1"/>
          </p:cNvSpPr>
          <p:nvPr>
            <p:ph idx="1"/>
          </p:nvPr>
        </p:nvSpPr>
        <p:spPr>
          <a:xfrm>
            <a:off x="5356636" y="518627"/>
            <a:ext cx="6378744" cy="2559782"/>
          </a:xfrm>
        </p:spPr>
        <p:txBody>
          <a:bodyPr/>
          <a:lstStyle>
            <a:lvl1pPr>
              <a:defRPr sz="1681"/>
            </a:lvl1pPr>
            <a:lvl2pPr>
              <a:defRPr sz="1471"/>
            </a:lvl2pPr>
            <a:lvl3pPr>
              <a:defRPr sz="126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7891" y="1080612"/>
            <a:ext cx="4063824" cy="2001966"/>
          </a:xfrm>
        </p:spPr>
        <p:txBody>
          <a:bodyPr/>
          <a:lstStyle>
            <a:lvl1pPr marL="0" indent="0">
              <a:buNone/>
              <a:defRPr sz="840"/>
            </a:lvl1pPr>
            <a:lvl2pPr marL="240121" indent="0">
              <a:buNone/>
              <a:defRPr sz="735"/>
            </a:lvl2pPr>
            <a:lvl3pPr marL="480243" indent="0">
              <a:buNone/>
              <a:defRPr sz="630"/>
            </a:lvl3pPr>
            <a:lvl4pPr marL="720364" indent="0">
              <a:buNone/>
              <a:defRPr sz="525"/>
            </a:lvl4pPr>
            <a:lvl5pPr marL="960486" indent="0">
              <a:buNone/>
              <a:defRPr sz="525"/>
            </a:lvl5pPr>
            <a:lvl6pPr marL="1200607" indent="0">
              <a:buNone/>
              <a:defRPr sz="525"/>
            </a:lvl6pPr>
            <a:lvl7pPr marL="1440729" indent="0">
              <a:buNone/>
              <a:defRPr sz="525"/>
            </a:lvl7pPr>
            <a:lvl8pPr marL="1680850" indent="0">
              <a:buNone/>
              <a:defRPr sz="525"/>
            </a:lvl8pPr>
            <a:lvl9pPr marL="1920972" indent="0">
              <a:buNone/>
              <a:defRPr sz="525"/>
            </a:lvl9pPr>
          </a:lstStyle>
          <a:p>
            <a:pPr lvl="0"/>
            <a:r>
              <a:rPr lang="en-US"/>
              <a:t>Click to edit Master text styles</a:t>
            </a:r>
          </a:p>
        </p:txBody>
      </p:sp>
      <p:sp>
        <p:nvSpPr>
          <p:cNvPr id="5" name="Date Placeholder 4"/>
          <p:cNvSpPr>
            <a:spLocks noGrp="1"/>
          </p:cNvSpPr>
          <p:nvPr>
            <p:ph type="dt" sz="half" idx="10"/>
          </p:nvPr>
        </p:nvSpPr>
        <p:spPr/>
        <p:txBody>
          <a:bodyPr/>
          <a:lstStyle/>
          <a:p>
            <a:fld id="{576232F9-A1C6-0A44-BF65-F04E5014F010}"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8531E-C5BD-C648-BB89-0F180C348868}" type="slidenum">
              <a:rPr lang="en-US" smtClean="0"/>
              <a:t>‹#›</a:t>
            </a:fld>
            <a:endParaRPr lang="en-US"/>
          </a:p>
        </p:txBody>
      </p:sp>
    </p:spTree>
    <p:extLst>
      <p:ext uri="{BB962C8B-B14F-4D97-AF65-F5344CB8AC3E}">
        <p14:creationId xmlns:p14="http://schemas.microsoft.com/office/powerpoint/2010/main" val="371401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1" y="240136"/>
            <a:ext cx="4063824" cy="840476"/>
          </a:xfrm>
        </p:spPr>
        <p:txBody>
          <a:bodyPr anchor="b"/>
          <a:lstStyle>
            <a:lvl1pPr>
              <a:defRPr sz="1681"/>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6636" y="518627"/>
            <a:ext cx="6378744" cy="2559782"/>
          </a:xfrm>
        </p:spPr>
        <p:txBody>
          <a:bodyPr anchor="t"/>
          <a:lstStyle>
            <a:lvl1pPr marL="0" indent="0">
              <a:buNone/>
              <a:defRPr sz="1681"/>
            </a:lvl1pPr>
            <a:lvl2pPr marL="240121" indent="0">
              <a:buNone/>
              <a:defRPr sz="1471"/>
            </a:lvl2pPr>
            <a:lvl3pPr marL="480243" indent="0">
              <a:buNone/>
              <a:defRPr sz="1260"/>
            </a:lvl3pPr>
            <a:lvl4pPr marL="720364" indent="0">
              <a:buNone/>
              <a:defRPr sz="1050"/>
            </a:lvl4pPr>
            <a:lvl5pPr marL="960486" indent="0">
              <a:buNone/>
              <a:defRPr sz="1050"/>
            </a:lvl5pPr>
            <a:lvl6pPr marL="1200607" indent="0">
              <a:buNone/>
              <a:defRPr sz="1050"/>
            </a:lvl6pPr>
            <a:lvl7pPr marL="1440729" indent="0">
              <a:buNone/>
              <a:defRPr sz="1050"/>
            </a:lvl7pPr>
            <a:lvl8pPr marL="1680850" indent="0">
              <a:buNone/>
              <a:defRPr sz="1050"/>
            </a:lvl8pPr>
            <a:lvl9pPr marL="1920972" indent="0">
              <a:buNone/>
              <a:defRPr sz="1050"/>
            </a:lvl9pPr>
          </a:lstStyle>
          <a:p>
            <a:r>
              <a:rPr lang="en-US"/>
              <a:t>Click icon to add picture</a:t>
            </a:r>
            <a:endParaRPr lang="en-US" dirty="0"/>
          </a:p>
        </p:txBody>
      </p:sp>
      <p:sp>
        <p:nvSpPr>
          <p:cNvPr id="4" name="Text Placeholder 3"/>
          <p:cNvSpPr>
            <a:spLocks noGrp="1"/>
          </p:cNvSpPr>
          <p:nvPr>
            <p:ph type="body" sz="half" idx="2"/>
          </p:nvPr>
        </p:nvSpPr>
        <p:spPr>
          <a:xfrm>
            <a:off x="867891" y="1080612"/>
            <a:ext cx="4063824" cy="2001966"/>
          </a:xfrm>
        </p:spPr>
        <p:txBody>
          <a:bodyPr/>
          <a:lstStyle>
            <a:lvl1pPr marL="0" indent="0">
              <a:buNone/>
              <a:defRPr sz="840"/>
            </a:lvl1pPr>
            <a:lvl2pPr marL="240121" indent="0">
              <a:buNone/>
              <a:defRPr sz="735"/>
            </a:lvl2pPr>
            <a:lvl3pPr marL="480243" indent="0">
              <a:buNone/>
              <a:defRPr sz="630"/>
            </a:lvl3pPr>
            <a:lvl4pPr marL="720364" indent="0">
              <a:buNone/>
              <a:defRPr sz="525"/>
            </a:lvl4pPr>
            <a:lvl5pPr marL="960486" indent="0">
              <a:buNone/>
              <a:defRPr sz="525"/>
            </a:lvl5pPr>
            <a:lvl6pPr marL="1200607" indent="0">
              <a:buNone/>
              <a:defRPr sz="525"/>
            </a:lvl6pPr>
            <a:lvl7pPr marL="1440729" indent="0">
              <a:buNone/>
              <a:defRPr sz="525"/>
            </a:lvl7pPr>
            <a:lvl8pPr marL="1680850" indent="0">
              <a:buNone/>
              <a:defRPr sz="525"/>
            </a:lvl8pPr>
            <a:lvl9pPr marL="1920972" indent="0">
              <a:buNone/>
              <a:defRPr sz="525"/>
            </a:lvl9pPr>
          </a:lstStyle>
          <a:p>
            <a:pPr lvl="0"/>
            <a:r>
              <a:rPr lang="en-US"/>
              <a:t>Click to edit Master text styles</a:t>
            </a:r>
          </a:p>
        </p:txBody>
      </p:sp>
      <p:sp>
        <p:nvSpPr>
          <p:cNvPr id="5" name="Date Placeholder 4"/>
          <p:cNvSpPr>
            <a:spLocks noGrp="1"/>
          </p:cNvSpPr>
          <p:nvPr>
            <p:ph type="dt" sz="half" idx="10"/>
          </p:nvPr>
        </p:nvSpPr>
        <p:spPr/>
        <p:txBody>
          <a:bodyPr/>
          <a:lstStyle/>
          <a:p>
            <a:fld id="{576232F9-A1C6-0A44-BF65-F04E5014F010}"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8531E-C5BD-C648-BB89-0F180C348868}" type="slidenum">
              <a:rPr lang="en-US" smtClean="0"/>
              <a:t>‹#›</a:t>
            </a:fld>
            <a:endParaRPr lang="en-US"/>
          </a:p>
        </p:txBody>
      </p:sp>
    </p:spTree>
    <p:extLst>
      <p:ext uri="{BB962C8B-B14F-4D97-AF65-F5344CB8AC3E}">
        <p14:creationId xmlns:p14="http://schemas.microsoft.com/office/powerpoint/2010/main" val="243267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191775"/>
            <a:ext cx="10867490" cy="6962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66249" y="958876"/>
            <a:ext cx="10867490" cy="22854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6249" y="3338556"/>
            <a:ext cx="2834997" cy="191775"/>
          </a:xfrm>
          <a:prstGeom prst="rect">
            <a:avLst/>
          </a:prstGeom>
        </p:spPr>
        <p:txBody>
          <a:bodyPr vert="horz" lIns="91440" tIns="45720" rIns="91440" bIns="45720" rtlCol="0" anchor="ctr"/>
          <a:lstStyle>
            <a:lvl1pPr algn="l">
              <a:defRPr sz="630">
                <a:solidFill>
                  <a:schemeClr val="tx1">
                    <a:tint val="82000"/>
                  </a:schemeClr>
                </a:solidFill>
              </a:defRPr>
            </a:lvl1pPr>
          </a:lstStyle>
          <a:p>
            <a:fld id="{576232F9-A1C6-0A44-BF65-F04E5014F010}" type="datetimeFigureOut">
              <a:rPr lang="en-US" smtClean="0"/>
              <a:t>10/28/2025</a:t>
            </a:fld>
            <a:endParaRPr lang="en-US"/>
          </a:p>
        </p:txBody>
      </p:sp>
      <p:sp>
        <p:nvSpPr>
          <p:cNvPr id="5" name="Footer Placeholder 4"/>
          <p:cNvSpPr>
            <a:spLocks noGrp="1"/>
          </p:cNvSpPr>
          <p:nvPr>
            <p:ph type="ftr" sz="quarter" idx="3"/>
          </p:nvPr>
        </p:nvSpPr>
        <p:spPr>
          <a:xfrm>
            <a:off x="4173746" y="3338556"/>
            <a:ext cx="4252496" cy="191775"/>
          </a:xfrm>
          <a:prstGeom prst="rect">
            <a:avLst/>
          </a:prstGeom>
        </p:spPr>
        <p:txBody>
          <a:bodyPr vert="horz" lIns="91440" tIns="45720" rIns="91440" bIns="45720" rtlCol="0" anchor="ctr"/>
          <a:lstStyle>
            <a:lvl1pPr algn="ctr">
              <a:defRPr sz="63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898742" y="3338556"/>
            <a:ext cx="2834997" cy="191775"/>
          </a:xfrm>
          <a:prstGeom prst="rect">
            <a:avLst/>
          </a:prstGeom>
        </p:spPr>
        <p:txBody>
          <a:bodyPr vert="horz" lIns="91440" tIns="45720" rIns="91440" bIns="45720" rtlCol="0" anchor="ctr"/>
          <a:lstStyle>
            <a:lvl1pPr algn="r">
              <a:defRPr sz="630">
                <a:solidFill>
                  <a:schemeClr val="tx1">
                    <a:tint val="82000"/>
                  </a:schemeClr>
                </a:solidFill>
              </a:defRPr>
            </a:lvl1pPr>
          </a:lstStyle>
          <a:p>
            <a:fld id="{23B8531E-C5BD-C648-BB89-0F180C348868}" type="slidenum">
              <a:rPr lang="en-US" smtClean="0"/>
              <a:t>‹#›</a:t>
            </a:fld>
            <a:endParaRPr lang="en-US"/>
          </a:p>
        </p:txBody>
      </p:sp>
      <p:pic>
        <p:nvPicPr>
          <p:cNvPr id="7" name="Picture 6">
            <a:extLst>
              <a:ext uri="{FF2B5EF4-FFF2-40B4-BE49-F238E27FC236}">
                <a16:creationId xmlns:a16="http://schemas.microsoft.com/office/drawing/2014/main" id="{27C1FD23-7E56-5E0D-121B-9A85DCF5E003}"/>
              </a:ext>
            </a:extLst>
          </p:cNvPr>
          <p:cNvPicPr>
            <a:picLocks noChangeAspect="1"/>
          </p:cNvPicPr>
          <p:nvPr userDrawn="1"/>
        </p:nvPicPr>
        <p:blipFill>
          <a:blip r:embed="rId13"/>
          <a:stretch>
            <a:fillRect/>
          </a:stretch>
        </p:blipFill>
        <p:spPr>
          <a:xfrm>
            <a:off x="0" y="594"/>
            <a:ext cx="12599988" cy="3600850"/>
          </a:xfrm>
          <a:prstGeom prst="rect">
            <a:avLst/>
          </a:prstGeom>
        </p:spPr>
      </p:pic>
    </p:spTree>
    <p:extLst>
      <p:ext uri="{BB962C8B-B14F-4D97-AF65-F5344CB8AC3E}">
        <p14:creationId xmlns:p14="http://schemas.microsoft.com/office/powerpoint/2010/main" val="381946363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480243" rtl="0" eaLnBrk="1" latinLnBrk="0" hangingPunct="1">
        <a:lnSpc>
          <a:spcPct val="90000"/>
        </a:lnSpc>
        <a:spcBef>
          <a:spcPct val="0"/>
        </a:spcBef>
        <a:buNone/>
        <a:defRPr sz="2311" kern="1200">
          <a:solidFill>
            <a:schemeClr val="tx1"/>
          </a:solidFill>
          <a:latin typeface="+mj-lt"/>
          <a:ea typeface="+mj-ea"/>
          <a:cs typeface="+mj-cs"/>
        </a:defRPr>
      </a:lvl1pPr>
    </p:titleStyle>
    <p:bodyStyle>
      <a:lvl1pPr marL="120061" indent="-120061" algn="l" defTabSz="480243" rtl="0" eaLnBrk="1" latinLnBrk="0" hangingPunct="1">
        <a:lnSpc>
          <a:spcPct val="90000"/>
        </a:lnSpc>
        <a:spcBef>
          <a:spcPts val="525"/>
        </a:spcBef>
        <a:buFont typeface="Arial" panose="020B0604020202020204" pitchFamily="34" charset="0"/>
        <a:buChar char="•"/>
        <a:defRPr sz="1471" kern="1200">
          <a:solidFill>
            <a:schemeClr val="tx1"/>
          </a:solidFill>
          <a:latin typeface="+mn-lt"/>
          <a:ea typeface="+mn-ea"/>
          <a:cs typeface="+mn-cs"/>
        </a:defRPr>
      </a:lvl1pPr>
      <a:lvl2pPr marL="360182" indent="-120061" algn="l" defTabSz="480243" rtl="0" eaLnBrk="1" latinLnBrk="0" hangingPunct="1">
        <a:lnSpc>
          <a:spcPct val="90000"/>
        </a:lnSpc>
        <a:spcBef>
          <a:spcPts val="263"/>
        </a:spcBef>
        <a:buFont typeface="Arial" panose="020B0604020202020204" pitchFamily="34" charset="0"/>
        <a:buChar char="•"/>
        <a:defRPr sz="1260" kern="1200">
          <a:solidFill>
            <a:schemeClr val="tx1"/>
          </a:solidFill>
          <a:latin typeface="+mn-lt"/>
          <a:ea typeface="+mn-ea"/>
          <a:cs typeface="+mn-cs"/>
        </a:defRPr>
      </a:lvl2pPr>
      <a:lvl3pPr marL="600304" indent="-120061" algn="l" defTabSz="480243" rtl="0" eaLnBrk="1" latinLnBrk="0" hangingPunct="1">
        <a:lnSpc>
          <a:spcPct val="90000"/>
        </a:lnSpc>
        <a:spcBef>
          <a:spcPts val="263"/>
        </a:spcBef>
        <a:buFont typeface="Arial" panose="020B0604020202020204" pitchFamily="34" charset="0"/>
        <a:buChar char="•"/>
        <a:defRPr sz="1050" kern="1200">
          <a:solidFill>
            <a:schemeClr val="tx1"/>
          </a:solidFill>
          <a:latin typeface="+mn-lt"/>
          <a:ea typeface="+mn-ea"/>
          <a:cs typeface="+mn-cs"/>
        </a:defRPr>
      </a:lvl3pPr>
      <a:lvl4pPr marL="840425"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4pPr>
      <a:lvl5pPr marL="1080546"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5pPr>
      <a:lvl6pPr marL="1320668"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6pPr>
      <a:lvl7pPr marL="1560789"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7pPr>
      <a:lvl8pPr marL="1800911"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8pPr>
      <a:lvl9pPr marL="2041032"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9pPr>
    </p:bodyStyle>
    <p:otherStyle>
      <a:defPPr>
        <a:defRPr lang="en-US"/>
      </a:defPPr>
      <a:lvl1pPr marL="0" algn="l" defTabSz="480243" rtl="0" eaLnBrk="1" latinLnBrk="0" hangingPunct="1">
        <a:defRPr sz="945" kern="1200">
          <a:solidFill>
            <a:schemeClr val="tx1"/>
          </a:solidFill>
          <a:latin typeface="+mn-lt"/>
          <a:ea typeface="+mn-ea"/>
          <a:cs typeface="+mn-cs"/>
        </a:defRPr>
      </a:lvl1pPr>
      <a:lvl2pPr marL="240121" algn="l" defTabSz="480243" rtl="0" eaLnBrk="1" latinLnBrk="0" hangingPunct="1">
        <a:defRPr sz="945" kern="1200">
          <a:solidFill>
            <a:schemeClr val="tx1"/>
          </a:solidFill>
          <a:latin typeface="+mn-lt"/>
          <a:ea typeface="+mn-ea"/>
          <a:cs typeface="+mn-cs"/>
        </a:defRPr>
      </a:lvl2pPr>
      <a:lvl3pPr marL="480243" algn="l" defTabSz="480243" rtl="0" eaLnBrk="1" latinLnBrk="0" hangingPunct="1">
        <a:defRPr sz="945" kern="1200">
          <a:solidFill>
            <a:schemeClr val="tx1"/>
          </a:solidFill>
          <a:latin typeface="+mn-lt"/>
          <a:ea typeface="+mn-ea"/>
          <a:cs typeface="+mn-cs"/>
        </a:defRPr>
      </a:lvl3pPr>
      <a:lvl4pPr marL="720364" algn="l" defTabSz="480243" rtl="0" eaLnBrk="1" latinLnBrk="0" hangingPunct="1">
        <a:defRPr sz="945" kern="1200">
          <a:solidFill>
            <a:schemeClr val="tx1"/>
          </a:solidFill>
          <a:latin typeface="+mn-lt"/>
          <a:ea typeface="+mn-ea"/>
          <a:cs typeface="+mn-cs"/>
        </a:defRPr>
      </a:lvl4pPr>
      <a:lvl5pPr marL="960486" algn="l" defTabSz="480243" rtl="0" eaLnBrk="1" latinLnBrk="0" hangingPunct="1">
        <a:defRPr sz="945" kern="1200">
          <a:solidFill>
            <a:schemeClr val="tx1"/>
          </a:solidFill>
          <a:latin typeface="+mn-lt"/>
          <a:ea typeface="+mn-ea"/>
          <a:cs typeface="+mn-cs"/>
        </a:defRPr>
      </a:lvl5pPr>
      <a:lvl6pPr marL="1200607" algn="l" defTabSz="480243" rtl="0" eaLnBrk="1" latinLnBrk="0" hangingPunct="1">
        <a:defRPr sz="945" kern="1200">
          <a:solidFill>
            <a:schemeClr val="tx1"/>
          </a:solidFill>
          <a:latin typeface="+mn-lt"/>
          <a:ea typeface="+mn-ea"/>
          <a:cs typeface="+mn-cs"/>
        </a:defRPr>
      </a:lvl6pPr>
      <a:lvl7pPr marL="1440729" algn="l" defTabSz="480243" rtl="0" eaLnBrk="1" latinLnBrk="0" hangingPunct="1">
        <a:defRPr sz="945" kern="1200">
          <a:solidFill>
            <a:schemeClr val="tx1"/>
          </a:solidFill>
          <a:latin typeface="+mn-lt"/>
          <a:ea typeface="+mn-ea"/>
          <a:cs typeface="+mn-cs"/>
        </a:defRPr>
      </a:lvl7pPr>
      <a:lvl8pPr marL="1680850" algn="l" defTabSz="480243" rtl="0" eaLnBrk="1" latinLnBrk="0" hangingPunct="1">
        <a:defRPr sz="945" kern="1200">
          <a:solidFill>
            <a:schemeClr val="tx1"/>
          </a:solidFill>
          <a:latin typeface="+mn-lt"/>
          <a:ea typeface="+mn-ea"/>
          <a:cs typeface="+mn-cs"/>
        </a:defRPr>
      </a:lvl8pPr>
      <a:lvl9pPr marL="1920972" algn="l" defTabSz="480243" rtl="0" eaLnBrk="1" latinLnBrk="0" hangingPunct="1">
        <a:defRPr sz="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nm.gov.my/documents/20124/938039/pd-sandbox-feb24.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slide" Target="slide17.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attern of blue and black squares&#10;&#10;AI-generated content may be incorrect.">
            <a:extLst>
              <a:ext uri="{FF2B5EF4-FFF2-40B4-BE49-F238E27FC236}">
                <a16:creationId xmlns:a16="http://schemas.microsoft.com/office/drawing/2014/main" id="{B71DD6D8-1C9C-7235-567F-25BFC60A89AA}"/>
              </a:ext>
            </a:extLst>
          </p:cNvPr>
          <p:cNvPicPr>
            <a:picLocks noChangeAspect="1"/>
          </p:cNvPicPr>
          <p:nvPr/>
        </p:nvPicPr>
        <p:blipFill>
          <a:blip r:embed="rId3"/>
          <a:stretch>
            <a:fillRect/>
          </a:stretch>
        </p:blipFill>
        <p:spPr>
          <a:xfrm>
            <a:off x="794" y="0"/>
            <a:ext cx="12598402" cy="3600450"/>
          </a:xfrm>
          <a:prstGeom prst="rect">
            <a:avLst/>
          </a:prstGeom>
        </p:spPr>
      </p:pic>
      <p:sp>
        <p:nvSpPr>
          <p:cNvPr id="2" name="Title 1">
            <a:extLst>
              <a:ext uri="{FF2B5EF4-FFF2-40B4-BE49-F238E27FC236}">
                <a16:creationId xmlns:a16="http://schemas.microsoft.com/office/drawing/2014/main" id="{FBC06D60-F13E-59A8-26C9-F9BDF05E919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5C31C12-7AE7-9E63-1AE5-A68723DD93B4}"/>
              </a:ext>
            </a:extLst>
          </p:cNvPr>
          <p:cNvSpPr>
            <a:spLocks noGrp="1"/>
          </p:cNvSpPr>
          <p:nvPr>
            <p:ph type="subTitle" idx="1"/>
          </p:nvPr>
        </p:nvSpPr>
        <p:spPr/>
        <p:txBody>
          <a:bodyPr/>
          <a:lstStyle/>
          <a:p>
            <a:endParaRPr lang="en-US"/>
          </a:p>
        </p:txBody>
      </p:sp>
      <p:pic>
        <p:nvPicPr>
          <p:cNvPr id="5" name="Picture 4" descr="A building with columns and a couple of people&#10;&#10;AI-generated content may be incorrect.">
            <a:extLst>
              <a:ext uri="{FF2B5EF4-FFF2-40B4-BE49-F238E27FC236}">
                <a16:creationId xmlns:a16="http://schemas.microsoft.com/office/drawing/2014/main" id="{ACC6061A-E45E-7CF5-ABB2-D46DDD59718F}"/>
              </a:ext>
            </a:extLst>
          </p:cNvPr>
          <p:cNvPicPr>
            <a:picLocks noGrp="1" noRot="1" noChangeAspect="1" noMove="1" noResize="1" noEditPoints="1" noAdjustHandles="1" noChangeArrowheads="1" noChangeShapeType="1" noCrop="1"/>
          </p:cNvPicPr>
          <p:nvPr/>
        </p:nvPicPr>
        <p:blipFill>
          <a:blip r:embed="rId4"/>
          <a:stretch>
            <a:fillRect/>
          </a:stretch>
        </p:blipFill>
        <p:spPr>
          <a:xfrm>
            <a:off x="3063745" y="-19371"/>
            <a:ext cx="6472498" cy="3640780"/>
          </a:xfrm>
          <a:prstGeom prst="rect">
            <a:avLst/>
          </a:prstGeom>
        </p:spPr>
      </p:pic>
      <p:sp>
        <p:nvSpPr>
          <p:cNvPr id="4" name="TextBox 3">
            <a:extLst>
              <a:ext uri="{FF2B5EF4-FFF2-40B4-BE49-F238E27FC236}">
                <a16:creationId xmlns:a16="http://schemas.microsoft.com/office/drawing/2014/main" id="{F320DBA7-593E-660F-BDCC-7A73DFC7B364}"/>
              </a:ext>
            </a:extLst>
          </p:cNvPr>
          <p:cNvSpPr txBox="1"/>
          <p:nvPr/>
        </p:nvSpPr>
        <p:spPr>
          <a:xfrm>
            <a:off x="4000345" y="982691"/>
            <a:ext cx="5132903" cy="997709"/>
          </a:xfrm>
          <a:prstGeom prst="rect">
            <a:avLst/>
          </a:prstGeom>
          <a:noFill/>
        </p:spPr>
        <p:txBody>
          <a:bodyPr wrap="square" rtlCol="0">
            <a:spAutoFit/>
          </a:bodyPr>
          <a:lstStyle/>
          <a:p>
            <a:r>
              <a:rPr lang="en-MY" sz="1471" b="1" dirty="0">
                <a:solidFill>
                  <a:srgbClr val="00FFFF"/>
                </a:solidFill>
              </a:rPr>
              <a:t>Session 2: Financial Innovation and Integrity</a:t>
            </a:r>
          </a:p>
          <a:p>
            <a:endParaRPr lang="en-MY" sz="1471" dirty="0">
              <a:solidFill>
                <a:schemeClr val="bg1"/>
              </a:solidFill>
            </a:endParaRPr>
          </a:p>
          <a:p>
            <a:r>
              <a:rPr lang="en-MY" sz="1471" dirty="0">
                <a:solidFill>
                  <a:schemeClr val="bg1"/>
                </a:solidFill>
              </a:rPr>
              <a:t>Fintech’s Role in Strengthening Governance and Accountability</a:t>
            </a:r>
          </a:p>
        </p:txBody>
      </p:sp>
      <p:sp>
        <p:nvSpPr>
          <p:cNvPr id="6" name="Text Placeholder 2">
            <a:extLst>
              <a:ext uri="{FF2B5EF4-FFF2-40B4-BE49-F238E27FC236}">
                <a16:creationId xmlns:a16="http://schemas.microsoft.com/office/drawing/2014/main" id="{845C1D63-5753-D9D6-0A1A-65B18B2F493A}"/>
              </a:ext>
            </a:extLst>
          </p:cNvPr>
          <p:cNvSpPr txBox="1">
            <a:spLocks/>
          </p:cNvSpPr>
          <p:nvPr/>
        </p:nvSpPr>
        <p:spPr>
          <a:xfrm>
            <a:off x="3304132" y="2622471"/>
            <a:ext cx="3212637" cy="446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945" b="1" dirty="0">
                <a:solidFill>
                  <a:srgbClr val="00FFFF"/>
                </a:solidFill>
              </a:rPr>
              <a:t>2025</a:t>
            </a:r>
            <a:r>
              <a:rPr lang="en-US" sz="945" b="1" dirty="0">
                <a:solidFill>
                  <a:schemeClr val="bg1"/>
                </a:solidFill>
              </a:rPr>
              <a:t> World Anti-Corruption Conference</a:t>
            </a:r>
          </a:p>
          <a:p>
            <a:pPr marL="0" indent="0">
              <a:lnSpc>
                <a:spcPct val="100000"/>
              </a:lnSpc>
              <a:spcBef>
                <a:spcPts val="0"/>
              </a:spcBef>
              <a:buNone/>
            </a:pPr>
            <a:r>
              <a:rPr lang="en-US" sz="735" dirty="0">
                <a:solidFill>
                  <a:schemeClr val="bg1"/>
                </a:solidFill>
              </a:rPr>
              <a:t> </a:t>
            </a:r>
          </a:p>
          <a:p>
            <a:pPr marL="0" indent="0">
              <a:lnSpc>
                <a:spcPct val="100000"/>
              </a:lnSpc>
              <a:spcBef>
                <a:spcPts val="0"/>
              </a:spcBef>
              <a:buNone/>
            </a:pPr>
            <a:r>
              <a:rPr lang="en-US" sz="735" dirty="0">
                <a:solidFill>
                  <a:schemeClr val="bg1"/>
                </a:solidFill>
              </a:rPr>
              <a:t>Rhodes House, Oxford, United Kingdom</a:t>
            </a:r>
          </a:p>
          <a:p>
            <a:pPr marL="0" indent="0">
              <a:lnSpc>
                <a:spcPct val="100000"/>
              </a:lnSpc>
              <a:spcBef>
                <a:spcPts val="0"/>
              </a:spcBef>
              <a:buNone/>
            </a:pPr>
            <a:r>
              <a:rPr lang="en-US" sz="735" dirty="0">
                <a:solidFill>
                  <a:schemeClr val="bg1"/>
                </a:solidFill>
              </a:rPr>
              <a:t>24 October 2025</a:t>
            </a:r>
          </a:p>
        </p:txBody>
      </p:sp>
      <p:pic>
        <p:nvPicPr>
          <p:cNvPr id="7" name="Picture 6" descr="A logo with tigers and a shield&#10;&#10;Description automatically generated">
            <a:extLst>
              <a:ext uri="{FF2B5EF4-FFF2-40B4-BE49-F238E27FC236}">
                <a16:creationId xmlns:a16="http://schemas.microsoft.com/office/drawing/2014/main" id="{3A922D84-730F-E24C-1EB7-D969DE0C08B8}"/>
              </a:ext>
            </a:extLst>
          </p:cNvPr>
          <p:cNvPicPr>
            <a:picLocks noChangeAspect="1"/>
          </p:cNvPicPr>
          <p:nvPr/>
        </p:nvPicPr>
        <p:blipFill>
          <a:blip r:embed="rId5"/>
          <a:stretch>
            <a:fillRect/>
          </a:stretch>
        </p:blipFill>
        <p:spPr>
          <a:xfrm>
            <a:off x="3304132" y="3260056"/>
            <a:ext cx="305172" cy="305172"/>
          </a:xfrm>
          <a:prstGeom prst="rect">
            <a:avLst/>
          </a:prstGeom>
        </p:spPr>
      </p:pic>
      <p:sp>
        <p:nvSpPr>
          <p:cNvPr id="8" name="Text Placeholder 2">
            <a:extLst>
              <a:ext uri="{FF2B5EF4-FFF2-40B4-BE49-F238E27FC236}">
                <a16:creationId xmlns:a16="http://schemas.microsoft.com/office/drawing/2014/main" id="{CE67ED45-2182-0C42-E65C-BFEE18A7103B}"/>
              </a:ext>
            </a:extLst>
          </p:cNvPr>
          <p:cNvSpPr txBox="1">
            <a:spLocks/>
          </p:cNvSpPr>
          <p:nvPr/>
        </p:nvSpPr>
        <p:spPr>
          <a:xfrm>
            <a:off x="3684346" y="3281703"/>
            <a:ext cx="1575752" cy="261803"/>
          </a:xfrm>
          <a:prstGeom prst="rect">
            <a:avLst/>
          </a:prstGeom>
          <a:noFill/>
        </p:spPr>
        <p:txBody>
          <a:bodyPr vert="horz" wrap="none" lIns="0" tIns="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lang="en-US" sz="1800" kern="1200" dirty="0" smtClean="0">
                <a:solidFill>
                  <a:schemeClr val="bg1"/>
                </a:solidFill>
                <a:latin typeface="Segoe UI" panose="020B0502040204020203" pitchFamily="34" charset="0"/>
                <a:ea typeface="+mn-ea"/>
                <a:cs typeface="Segoe UI" panose="020B0502040204020203" pitchFamily="34" charset="0"/>
              </a:defRPr>
            </a:lvl1pPr>
            <a:lvl2pPr marL="228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3pPr>
            <a:lvl4pPr marL="11430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600200" indent="0" algn="l" defTabSz="914400" rtl="0" eaLnBrk="1" latinLnBrk="0" hangingPunct="1">
              <a:lnSpc>
                <a:spcPct val="90000"/>
              </a:lnSpc>
              <a:spcBef>
                <a:spcPts val="500"/>
              </a:spcBef>
              <a:buFont typeface="Arial" panose="020B0604020202020204" pitchFamily="34" charset="0"/>
              <a:buNone/>
              <a:defRPr lang="en-MY"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30" dirty="0"/>
              <a:t>National Anti-Financial Crime Centre (NFCC)</a:t>
            </a:r>
          </a:p>
          <a:p>
            <a:r>
              <a:rPr lang="en-US" sz="630" dirty="0"/>
              <a:t>Prime Minister’s Department</a:t>
            </a:r>
          </a:p>
          <a:p>
            <a:r>
              <a:rPr lang="en-US" sz="630" dirty="0"/>
              <a:t>MALAYSIA</a:t>
            </a:r>
          </a:p>
        </p:txBody>
      </p:sp>
    </p:spTree>
    <p:extLst>
      <p:ext uri="{BB962C8B-B14F-4D97-AF65-F5344CB8AC3E}">
        <p14:creationId xmlns:p14="http://schemas.microsoft.com/office/powerpoint/2010/main" val="6878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20C7AC-3605-5FD8-2C0B-334604CEF92D}"/>
              </a:ext>
            </a:extLst>
          </p:cNvPr>
          <p:cNvSpPr txBox="1"/>
          <p:nvPr/>
        </p:nvSpPr>
        <p:spPr>
          <a:xfrm>
            <a:off x="3668504" y="323998"/>
            <a:ext cx="2531432" cy="253916"/>
          </a:xfrm>
          <a:prstGeom prst="rect">
            <a:avLst/>
          </a:prstGeom>
          <a:noFill/>
        </p:spPr>
        <p:txBody>
          <a:bodyPr wrap="square">
            <a:spAutoFit/>
          </a:bodyPr>
          <a:lstStyle/>
          <a:p>
            <a:r>
              <a:rPr lang="en-US" sz="1050" b="1" dirty="0">
                <a:solidFill>
                  <a:srgbClr val="00FFFF"/>
                </a:solidFill>
              </a:rPr>
              <a:t>Supporting Anti-Money Laundering</a:t>
            </a:r>
          </a:p>
        </p:txBody>
      </p:sp>
      <p:sp>
        <p:nvSpPr>
          <p:cNvPr id="7" name="TextBox 6">
            <a:extLst>
              <a:ext uri="{FF2B5EF4-FFF2-40B4-BE49-F238E27FC236}">
                <a16:creationId xmlns:a16="http://schemas.microsoft.com/office/drawing/2014/main" id="{54EC4D4B-B8C1-AB58-B889-8A6941DD44C5}"/>
              </a:ext>
            </a:extLst>
          </p:cNvPr>
          <p:cNvSpPr txBox="1"/>
          <p:nvPr/>
        </p:nvSpPr>
        <p:spPr>
          <a:xfrm>
            <a:off x="3684764" y="621705"/>
            <a:ext cx="864240" cy="253916"/>
          </a:xfrm>
          <a:prstGeom prst="rect">
            <a:avLst/>
          </a:prstGeom>
          <a:noFill/>
        </p:spPr>
        <p:txBody>
          <a:bodyPr wrap="square">
            <a:spAutoFit/>
          </a:bodyPr>
          <a:lstStyle/>
          <a:p>
            <a:r>
              <a:rPr lang="en-US" sz="1050" dirty="0">
                <a:solidFill>
                  <a:schemeClr val="bg1"/>
                </a:solidFill>
              </a:rPr>
              <a:t>e-KYC</a:t>
            </a:r>
          </a:p>
        </p:txBody>
      </p:sp>
      <p:sp>
        <p:nvSpPr>
          <p:cNvPr id="8" name="TextBox 7">
            <a:extLst>
              <a:ext uri="{FF2B5EF4-FFF2-40B4-BE49-F238E27FC236}">
                <a16:creationId xmlns:a16="http://schemas.microsoft.com/office/drawing/2014/main" id="{0405C80D-1D1A-BCDD-43D4-38479DE4ADDD}"/>
              </a:ext>
            </a:extLst>
          </p:cNvPr>
          <p:cNvSpPr txBox="1"/>
          <p:nvPr/>
        </p:nvSpPr>
        <p:spPr>
          <a:xfrm>
            <a:off x="3684764" y="1379749"/>
            <a:ext cx="1113130" cy="253916"/>
          </a:xfrm>
          <a:prstGeom prst="rect">
            <a:avLst/>
          </a:prstGeom>
          <a:noFill/>
        </p:spPr>
        <p:txBody>
          <a:bodyPr wrap="square">
            <a:spAutoFit/>
          </a:bodyPr>
          <a:lstStyle/>
          <a:p>
            <a:r>
              <a:rPr lang="en-US" sz="1050" dirty="0">
                <a:solidFill>
                  <a:schemeClr val="bg1"/>
                </a:solidFill>
              </a:rPr>
              <a:t>Verified IDs</a:t>
            </a:r>
          </a:p>
        </p:txBody>
      </p:sp>
      <p:sp>
        <p:nvSpPr>
          <p:cNvPr id="9" name="TextBox 8">
            <a:extLst>
              <a:ext uri="{FF2B5EF4-FFF2-40B4-BE49-F238E27FC236}">
                <a16:creationId xmlns:a16="http://schemas.microsoft.com/office/drawing/2014/main" id="{73B98DDF-4DE5-EEBA-BA68-D995C99FB7D8}"/>
              </a:ext>
            </a:extLst>
          </p:cNvPr>
          <p:cNvSpPr txBox="1"/>
          <p:nvPr/>
        </p:nvSpPr>
        <p:spPr>
          <a:xfrm>
            <a:off x="3684765" y="1977104"/>
            <a:ext cx="1169412" cy="253916"/>
          </a:xfrm>
          <a:prstGeom prst="rect">
            <a:avLst/>
          </a:prstGeom>
          <a:noFill/>
        </p:spPr>
        <p:txBody>
          <a:bodyPr wrap="square">
            <a:spAutoFit/>
          </a:bodyPr>
          <a:lstStyle/>
          <a:p>
            <a:r>
              <a:rPr lang="en-US" sz="1050" dirty="0">
                <a:solidFill>
                  <a:schemeClr val="bg1"/>
                </a:solidFill>
              </a:rPr>
              <a:t>AI integration</a:t>
            </a:r>
          </a:p>
        </p:txBody>
      </p:sp>
      <p:pic>
        <p:nvPicPr>
          <p:cNvPr id="10" name="Picture 9">
            <a:extLst>
              <a:ext uri="{FF2B5EF4-FFF2-40B4-BE49-F238E27FC236}">
                <a16:creationId xmlns:a16="http://schemas.microsoft.com/office/drawing/2014/main" id="{CB4349CC-BB57-8EA3-FEED-92FB1638BD37}"/>
              </a:ext>
            </a:extLst>
          </p:cNvPr>
          <p:cNvPicPr>
            <a:picLocks noChangeAspect="1"/>
          </p:cNvPicPr>
          <p:nvPr/>
        </p:nvPicPr>
        <p:blipFill>
          <a:blip r:embed="rId3">
            <a:duotone>
              <a:schemeClr val="accent2">
                <a:shade val="45000"/>
                <a:satMod val="135000"/>
              </a:schemeClr>
              <a:prstClr val="white"/>
            </a:duotone>
          </a:blip>
          <a:stretch>
            <a:fillRect/>
          </a:stretch>
        </p:blipFill>
        <p:spPr>
          <a:xfrm>
            <a:off x="3410469" y="2773756"/>
            <a:ext cx="646147" cy="646147"/>
          </a:xfrm>
          <a:prstGeom prst="rect">
            <a:avLst/>
          </a:prstGeom>
        </p:spPr>
      </p:pic>
      <p:sp>
        <p:nvSpPr>
          <p:cNvPr id="12" name="TextBox 11">
            <a:extLst>
              <a:ext uri="{FF2B5EF4-FFF2-40B4-BE49-F238E27FC236}">
                <a16:creationId xmlns:a16="http://schemas.microsoft.com/office/drawing/2014/main" id="{96DC0632-93D1-C86B-9B81-6E34C01957E7}"/>
              </a:ext>
            </a:extLst>
          </p:cNvPr>
          <p:cNvSpPr txBox="1"/>
          <p:nvPr/>
        </p:nvSpPr>
        <p:spPr>
          <a:xfrm>
            <a:off x="4941725" y="624213"/>
            <a:ext cx="3904709" cy="674031"/>
          </a:xfrm>
          <a:prstGeom prst="rect">
            <a:avLst/>
          </a:prstGeom>
          <a:noFill/>
        </p:spPr>
        <p:txBody>
          <a:bodyPr wrap="square">
            <a:spAutoFit/>
          </a:bodyPr>
          <a:lstStyle/>
          <a:p>
            <a:pPr marL="150076" indent="-150076">
              <a:buFont typeface="Wingdings" panose="05000000000000000000" pitchFamily="2" charset="2"/>
              <a:buChar char="Ø"/>
            </a:pPr>
            <a:r>
              <a:rPr lang="en-US" sz="945" dirty="0">
                <a:solidFill>
                  <a:schemeClr val="bg1"/>
                </a:solidFill>
              </a:rPr>
              <a:t>verify customer identities digitally, reducing fake accounts and strengthening due diligence. Blockchain provides tamper-proof records of transactions, ensuring that financial histories cannot be erased or manipulated</a:t>
            </a:r>
            <a:endParaRPr lang="en-MY" sz="945" dirty="0">
              <a:solidFill>
                <a:schemeClr val="bg1"/>
              </a:solidFill>
            </a:endParaRPr>
          </a:p>
        </p:txBody>
      </p:sp>
      <p:sp>
        <p:nvSpPr>
          <p:cNvPr id="14" name="TextBox 13">
            <a:extLst>
              <a:ext uri="{FF2B5EF4-FFF2-40B4-BE49-F238E27FC236}">
                <a16:creationId xmlns:a16="http://schemas.microsoft.com/office/drawing/2014/main" id="{0C0844B9-D663-262A-9AB5-56F6B7078B34}"/>
              </a:ext>
            </a:extLst>
          </p:cNvPr>
          <p:cNvSpPr txBox="1"/>
          <p:nvPr/>
        </p:nvSpPr>
        <p:spPr>
          <a:xfrm>
            <a:off x="6299994" y="2792673"/>
            <a:ext cx="3091749" cy="674031"/>
          </a:xfrm>
          <a:prstGeom prst="rect">
            <a:avLst/>
          </a:prstGeom>
          <a:noFill/>
        </p:spPr>
        <p:txBody>
          <a:bodyPr wrap="square">
            <a:spAutoFit/>
          </a:bodyPr>
          <a:lstStyle/>
          <a:p>
            <a:r>
              <a:rPr lang="en-US" sz="945" dirty="0">
                <a:solidFill>
                  <a:srgbClr val="00B0F0"/>
                </a:solidFill>
              </a:rPr>
              <a:t>“The fight against money laundering begins with knowing who your customers are, where the money comes from, and where it is going — fintech strengthens all three.”</a:t>
            </a:r>
          </a:p>
        </p:txBody>
      </p:sp>
      <p:sp>
        <p:nvSpPr>
          <p:cNvPr id="16" name="TextBox 15">
            <a:extLst>
              <a:ext uri="{FF2B5EF4-FFF2-40B4-BE49-F238E27FC236}">
                <a16:creationId xmlns:a16="http://schemas.microsoft.com/office/drawing/2014/main" id="{3E950438-B7AF-7E4B-0A9B-EC9227FBFB2F}"/>
              </a:ext>
            </a:extLst>
          </p:cNvPr>
          <p:cNvSpPr txBox="1"/>
          <p:nvPr/>
        </p:nvSpPr>
        <p:spPr>
          <a:xfrm>
            <a:off x="4941725" y="1379749"/>
            <a:ext cx="3904709" cy="528606"/>
          </a:xfrm>
          <a:prstGeom prst="rect">
            <a:avLst/>
          </a:prstGeom>
          <a:noFill/>
        </p:spPr>
        <p:txBody>
          <a:bodyPr wrap="square">
            <a:spAutoFit/>
          </a:bodyPr>
          <a:lstStyle/>
          <a:p>
            <a:pPr marL="150076" indent="-150076">
              <a:buFont typeface="Wingdings" panose="05000000000000000000" pitchFamily="2" charset="2"/>
              <a:buChar char="Ø"/>
            </a:pPr>
            <a:r>
              <a:rPr lang="en-US" sz="945" dirty="0">
                <a:solidFill>
                  <a:schemeClr val="bg1"/>
                </a:solidFill>
              </a:rPr>
              <a:t>Mobile payments, when tied to verified IDs, make even micro-transactions visible to regulators. Imagine the difference when petty bribes, once hidden in cash, become traceable on digital platforms.</a:t>
            </a:r>
          </a:p>
        </p:txBody>
      </p:sp>
      <p:sp>
        <p:nvSpPr>
          <p:cNvPr id="18" name="TextBox 17">
            <a:extLst>
              <a:ext uri="{FF2B5EF4-FFF2-40B4-BE49-F238E27FC236}">
                <a16:creationId xmlns:a16="http://schemas.microsoft.com/office/drawing/2014/main" id="{EB4A006A-B77E-5FD4-AB30-C66BC246A51D}"/>
              </a:ext>
            </a:extLst>
          </p:cNvPr>
          <p:cNvSpPr txBox="1"/>
          <p:nvPr/>
        </p:nvSpPr>
        <p:spPr>
          <a:xfrm>
            <a:off x="4941725" y="1990751"/>
            <a:ext cx="3904709" cy="674031"/>
          </a:xfrm>
          <a:prstGeom prst="rect">
            <a:avLst/>
          </a:prstGeom>
          <a:noFill/>
        </p:spPr>
        <p:txBody>
          <a:bodyPr wrap="square">
            <a:spAutoFit/>
          </a:bodyPr>
          <a:lstStyle/>
          <a:p>
            <a:pPr marL="150076" indent="-150076">
              <a:buFont typeface="Wingdings" panose="05000000000000000000" pitchFamily="2" charset="2"/>
              <a:buChar char="Ø"/>
            </a:pPr>
            <a:r>
              <a:rPr lang="en-US" sz="945" dirty="0">
                <a:solidFill>
                  <a:schemeClr val="bg1"/>
                </a:solidFill>
              </a:rPr>
              <a:t>Ability to scan millions of transactions in real time, flagging suspicious spikes, patterns, or hidden networks linked to corruption. This is not just digitization — this is the transformation of AML into a proactive shield</a:t>
            </a:r>
            <a:endParaRPr lang="en-MY" sz="945" dirty="0">
              <a:solidFill>
                <a:schemeClr val="bg1"/>
              </a:solidFill>
            </a:endParaRPr>
          </a:p>
        </p:txBody>
      </p:sp>
      <p:sp>
        <p:nvSpPr>
          <p:cNvPr id="2" name="Action Button: Go Forward or Next 1">
            <a:hlinkClick r:id="rId4" action="ppaction://hlinksldjump" highlightClick="1"/>
            <a:extLst>
              <a:ext uri="{FF2B5EF4-FFF2-40B4-BE49-F238E27FC236}">
                <a16:creationId xmlns:a16="http://schemas.microsoft.com/office/drawing/2014/main" id="{A7FA6EE5-A49B-A157-9211-93A0285E922A}"/>
              </a:ext>
            </a:extLst>
          </p:cNvPr>
          <p:cNvSpPr/>
          <p:nvPr/>
        </p:nvSpPr>
        <p:spPr>
          <a:xfrm>
            <a:off x="4056616" y="3189377"/>
            <a:ext cx="365811" cy="139885"/>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945"/>
          </a:p>
        </p:txBody>
      </p:sp>
    </p:spTree>
    <p:extLst>
      <p:ext uri="{BB962C8B-B14F-4D97-AF65-F5344CB8AC3E}">
        <p14:creationId xmlns:p14="http://schemas.microsoft.com/office/powerpoint/2010/main" val="320610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2555D5-203F-D3D8-2AE5-1C8DDD61BFA3}"/>
              </a:ext>
            </a:extLst>
          </p:cNvPr>
          <p:cNvSpPr txBox="1"/>
          <p:nvPr/>
        </p:nvSpPr>
        <p:spPr>
          <a:xfrm>
            <a:off x="3598466" y="353214"/>
            <a:ext cx="3201811" cy="253916"/>
          </a:xfrm>
          <a:prstGeom prst="rect">
            <a:avLst/>
          </a:prstGeom>
          <a:noFill/>
        </p:spPr>
        <p:txBody>
          <a:bodyPr wrap="square">
            <a:spAutoFit/>
          </a:bodyPr>
          <a:lstStyle/>
          <a:p>
            <a:r>
              <a:rPr lang="en-US" sz="1050" b="1" dirty="0">
                <a:solidFill>
                  <a:srgbClr val="00FFFF"/>
                </a:solidFill>
              </a:rPr>
              <a:t>Emerging Markets and Public Service Delivery</a:t>
            </a:r>
            <a:endParaRPr lang="en-MY" sz="1050" b="1" dirty="0">
              <a:solidFill>
                <a:srgbClr val="00FFFF"/>
              </a:solidFill>
            </a:endParaRPr>
          </a:p>
        </p:txBody>
      </p:sp>
      <p:pic>
        <p:nvPicPr>
          <p:cNvPr id="6" name="Picture 5">
            <a:extLst>
              <a:ext uri="{FF2B5EF4-FFF2-40B4-BE49-F238E27FC236}">
                <a16:creationId xmlns:a16="http://schemas.microsoft.com/office/drawing/2014/main" id="{556D2BEC-27F2-479A-CB79-EDAA7587DA6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24" b="97653" l="1058" r="94595">
                        <a14:foregroundMark x1="5170" y1="52551" x2="5170" y2="52551"/>
                        <a14:foregroundMark x1="1058" y1="56837" x2="1058" y2="56837"/>
                        <a14:foregroundMark x1="86604" y1="53878" x2="86604" y2="53878"/>
                        <a14:foregroundMark x1="94595" y1="38776" x2="94595" y2="38776"/>
                        <a14:foregroundMark x1="61810" y1="97959" x2="61810" y2="97959"/>
                        <a14:foregroundMark x1="36193" y1="5102" x2="36193" y2="5102"/>
                        <a14:foregroundMark x1="36545" y1="1837" x2="36545" y2="1837"/>
                        <a14:foregroundMark x1="60517" y1="1224" x2="60517" y2="1224"/>
                      </a14:backgroundRemoval>
                    </a14:imgEffect>
                  </a14:imgLayer>
                </a14:imgProps>
              </a:ext>
            </a:extLst>
          </a:blip>
          <a:stretch>
            <a:fillRect/>
          </a:stretch>
        </p:blipFill>
        <p:spPr>
          <a:xfrm>
            <a:off x="3365273" y="2855897"/>
            <a:ext cx="558377" cy="643019"/>
          </a:xfrm>
          <a:prstGeom prst="rect">
            <a:avLst/>
          </a:prstGeom>
        </p:spPr>
      </p:pic>
      <p:sp>
        <p:nvSpPr>
          <p:cNvPr id="2" name="TextBox 1">
            <a:extLst>
              <a:ext uri="{FF2B5EF4-FFF2-40B4-BE49-F238E27FC236}">
                <a16:creationId xmlns:a16="http://schemas.microsoft.com/office/drawing/2014/main" id="{F85EC559-09A3-2C9F-1782-E19305FF773D}"/>
              </a:ext>
            </a:extLst>
          </p:cNvPr>
          <p:cNvSpPr txBox="1"/>
          <p:nvPr/>
        </p:nvSpPr>
        <p:spPr>
          <a:xfrm>
            <a:off x="3644461" y="743343"/>
            <a:ext cx="864240" cy="577081"/>
          </a:xfrm>
          <a:prstGeom prst="rect">
            <a:avLst/>
          </a:prstGeom>
          <a:noFill/>
        </p:spPr>
        <p:txBody>
          <a:bodyPr wrap="square">
            <a:spAutoFit/>
          </a:bodyPr>
          <a:lstStyle/>
          <a:p>
            <a:r>
              <a:rPr lang="en-US" sz="1050" dirty="0">
                <a:solidFill>
                  <a:schemeClr val="bg1"/>
                </a:solidFill>
              </a:rPr>
              <a:t>Fintech reshaping governance</a:t>
            </a:r>
          </a:p>
        </p:txBody>
      </p:sp>
      <p:sp>
        <p:nvSpPr>
          <p:cNvPr id="3" name="TextBox 2">
            <a:extLst>
              <a:ext uri="{FF2B5EF4-FFF2-40B4-BE49-F238E27FC236}">
                <a16:creationId xmlns:a16="http://schemas.microsoft.com/office/drawing/2014/main" id="{ADE42B54-6B68-8674-BF37-26B49DD778B5}"/>
              </a:ext>
            </a:extLst>
          </p:cNvPr>
          <p:cNvSpPr txBox="1"/>
          <p:nvPr/>
        </p:nvSpPr>
        <p:spPr>
          <a:xfrm>
            <a:off x="3644462" y="1485793"/>
            <a:ext cx="1113130" cy="415498"/>
          </a:xfrm>
          <a:prstGeom prst="rect">
            <a:avLst/>
          </a:prstGeom>
          <a:noFill/>
        </p:spPr>
        <p:txBody>
          <a:bodyPr wrap="square">
            <a:spAutoFit/>
          </a:bodyPr>
          <a:lstStyle/>
          <a:p>
            <a:r>
              <a:rPr lang="en-US" sz="1050" dirty="0">
                <a:solidFill>
                  <a:schemeClr val="bg1"/>
                </a:solidFill>
              </a:rPr>
              <a:t>Digital tax collection</a:t>
            </a:r>
          </a:p>
        </p:txBody>
      </p:sp>
      <p:sp>
        <p:nvSpPr>
          <p:cNvPr id="7" name="TextBox 6">
            <a:extLst>
              <a:ext uri="{FF2B5EF4-FFF2-40B4-BE49-F238E27FC236}">
                <a16:creationId xmlns:a16="http://schemas.microsoft.com/office/drawing/2014/main" id="{75AC5C7B-43B1-1EB5-6A58-A7E3BFD99B8A}"/>
              </a:ext>
            </a:extLst>
          </p:cNvPr>
          <p:cNvSpPr txBox="1"/>
          <p:nvPr/>
        </p:nvSpPr>
        <p:spPr>
          <a:xfrm>
            <a:off x="4901423" y="730258"/>
            <a:ext cx="3904709" cy="674031"/>
          </a:xfrm>
          <a:prstGeom prst="rect">
            <a:avLst/>
          </a:prstGeom>
          <a:noFill/>
        </p:spPr>
        <p:txBody>
          <a:bodyPr wrap="square">
            <a:spAutoFit/>
          </a:bodyPr>
          <a:lstStyle/>
          <a:p>
            <a:pPr marL="150076" indent="-150076">
              <a:buFont typeface="Wingdings" panose="05000000000000000000" pitchFamily="2" charset="2"/>
              <a:buChar char="Ø"/>
            </a:pPr>
            <a:r>
              <a:rPr lang="en-US" sz="945" dirty="0">
                <a:solidFill>
                  <a:schemeClr val="bg1"/>
                </a:solidFill>
              </a:rPr>
              <a:t>Direct transfers – subsidies and pensions into citizens’ mobile wallets cutting out corrupt intermediaries</a:t>
            </a:r>
          </a:p>
          <a:p>
            <a:pPr marL="150076" indent="-150076">
              <a:buFont typeface="Wingdings" panose="05000000000000000000" pitchFamily="2" charset="2"/>
              <a:buChar char="Ø"/>
            </a:pPr>
            <a:r>
              <a:rPr lang="en-US" sz="945" dirty="0">
                <a:solidFill>
                  <a:schemeClr val="bg1"/>
                </a:solidFill>
              </a:rPr>
              <a:t>Blockchain-backed procurement platforms ensure transparent bidding in public contracts, reducing </a:t>
            </a:r>
            <a:r>
              <a:rPr lang="en-US" sz="945" dirty="0" err="1">
                <a:solidFill>
                  <a:schemeClr val="bg1"/>
                </a:solidFill>
              </a:rPr>
              <a:t>favouritism</a:t>
            </a:r>
            <a:r>
              <a:rPr lang="en-US" sz="945" dirty="0">
                <a:solidFill>
                  <a:schemeClr val="bg1"/>
                </a:solidFill>
              </a:rPr>
              <a:t> and inflated deals</a:t>
            </a:r>
            <a:endParaRPr lang="en-MY" sz="945" dirty="0">
              <a:solidFill>
                <a:schemeClr val="bg1"/>
              </a:solidFill>
            </a:endParaRPr>
          </a:p>
        </p:txBody>
      </p:sp>
      <p:sp>
        <p:nvSpPr>
          <p:cNvPr id="8" name="TextBox 7">
            <a:extLst>
              <a:ext uri="{FF2B5EF4-FFF2-40B4-BE49-F238E27FC236}">
                <a16:creationId xmlns:a16="http://schemas.microsoft.com/office/drawing/2014/main" id="{C486FB6D-B89E-D83D-97D0-9243F8E122D9}"/>
              </a:ext>
            </a:extLst>
          </p:cNvPr>
          <p:cNvSpPr txBox="1"/>
          <p:nvPr/>
        </p:nvSpPr>
        <p:spPr>
          <a:xfrm>
            <a:off x="4901422" y="1485793"/>
            <a:ext cx="3904709" cy="819455"/>
          </a:xfrm>
          <a:prstGeom prst="rect">
            <a:avLst/>
          </a:prstGeom>
          <a:noFill/>
        </p:spPr>
        <p:txBody>
          <a:bodyPr wrap="square">
            <a:spAutoFit/>
          </a:bodyPr>
          <a:lstStyle/>
          <a:p>
            <a:pPr marL="150076" indent="-150076">
              <a:buFont typeface="Wingdings" panose="05000000000000000000" pitchFamily="2" charset="2"/>
              <a:buChar char="Ø"/>
            </a:pPr>
            <a:r>
              <a:rPr lang="en-US" sz="945" dirty="0">
                <a:solidFill>
                  <a:schemeClr val="bg1"/>
                </a:solidFill>
              </a:rPr>
              <a:t>Expand the base and reduces evasion</a:t>
            </a:r>
          </a:p>
          <a:p>
            <a:pPr marL="150076" indent="-150076">
              <a:buFont typeface="Wingdings" panose="05000000000000000000" pitchFamily="2" charset="2"/>
              <a:buChar char="Ø"/>
            </a:pPr>
            <a:r>
              <a:rPr lang="en-US" sz="945" dirty="0">
                <a:solidFill>
                  <a:schemeClr val="bg1"/>
                </a:solidFill>
              </a:rPr>
              <a:t>Linking welfare programs to digital IDs ensures aid reaches real citizens</a:t>
            </a:r>
          </a:p>
          <a:p>
            <a:pPr marL="150076" indent="-150076">
              <a:buFont typeface="Wingdings" panose="05000000000000000000" pitchFamily="2" charset="2"/>
              <a:buChar char="Ø"/>
            </a:pPr>
            <a:r>
              <a:rPr lang="en-US" sz="945" dirty="0">
                <a:solidFill>
                  <a:schemeClr val="bg1"/>
                </a:solidFill>
              </a:rPr>
              <a:t>Even utility payments are being digitized, reducing the small-scale bribery</a:t>
            </a:r>
          </a:p>
        </p:txBody>
      </p:sp>
      <p:sp>
        <p:nvSpPr>
          <p:cNvPr id="10" name="TextBox 9">
            <a:extLst>
              <a:ext uri="{FF2B5EF4-FFF2-40B4-BE49-F238E27FC236}">
                <a16:creationId xmlns:a16="http://schemas.microsoft.com/office/drawing/2014/main" id="{6186B04D-784E-D140-42FE-0D978C5ACCD0}"/>
              </a:ext>
            </a:extLst>
          </p:cNvPr>
          <p:cNvSpPr txBox="1"/>
          <p:nvPr/>
        </p:nvSpPr>
        <p:spPr>
          <a:xfrm>
            <a:off x="6299994" y="2792674"/>
            <a:ext cx="3091749" cy="383182"/>
          </a:xfrm>
          <a:prstGeom prst="rect">
            <a:avLst/>
          </a:prstGeom>
          <a:noFill/>
        </p:spPr>
        <p:txBody>
          <a:bodyPr wrap="square">
            <a:spAutoFit/>
          </a:bodyPr>
          <a:lstStyle/>
          <a:p>
            <a:r>
              <a:rPr lang="en-US" sz="945" dirty="0">
                <a:solidFill>
                  <a:srgbClr val="00B0F0"/>
                </a:solidFill>
              </a:rPr>
              <a:t>“Fintech not only delivering efficiency, but dismantling choke points where corruption used to flourish”</a:t>
            </a:r>
          </a:p>
        </p:txBody>
      </p:sp>
    </p:spTree>
    <p:extLst>
      <p:ext uri="{BB962C8B-B14F-4D97-AF65-F5344CB8AC3E}">
        <p14:creationId xmlns:p14="http://schemas.microsoft.com/office/powerpoint/2010/main" val="286964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FE0CF1-3227-4823-28B0-574BAE48B4D8}"/>
              </a:ext>
            </a:extLst>
          </p:cNvPr>
          <p:cNvSpPr txBox="1"/>
          <p:nvPr/>
        </p:nvSpPr>
        <p:spPr>
          <a:xfrm>
            <a:off x="4328879" y="101943"/>
            <a:ext cx="3001698" cy="253916"/>
          </a:xfrm>
          <a:prstGeom prst="rect">
            <a:avLst/>
          </a:prstGeom>
          <a:noFill/>
        </p:spPr>
        <p:txBody>
          <a:bodyPr wrap="square">
            <a:spAutoFit/>
          </a:bodyPr>
          <a:lstStyle/>
          <a:p>
            <a:r>
              <a:rPr lang="en-US" sz="1050" b="1" dirty="0">
                <a:solidFill>
                  <a:srgbClr val="00FFFF"/>
                </a:solidFill>
              </a:rPr>
              <a:t>Closing Governance and Accountability Gaps</a:t>
            </a:r>
          </a:p>
        </p:txBody>
      </p:sp>
      <p:graphicFrame>
        <p:nvGraphicFramePr>
          <p:cNvPr id="4" name="Table 3">
            <a:extLst>
              <a:ext uri="{FF2B5EF4-FFF2-40B4-BE49-F238E27FC236}">
                <a16:creationId xmlns:a16="http://schemas.microsoft.com/office/drawing/2014/main" id="{52114B8E-2D02-D224-4C6A-AA2855CCD117}"/>
              </a:ext>
            </a:extLst>
          </p:cNvPr>
          <p:cNvGraphicFramePr>
            <a:graphicFrameLocks noGrp="1"/>
          </p:cNvGraphicFramePr>
          <p:nvPr>
            <p:extLst>
              <p:ext uri="{D42A27DB-BD31-4B8C-83A1-F6EECF244321}">
                <p14:modId xmlns:p14="http://schemas.microsoft.com/office/powerpoint/2010/main" val="275124339"/>
              </p:ext>
            </p:extLst>
          </p:nvPr>
        </p:nvGraphicFramePr>
        <p:xfrm>
          <a:off x="3210091" y="463817"/>
          <a:ext cx="6164263" cy="2895029"/>
        </p:xfrm>
        <a:graphic>
          <a:graphicData uri="http://schemas.openxmlformats.org/drawingml/2006/table">
            <a:tbl>
              <a:tblPr firstRow="1" bandRow="1">
                <a:tableStyleId>{D27102A9-8310-4765-A935-A1911B00CA55}</a:tableStyleId>
              </a:tblPr>
              <a:tblGrid>
                <a:gridCol w="937229">
                  <a:extLst>
                    <a:ext uri="{9D8B030D-6E8A-4147-A177-3AD203B41FA5}">
                      <a16:colId xmlns:a16="http://schemas.microsoft.com/office/drawing/2014/main" val="4044502517"/>
                    </a:ext>
                  </a:extLst>
                </a:gridCol>
                <a:gridCol w="1269024">
                  <a:extLst>
                    <a:ext uri="{9D8B030D-6E8A-4147-A177-3AD203B41FA5}">
                      <a16:colId xmlns:a16="http://schemas.microsoft.com/office/drawing/2014/main" val="3846057178"/>
                    </a:ext>
                  </a:extLst>
                </a:gridCol>
                <a:gridCol w="1393453">
                  <a:extLst>
                    <a:ext uri="{9D8B030D-6E8A-4147-A177-3AD203B41FA5}">
                      <a16:colId xmlns:a16="http://schemas.microsoft.com/office/drawing/2014/main" val="1542746655"/>
                    </a:ext>
                  </a:extLst>
                </a:gridCol>
                <a:gridCol w="1112264">
                  <a:extLst>
                    <a:ext uri="{9D8B030D-6E8A-4147-A177-3AD203B41FA5}">
                      <a16:colId xmlns:a16="http://schemas.microsoft.com/office/drawing/2014/main" val="785586044"/>
                    </a:ext>
                  </a:extLst>
                </a:gridCol>
                <a:gridCol w="1452293">
                  <a:extLst>
                    <a:ext uri="{9D8B030D-6E8A-4147-A177-3AD203B41FA5}">
                      <a16:colId xmlns:a16="http://schemas.microsoft.com/office/drawing/2014/main" val="298276518"/>
                    </a:ext>
                  </a:extLst>
                </a:gridCol>
              </a:tblGrid>
              <a:tr h="272154">
                <a:tc>
                  <a:txBody>
                    <a:bodyPr/>
                    <a:lstStyle/>
                    <a:p>
                      <a:pPr algn="ctr"/>
                      <a:r>
                        <a:rPr lang="en-MY" sz="700" dirty="0">
                          <a:solidFill>
                            <a:srgbClr val="FF99FF"/>
                          </a:solidFill>
                        </a:rPr>
                        <a:t>Theme</a:t>
                      </a:r>
                    </a:p>
                  </a:txBody>
                  <a:tcPr marL="48027" marR="48027" marT="24014" marB="24014"/>
                </a:tc>
                <a:tc>
                  <a:txBody>
                    <a:bodyPr/>
                    <a:lstStyle/>
                    <a:p>
                      <a:pPr algn="ctr"/>
                      <a:r>
                        <a:rPr lang="en-MY" sz="700" dirty="0">
                          <a:solidFill>
                            <a:srgbClr val="FF99FF"/>
                          </a:solidFill>
                        </a:rPr>
                        <a:t>Key Description</a:t>
                      </a:r>
                    </a:p>
                  </a:txBody>
                  <a:tcPr marL="48027" marR="48027" marT="24014" marB="24014"/>
                </a:tc>
                <a:tc>
                  <a:txBody>
                    <a:bodyPr/>
                    <a:lstStyle/>
                    <a:p>
                      <a:pPr algn="ctr"/>
                      <a:r>
                        <a:rPr lang="en-MY" sz="700" dirty="0">
                          <a:solidFill>
                            <a:srgbClr val="FF99FF"/>
                          </a:solidFill>
                        </a:rPr>
                        <a:t>Mechanism / Implementation</a:t>
                      </a:r>
                    </a:p>
                  </a:txBody>
                  <a:tcPr marL="48027" marR="48027" marT="24014" marB="24014"/>
                </a:tc>
                <a:tc>
                  <a:txBody>
                    <a:bodyPr/>
                    <a:lstStyle/>
                    <a:p>
                      <a:pPr algn="ctr"/>
                      <a:r>
                        <a:rPr lang="en-MY" sz="700" dirty="0">
                          <a:solidFill>
                            <a:srgbClr val="FF99FF"/>
                          </a:solidFill>
                        </a:rPr>
                        <a:t>Impact / Benefit</a:t>
                      </a:r>
                    </a:p>
                  </a:txBody>
                  <a:tcPr marL="48027" marR="48027" marT="24014" marB="24014"/>
                </a:tc>
                <a:tc>
                  <a:txBody>
                    <a:bodyPr/>
                    <a:lstStyle/>
                    <a:p>
                      <a:pPr algn="ctr"/>
                      <a:r>
                        <a:rPr lang="en-MY" sz="700" dirty="0">
                          <a:solidFill>
                            <a:srgbClr val="FF99FF"/>
                          </a:solidFill>
                        </a:rPr>
                        <a:t>Transparency &amp; Anti-Corruption Context</a:t>
                      </a:r>
                    </a:p>
                  </a:txBody>
                  <a:tcPr marL="48027" marR="48027" marT="24014" marB="24014"/>
                </a:tc>
                <a:extLst>
                  <a:ext uri="{0D108BD9-81ED-4DB2-BD59-A6C34878D82A}">
                    <a16:rowId xmlns:a16="http://schemas.microsoft.com/office/drawing/2014/main" val="2669807275"/>
                  </a:ext>
                </a:extLst>
              </a:tr>
              <a:tr h="402943">
                <a:tc>
                  <a:txBody>
                    <a:bodyPr/>
                    <a:lstStyle/>
                    <a:p>
                      <a:r>
                        <a:rPr lang="en-MY" sz="700" dirty="0">
                          <a:solidFill>
                            <a:srgbClr val="00FFFF"/>
                          </a:solidFill>
                        </a:rPr>
                        <a:t>Governance Transformation</a:t>
                      </a:r>
                    </a:p>
                  </a:txBody>
                  <a:tcPr marL="48027" marR="48027" marT="24014" marB="24014"/>
                </a:tc>
                <a:tc>
                  <a:txBody>
                    <a:bodyPr/>
                    <a:lstStyle/>
                    <a:p>
                      <a:pPr marL="0" indent="0">
                        <a:buFont typeface="Arial" panose="020B0604020202020204" pitchFamily="34" charset="0"/>
                        <a:buNone/>
                        <a:tabLst>
                          <a:tab pos="266700" algn="l"/>
                        </a:tabLst>
                      </a:pPr>
                      <a:r>
                        <a:rPr lang="en-MY" sz="700" dirty="0">
                          <a:solidFill>
                            <a:schemeClr val="bg1"/>
                          </a:solidFill>
                        </a:rPr>
                        <a:t>Fintech reshapes not only banking but governance system</a:t>
                      </a:r>
                    </a:p>
                  </a:txBody>
                  <a:tcPr marL="48027" marR="48027" marT="24014" marB="24014"/>
                </a:tc>
                <a:tc>
                  <a:txBody>
                    <a:bodyPr/>
                    <a:lstStyle/>
                    <a:p>
                      <a:r>
                        <a:rPr lang="en-US" sz="700" dirty="0">
                          <a:solidFill>
                            <a:schemeClr val="bg1"/>
                          </a:solidFill>
                        </a:rPr>
                        <a:t>Integrates digital tools into welfare, procurement, and taxation</a:t>
                      </a:r>
                    </a:p>
                  </a:txBody>
                  <a:tcPr marL="48027" marR="48027" marT="24014" marB="24014"/>
                </a:tc>
                <a:tc>
                  <a:txBody>
                    <a:bodyPr/>
                    <a:lstStyle/>
                    <a:p>
                      <a:r>
                        <a:rPr lang="en-US" sz="700" dirty="0">
                          <a:solidFill>
                            <a:schemeClr val="bg1"/>
                          </a:solidFill>
                        </a:rPr>
                        <a:t>Increases efficiency and service accessibility</a:t>
                      </a:r>
                    </a:p>
                  </a:txBody>
                  <a:tcPr marL="48027" marR="48027" marT="24014" marB="24014"/>
                </a:tc>
                <a:tc>
                  <a:txBody>
                    <a:bodyPr/>
                    <a:lstStyle/>
                    <a:p>
                      <a:r>
                        <a:rPr lang="en-US" sz="700" dirty="0">
                          <a:solidFill>
                            <a:schemeClr val="bg1"/>
                          </a:solidFill>
                        </a:rPr>
                        <a:t>Embeds transparency and accountability in public operation</a:t>
                      </a:r>
                    </a:p>
                  </a:txBody>
                  <a:tcPr marL="48027" marR="48027" marT="24014" marB="24014"/>
                </a:tc>
                <a:extLst>
                  <a:ext uri="{0D108BD9-81ED-4DB2-BD59-A6C34878D82A}">
                    <a16:rowId xmlns:a16="http://schemas.microsoft.com/office/drawing/2014/main" val="4068947543"/>
                  </a:ext>
                </a:extLst>
              </a:tr>
              <a:tr h="400440">
                <a:tc>
                  <a:txBody>
                    <a:bodyPr/>
                    <a:lstStyle/>
                    <a:p>
                      <a:r>
                        <a:rPr lang="en-MY" sz="700" dirty="0">
                          <a:solidFill>
                            <a:srgbClr val="00FFFF"/>
                          </a:solidFill>
                        </a:rPr>
                        <a:t>Digital Identity &amp; Verification</a:t>
                      </a:r>
                    </a:p>
                  </a:txBody>
                  <a:tcPr marL="48027" marR="48027" marT="24014" marB="24014"/>
                </a:tc>
                <a:tc>
                  <a:txBody>
                    <a:bodyPr/>
                    <a:lstStyle/>
                    <a:p>
                      <a:pPr marL="0" indent="0">
                        <a:buFont typeface="Arial" panose="020B0604020202020204" pitchFamily="34" charset="0"/>
                        <a:buNone/>
                      </a:pPr>
                      <a:r>
                        <a:rPr lang="en-MY" sz="700" dirty="0">
                          <a:solidFill>
                            <a:schemeClr val="bg1"/>
                          </a:solidFill>
                        </a:rPr>
                        <a:t>Biometric and e-KYC verification for citizen services</a:t>
                      </a:r>
                    </a:p>
                  </a:txBody>
                  <a:tcPr marL="48027" marR="48027" marT="24014" marB="24014"/>
                </a:tc>
                <a:tc>
                  <a:txBody>
                    <a:bodyPr/>
                    <a:lstStyle/>
                    <a:p>
                      <a:r>
                        <a:rPr lang="en-US" sz="700" dirty="0">
                          <a:solidFill>
                            <a:schemeClr val="bg1"/>
                          </a:solidFill>
                        </a:rPr>
                        <a:t>Prevents fake beneficiaries and strengthens AML compliance</a:t>
                      </a:r>
                    </a:p>
                  </a:txBody>
                  <a:tcPr marL="48027" marR="48027" marT="24014" marB="24014"/>
                </a:tc>
                <a:tc>
                  <a:txBody>
                    <a:bodyPr/>
                    <a:lstStyle/>
                    <a:p>
                      <a:r>
                        <a:rPr lang="en-US" sz="700" dirty="0">
                          <a:solidFill>
                            <a:schemeClr val="bg1"/>
                          </a:solidFill>
                        </a:rPr>
                        <a:t>Builds reliable citizen databases</a:t>
                      </a:r>
                    </a:p>
                  </a:txBody>
                  <a:tcPr marL="48027" marR="48027" marT="24014" marB="24014"/>
                </a:tc>
                <a:tc>
                  <a:txBody>
                    <a:bodyPr/>
                    <a:lstStyle/>
                    <a:p>
                      <a:r>
                        <a:rPr lang="en-US" sz="700" dirty="0">
                          <a:solidFill>
                            <a:schemeClr val="bg1"/>
                          </a:solidFill>
                        </a:rPr>
                        <a:t>Removers “ghost accounts” used for subsidy or fund diversion</a:t>
                      </a:r>
                    </a:p>
                  </a:txBody>
                  <a:tcPr marL="48027" marR="48027" marT="24014" marB="24014"/>
                </a:tc>
                <a:extLst>
                  <a:ext uri="{0D108BD9-81ED-4DB2-BD59-A6C34878D82A}">
                    <a16:rowId xmlns:a16="http://schemas.microsoft.com/office/drawing/2014/main" val="3201942528"/>
                  </a:ext>
                </a:extLst>
              </a:tr>
              <a:tr h="384217">
                <a:tc>
                  <a:txBody>
                    <a:bodyPr/>
                    <a:lstStyle/>
                    <a:p>
                      <a:r>
                        <a:rPr lang="en-MY" sz="700" dirty="0">
                          <a:solidFill>
                            <a:srgbClr val="00FFFF"/>
                          </a:solidFill>
                        </a:rPr>
                        <a:t>Direct Digital Transfers</a:t>
                      </a:r>
                    </a:p>
                  </a:txBody>
                  <a:tcPr marL="48027" marR="48027" marT="24014" marB="24014"/>
                </a:tc>
                <a:tc>
                  <a:txBody>
                    <a:bodyPr/>
                    <a:lstStyle/>
                    <a:p>
                      <a:pPr marL="0" indent="0">
                        <a:buFont typeface="Arial" panose="020B0604020202020204" pitchFamily="34" charset="0"/>
                        <a:buNone/>
                      </a:pPr>
                      <a:r>
                        <a:rPr lang="en-MY" sz="700" dirty="0">
                          <a:solidFill>
                            <a:schemeClr val="bg1"/>
                          </a:solidFill>
                        </a:rPr>
                        <a:t>Government payments sent directly to verified wallets</a:t>
                      </a:r>
                    </a:p>
                  </a:txBody>
                  <a:tcPr marL="48027" marR="48027" marT="24014" marB="24014"/>
                </a:tc>
                <a:tc>
                  <a:txBody>
                    <a:bodyPr/>
                    <a:lstStyle/>
                    <a:p>
                      <a:r>
                        <a:rPr lang="en-MY" sz="700" dirty="0">
                          <a:solidFill>
                            <a:schemeClr val="bg1"/>
                          </a:solidFill>
                        </a:rPr>
                        <a:t>Replaces cash distribution with digital transfers</a:t>
                      </a:r>
                    </a:p>
                  </a:txBody>
                  <a:tcPr marL="48027" marR="48027" marT="24014" marB="24014"/>
                </a:tc>
                <a:tc>
                  <a:txBody>
                    <a:bodyPr/>
                    <a:lstStyle/>
                    <a:p>
                      <a:r>
                        <a:rPr lang="en-MY" sz="700" dirty="0">
                          <a:solidFill>
                            <a:schemeClr val="bg1"/>
                          </a:solidFill>
                        </a:rPr>
                        <a:t>Faster and secure delivery of welfare and relief funds</a:t>
                      </a:r>
                    </a:p>
                  </a:txBody>
                  <a:tcPr marL="48027" marR="48027" marT="24014" marB="24014"/>
                </a:tc>
                <a:tc>
                  <a:txBody>
                    <a:bodyPr/>
                    <a:lstStyle/>
                    <a:p>
                      <a:r>
                        <a:rPr lang="en-MY" sz="700" dirty="0">
                          <a:solidFill>
                            <a:schemeClr val="bg1"/>
                          </a:solidFill>
                        </a:rPr>
                        <a:t>Eliminates intermediaries and reduces leakage risks</a:t>
                      </a:r>
                    </a:p>
                  </a:txBody>
                  <a:tcPr marL="48027" marR="48027" marT="24014" marB="24014"/>
                </a:tc>
                <a:extLst>
                  <a:ext uri="{0D108BD9-81ED-4DB2-BD59-A6C34878D82A}">
                    <a16:rowId xmlns:a16="http://schemas.microsoft.com/office/drawing/2014/main" val="1884780654"/>
                  </a:ext>
                </a:extLst>
              </a:tr>
              <a:tr h="385217">
                <a:tc>
                  <a:txBody>
                    <a:bodyPr/>
                    <a:lstStyle/>
                    <a:p>
                      <a:r>
                        <a:rPr lang="en-MY" sz="700" dirty="0">
                          <a:solidFill>
                            <a:srgbClr val="00FFFF"/>
                          </a:solidFill>
                        </a:rPr>
                        <a:t>Blockchain for Transparency</a:t>
                      </a:r>
                    </a:p>
                  </a:txBody>
                  <a:tcPr marL="48027" marR="48027" marT="24014" marB="24014"/>
                </a:tc>
                <a:tc>
                  <a:txBody>
                    <a:bodyPr/>
                    <a:lstStyle/>
                    <a:p>
                      <a:pPr marL="0" indent="0">
                        <a:buFont typeface="Arial" panose="020B0604020202020204" pitchFamily="34" charset="0"/>
                        <a:buNone/>
                      </a:pPr>
                      <a:r>
                        <a:rPr lang="en-MY" sz="700" dirty="0">
                          <a:solidFill>
                            <a:schemeClr val="bg1"/>
                          </a:solidFill>
                        </a:rPr>
                        <a:t>Distributed ledger for public records and procurement</a:t>
                      </a:r>
                    </a:p>
                  </a:txBody>
                  <a:tcPr marL="48027" marR="48027" marT="24014" marB="24014"/>
                </a:tc>
                <a:tc>
                  <a:txBody>
                    <a:bodyPr/>
                    <a:lstStyle/>
                    <a:p>
                      <a:r>
                        <a:rPr lang="en-MY" sz="700" dirty="0">
                          <a:solidFill>
                            <a:schemeClr val="bg1"/>
                          </a:solidFill>
                        </a:rPr>
                        <a:t>Created tamper-proof, time-stamped transactions</a:t>
                      </a:r>
                    </a:p>
                  </a:txBody>
                  <a:tcPr marL="48027" marR="48027" marT="24014" marB="24014"/>
                </a:tc>
                <a:tc>
                  <a:txBody>
                    <a:bodyPr/>
                    <a:lstStyle/>
                    <a:p>
                      <a:r>
                        <a:rPr lang="en-MY" sz="700" dirty="0">
                          <a:solidFill>
                            <a:schemeClr val="bg1"/>
                          </a:solidFill>
                        </a:rPr>
                        <a:t>Builds trust and integrity in public contracting</a:t>
                      </a:r>
                    </a:p>
                  </a:txBody>
                  <a:tcPr marL="48027" marR="48027" marT="24014" marB="24014"/>
                </a:tc>
                <a:tc>
                  <a:txBody>
                    <a:bodyPr/>
                    <a:lstStyle/>
                    <a:p>
                      <a:r>
                        <a:rPr lang="en-MY" sz="700" dirty="0">
                          <a:solidFill>
                            <a:schemeClr val="bg1"/>
                          </a:solidFill>
                        </a:rPr>
                        <a:t>Prevents record tampering and procurement fraud</a:t>
                      </a:r>
                    </a:p>
                  </a:txBody>
                  <a:tcPr marL="48027" marR="48027" marT="24014" marB="24014"/>
                </a:tc>
                <a:extLst>
                  <a:ext uri="{0D108BD9-81ED-4DB2-BD59-A6C34878D82A}">
                    <a16:rowId xmlns:a16="http://schemas.microsoft.com/office/drawing/2014/main" val="1514524494"/>
                  </a:ext>
                </a:extLst>
              </a:tr>
              <a:tr h="384217">
                <a:tc>
                  <a:txBody>
                    <a:bodyPr/>
                    <a:lstStyle/>
                    <a:p>
                      <a:r>
                        <a:rPr lang="en-MY" sz="700" dirty="0">
                          <a:solidFill>
                            <a:srgbClr val="00FFFF"/>
                          </a:solidFill>
                        </a:rPr>
                        <a:t>Cashless &amp; Mobile Payment Ecosystem</a:t>
                      </a:r>
                    </a:p>
                  </a:txBody>
                  <a:tcPr marL="48027" marR="48027" marT="24014" marB="24014"/>
                </a:tc>
                <a:tc>
                  <a:txBody>
                    <a:bodyPr/>
                    <a:lstStyle/>
                    <a:p>
                      <a:pPr marL="0" indent="0">
                        <a:buFont typeface="Arial" panose="020B0604020202020204" pitchFamily="34" charset="0"/>
                        <a:buNone/>
                      </a:pPr>
                      <a:r>
                        <a:rPr lang="en-MY" sz="700" dirty="0">
                          <a:solidFill>
                            <a:schemeClr val="bg1"/>
                          </a:solidFill>
                        </a:rPr>
                        <a:t>QR-based and mobile wallets for everyday transactions</a:t>
                      </a:r>
                    </a:p>
                  </a:txBody>
                  <a:tcPr marL="48027" marR="48027" marT="24014" marB="24014"/>
                </a:tc>
                <a:tc>
                  <a:txBody>
                    <a:bodyPr/>
                    <a:lstStyle/>
                    <a:p>
                      <a:r>
                        <a:rPr lang="en-MY" sz="700" dirty="0">
                          <a:solidFill>
                            <a:schemeClr val="bg1"/>
                          </a:solidFill>
                        </a:rPr>
                        <a:t>Converts informal cash transactions into digital trails</a:t>
                      </a:r>
                    </a:p>
                  </a:txBody>
                  <a:tcPr marL="48027" marR="48027" marT="24014" marB="24014"/>
                </a:tc>
                <a:tc>
                  <a:txBody>
                    <a:bodyPr/>
                    <a:lstStyle/>
                    <a:p>
                      <a:r>
                        <a:rPr lang="en-MY" sz="700" dirty="0">
                          <a:solidFill>
                            <a:schemeClr val="bg1"/>
                          </a:solidFill>
                        </a:rPr>
                        <a:t>Expands inclusion and simplifies payments</a:t>
                      </a:r>
                    </a:p>
                  </a:txBody>
                  <a:tcPr marL="48027" marR="48027" marT="24014" marB="24014"/>
                </a:tc>
                <a:tc>
                  <a:txBody>
                    <a:bodyPr/>
                    <a:lstStyle/>
                    <a:p>
                      <a:r>
                        <a:rPr lang="en-MY" sz="700" dirty="0">
                          <a:solidFill>
                            <a:schemeClr val="bg1"/>
                          </a:solidFill>
                        </a:rPr>
                        <a:t>Reduces petty bribery and enhances traceability</a:t>
                      </a:r>
                    </a:p>
                  </a:txBody>
                  <a:tcPr marL="48027" marR="48027" marT="24014" marB="24014"/>
                </a:tc>
                <a:extLst>
                  <a:ext uri="{0D108BD9-81ED-4DB2-BD59-A6C34878D82A}">
                    <a16:rowId xmlns:a16="http://schemas.microsoft.com/office/drawing/2014/main" val="79258535"/>
                  </a:ext>
                </a:extLst>
              </a:tr>
              <a:tr h="295869">
                <a:tc>
                  <a:txBody>
                    <a:bodyPr/>
                    <a:lstStyle/>
                    <a:p>
                      <a:r>
                        <a:rPr lang="en-MY" sz="700" dirty="0">
                          <a:solidFill>
                            <a:srgbClr val="00FFFF"/>
                          </a:solidFill>
                        </a:rPr>
                        <a:t>AI &amp; Data Analytics</a:t>
                      </a:r>
                    </a:p>
                  </a:txBody>
                  <a:tcPr marL="48027" marR="48027" marT="24014" marB="24014"/>
                </a:tc>
                <a:tc>
                  <a:txBody>
                    <a:bodyPr/>
                    <a:lstStyle/>
                    <a:p>
                      <a:pPr marL="0" indent="0">
                        <a:buFont typeface="Arial" panose="020B0604020202020204" pitchFamily="34" charset="0"/>
                        <a:buNone/>
                      </a:pPr>
                      <a:r>
                        <a:rPr lang="en-MY" sz="700" dirty="0">
                          <a:solidFill>
                            <a:schemeClr val="bg1"/>
                          </a:solidFill>
                        </a:rPr>
                        <a:t>Machine learning for transaction monitoring</a:t>
                      </a:r>
                    </a:p>
                  </a:txBody>
                  <a:tcPr marL="48027" marR="48027" marT="24014" marB="24014"/>
                </a:tc>
                <a:tc>
                  <a:txBody>
                    <a:bodyPr/>
                    <a:lstStyle/>
                    <a:p>
                      <a:r>
                        <a:rPr lang="en-MY" sz="700" dirty="0">
                          <a:solidFill>
                            <a:schemeClr val="bg1"/>
                          </a:solidFill>
                        </a:rPr>
                        <a:t>Detects unusual or suspicious financial patterns</a:t>
                      </a:r>
                    </a:p>
                  </a:txBody>
                  <a:tcPr marL="48027" marR="48027" marT="24014" marB="24014"/>
                </a:tc>
                <a:tc>
                  <a:txBody>
                    <a:bodyPr/>
                    <a:lstStyle/>
                    <a:p>
                      <a:r>
                        <a:rPr lang="en-MY" sz="700" dirty="0">
                          <a:solidFill>
                            <a:schemeClr val="bg1"/>
                          </a:solidFill>
                        </a:rPr>
                        <a:t>Enables proactive AML actions</a:t>
                      </a:r>
                    </a:p>
                  </a:txBody>
                  <a:tcPr marL="48027" marR="48027" marT="24014" marB="24014"/>
                </a:tc>
                <a:tc>
                  <a:txBody>
                    <a:bodyPr/>
                    <a:lstStyle/>
                    <a:p>
                      <a:r>
                        <a:rPr lang="en-MY" sz="700" dirty="0">
                          <a:solidFill>
                            <a:schemeClr val="bg1"/>
                          </a:solidFill>
                        </a:rPr>
                        <a:t>Uncovers hidden networks linked to corruption</a:t>
                      </a:r>
                    </a:p>
                  </a:txBody>
                  <a:tcPr marL="48027" marR="48027" marT="24014" marB="24014"/>
                </a:tc>
                <a:extLst>
                  <a:ext uri="{0D108BD9-81ED-4DB2-BD59-A6C34878D82A}">
                    <a16:rowId xmlns:a16="http://schemas.microsoft.com/office/drawing/2014/main" val="1519345559"/>
                  </a:ext>
                </a:extLst>
              </a:tr>
              <a:tr h="369971">
                <a:tc>
                  <a:txBody>
                    <a:bodyPr/>
                    <a:lstStyle/>
                    <a:p>
                      <a:r>
                        <a:rPr lang="en-MY" sz="700" dirty="0">
                          <a:solidFill>
                            <a:srgbClr val="00FFFF"/>
                          </a:solidFill>
                        </a:rPr>
                        <a:t>Integrated Digital Ecosystem</a:t>
                      </a:r>
                    </a:p>
                  </a:txBody>
                  <a:tcPr marL="48027" marR="48027" marT="24014" marB="24014"/>
                </a:tc>
                <a:tc>
                  <a:txBody>
                    <a:bodyPr/>
                    <a:lstStyle/>
                    <a:p>
                      <a:pPr marL="0" indent="0">
                        <a:buFont typeface="Arial" panose="020B0604020202020204" pitchFamily="34" charset="0"/>
                        <a:buNone/>
                      </a:pPr>
                      <a:r>
                        <a:rPr lang="en-MY" sz="700" dirty="0">
                          <a:solidFill>
                            <a:schemeClr val="bg1"/>
                          </a:solidFill>
                        </a:rPr>
                        <a:t>Linking digital ID, tax, and welfare databases</a:t>
                      </a:r>
                    </a:p>
                  </a:txBody>
                  <a:tcPr marL="48027" marR="48027" marT="24014" marB="24014"/>
                </a:tc>
                <a:tc>
                  <a:txBody>
                    <a:bodyPr/>
                    <a:lstStyle/>
                    <a:p>
                      <a:r>
                        <a:rPr lang="en-MY" sz="700" dirty="0">
                          <a:solidFill>
                            <a:schemeClr val="bg1"/>
                          </a:solidFill>
                        </a:rPr>
                        <a:t>Streamlines data across multiple government systems</a:t>
                      </a:r>
                    </a:p>
                  </a:txBody>
                  <a:tcPr marL="48027" marR="48027" marT="24014" marB="24014"/>
                </a:tc>
                <a:tc>
                  <a:txBody>
                    <a:bodyPr/>
                    <a:lstStyle/>
                    <a:p>
                      <a:r>
                        <a:rPr lang="en-MY" sz="700" dirty="0">
                          <a:solidFill>
                            <a:schemeClr val="bg1"/>
                          </a:solidFill>
                        </a:rPr>
                        <a:t>Improves targeting and service efficiency</a:t>
                      </a:r>
                    </a:p>
                  </a:txBody>
                  <a:tcPr marL="48027" marR="48027" marT="24014" marB="24014"/>
                </a:tc>
                <a:tc>
                  <a:txBody>
                    <a:bodyPr/>
                    <a:lstStyle/>
                    <a:p>
                      <a:r>
                        <a:rPr lang="en-MY" sz="700" dirty="0">
                          <a:solidFill>
                            <a:schemeClr val="bg1"/>
                          </a:solidFill>
                        </a:rPr>
                        <a:t>Prevents duplication and manipulation of records</a:t>
                      </a:r>
                    </a:p>
                  </a:txBody>
                  <a:tcPr marL="48027" marR="48027" marT="24014" marB="24014"/>
                </a:tc>
                <a:extLst>
                  <a:ext uri="{0D108BD9-81ED-4DB2-BD59-A6C34878D82A}">
                    <a16:rowId xmlns:a16="http://schemas.microsoft.com/office/drawing/2014/main" val="1219286845"/>
                  </a:ext>
                </a:extLst>
              </a:tr>
            </a:tbl>
          </a:graphicData>
        </a:graphic>
      </p:graphicFrame>
    </p:spTree>
    <p:extLst>
      <p:ext uri="{BB962C8B-B14F-4D97-AF65-F5344CB8AC3E}">
        <p14:creationId xmlns:p14="http://schemas.microsoft.com/office/powerpoint/2010/main" val="64339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D0C9D2-EE2D-FBA9-BA0A-97A429D11527}"/>
              </a:ext>
            </a:extLst>
          </p:cNvPr>
          <p:cNvSpPr txBox="1"/>
          <p:nvPr/>
        </p:nvSpPr>
        <p:spPr>
          <a:xfrm>
            <a:off x="4500849" y="136187"/>
            <a:ext cx="3600161" cy="480131"/>
          </a:xfrm>
          <a:prstGeom prst="rect">
            <a:avLst/>
          </a:prstGeom>
          <a:noFill/>
        </p:spPr>
        <p:txBody>
          <a:bodyPr wrap="square">
            <a:spAutoFit/>
          </a:bodyPr>
          <a:lstStyle/>
          <a:p>
            <a:pPr algn="ctr"/>
            <a:r>
              <a:rPr lang="en-US" sz="1260" b="1" dirty="0">
                <a:solidFill>
                  <a:srgbClr val="00FFFF"/>
                </a:solidFill>
              </a:rPr>
              <a:t>Fintech is not simply about convenience</a:t>
            </a:r>
          </a:p>
          <a:p>
            <a:pPr algn="ctr"/>
            <a:r>
              <a:rPr lang="en-US" sz="1260" b="1" dirty="0">
                <a:solidFill>
                  <a:srgbClr val="00FFFF"/>
                </a:solidFill>
              </a:rPr>
              <a:t> It is about integrity</a:t>
            </a:r>
          </a:p>
        </p:txBody>
      </p:sp>
      <p:sp>
        <p:nvSpPr>
          <p:cNvPr id="10" name="TextBox 9">
            <a:extLst>
              <a:ext uri="{FF2B5EF4-FFF2-40B4-BE49-F238E27FC236}">
                <a16:creationId xmlns:a16="http://schemas.microsoft.com/office/drawing/2014/main" id="{3FC4C45F-3E8D-4FAC-A59B-43157278C90A}"/>
              </a:ext>
            </a:extLst>
          </p:cNvPr>
          <p:cNvSpPr txBox="1"/>
          <p:nvPr/>
        </p:nvSpPr>
        <p:spPr>
          <a:xfrm>
            <a:off x="3302049" y="771617"/>
            <a:ext cx="2667758" cy="674031"/>
          </a:xfrm>
          <a:prstGeom prst="rect">
            <a:avLst/>
          </a:prstGeom>
          <a:noFill/>
        </p:spPr>
        <p:txBody>
          <a:bodyPr wrap="square">
            <a:spAutoFit/>
          </a:bodyPr>
          <a:lstStyle/>
          <a:p>
            <a:r>
              <a:rPr lang="en-US" sz="945" dirty="0">
                <a:solidFill>
                  <a:schemeClr val="bg1"/>
                </a:solidFill>
              </a:rPr>
              <a:t>design it with transparency in mind, fintech strengthens accountability, empowers regulators, protects citizens, and closes the very channels that corruption depends on</a:t>
            </a:r>
            <a:endParaRPr lang="en-MY" sz="945" dirty="0"/>
          </a:p>
        </p:txBody>
      </p:sp>
      <p:pic>
        <p:nvPicPr>
          <p:cNvPr id="11" name="Picture 10">
            <a:extLst>
              <a:ext uri="{FF2B5EF4-FFF2-40B4-BE49-F238E27FC236}">
                <a16:creationId xmlns:a16="http://schemas.microsoft.com/office/drawing/2014/main" id="{5001610E-9D52-C181-87A6-F8D3EC75DAB5}"/>
              </a:ext>
            </a:extLst>
          </p:cNvPr>
          <p:cNvPicPr>
            <a:picLocks noChangeAspect="1"/>
          </p:cNvPicPr>
          <p:nvPr/>
        </p:nvPicPr>
        <p:blipFill>
          <a:blip r:embed="rId3"/>
          <a:stretch>
            <a:fillRect/>
          </a:stretch>
        </p:blipFill>
        <p:spPr>
          <a:xfrm>
            <a:off x="5843490" y="918020"/>
            <a:ext cx="877996" cy="877996"/>
          </a:xfrm>
          <a:prstGeom prst="rect">
            <a:avLst/>
          </a:prstGeom>
        </p:spPr>
      </p:pic>
      <p:sp>
        <p:nvSpPr>
          <p:cNvPr id="13" name="TextBox 12">
            <a:extLst>
              <a:ext uri="{FF2B5EF4-FFF2-40B4-BE49-F238E27FC236}">
                <a16:creationId xmlns:a16="http://schemas.microsoft.com/office/drawing/2014/main" id="{AA8005C5-870E-3758-7BAD-CB47BE46688B}"/>
              </a:ext>
            </a:extLst>
          </p:cNvPr>
          <p:cNvSpPr txBox="1"/>
          <p:nvPr/>
        </p:nvSpPr>
        <p:spPr>
          <a:xfrm>
            <a:off x="6796522" y="771617"/>
            <a:ext cx="2608977" cy="383182"/>
          </a:xfrm>
          <a:prstGeom prst="rect">
            <a:avLst/>
          </a:prstGeom>
          <a:noFill/>
        </p:spPr>
        <p:txBody>
          <a:bodyPr wrap="square">
            <a:spAutoFit/>
          </a:bodyPr>
          <a:lstStyle/>
          <a:p>
            <a:r>
              <a:rPr lang="en-US" sz="945" dirty="0">
                <a:solidFill>
                  <a:schemeClr val="bg1"/>
                </a:solidFill>
              </a:rPr>
              <a:t>neglect regulation and safeguards, fintech will not reduce corruption — but will reinvent it</a:t>
            </a:r>
            <a:endParaRPr lang="en-MY" sz="945" dirty="0"/>
          </a:p>
        </p:txBody>
      </p:sp>
      <p:sp>
        <p:nvSpPr>
          <p:cNvPr id="15" name="TextBox 14">
            <a:extLst>
              <a:ext uri="{FF2B5EF4-FFF2-40B4-BE49-F238E27FC236}">
                <a16:creationId xmlns:a16="http://schemas.microsoft.com/office/drawing/2014/main" id="{B118624D-A924-AD4D-6C64-B5607DA60848}"/>
              </a:ext>
            </a:extLst>
          </p:cNvPr>
          <p:cNvSpPr txBox="1"/>
          <p:nvPr/>
        </p:nvSpPr>
        <p:spPr>
          <a:xfrm>
            <a:off x="4635928" y="2247037"/>
            <a:ext cx="3201811" cy="528606"/>
          </a:xfrm>
          <a:prstGeom prst="rect">
            <a:avLst/>
          </a:prstGeom>
          <a:noFill/>
        </p:spPr>
        <p:txBody>
          <a:bodyPr wrap="square">
            <a:spAutoFit/>
          </a:bodyPr>
          <a:lstStyle/>
          <a:p>
            <a:pPr algn="ctr"/>
            <a:r>
              <a:rPr lang="en-US" sz="945" dirty="0">
                <a:solidFill>
                  <a:schemeClr val="bg1"/>
                </a:solidFill>
              </a:rPr>
              <a:t>Let us ensure that fintech becomes not just a tool of finance, but a cornerstone of clean, transparent governance</a:t>
            </a:r>
            <a:endParaRPr lang="en-MY" sz="945" dirty="0"/>
          </a:p>
        </p:txBody>
      </p:sp>
    </p:spTree>
    <p:extLst>
      <p:ext uri="{BB962C8B-B14F-4D97-AF65-F5344CB8AC3E}">
        <p14:creationId xmlns:p14="http://schemas.microsoft.com/office/powerpoint/2010/main" val="1162387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016AE9-0B6A-731C-F096-BA190275DE58}"/>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3826" y="270153"/>
            <a:ext cx="4132337" cy="3061732"/>
          </a:xfrm>
          <a:prstGeom prst="rect">
            <a:avLst/>
          </a:prstGeom>
        </p:spPr>
      </p:pic>
    </p:spTree>
    <p:extLst>
      <p:ext uri="{BB962C8B-B14F-4D97-AF65-F5344CB8AC3E}">
        <p14:creationId xmlns:p14="http://schemas.microsoft.com/office/powerpoint/2010/main" val="218009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56A540-7757-C13C-56A1-E68FEA733088}"/>
              </a:ext>
            </a:extLst>
          </p:cNvPr>
          <p:cNvGraphicFramePr>
            <a:graphicFrameLocks noGrp="1"/>
          </p:cNvGraphicFramePr>
          <p:nvPr>
            <p:extLst>
              <p:ext uri="{D42A27DB-BD31-4B8C-83A1-F6EECF244321}">
                <p14:modId xmlns:p14="http://schemas.microsoft.com/office/powerpoint/2010/main" val="2808505709"/>
              </p:ext>
            </p:extLst>
          </p:nvPr>
        </p:nvGraphicFramePr>
        <p:xfrm>
          <a:off x="3435874" y="488054"/>
          <a:ext cx="5728241" cy="3011652"/>
        </p:xfrm>
        <a:graphic>
          <a:graphicData uri="http://schemas.openxmlformats.org/drawingml/2006/table">
            <a:tbl>
              <a:tblPr firstRow="1" bandRow="1">
                <a:tableStyleId>{D27102A9-8310-4765-A935-A1911B00CA55}</a:tableStyleId>
              </a:tblPr>
              <a:tblGrid>
                <a:gridCol w="1111753">
                  <a:extLst>
                    <a:ext uri="{9D8B030D-6E8A-4147-A177-3AD203B41FA5}">
                      <a16:colId xmlns:a16="http://schemas.microsoft.com/office/drawing/2014/main" val="4044502517"/>
                    </a:ext>
                  </a:extLst>
                </a:gridCol>
                <a:gridCol w="2674309">
                  <a:extLst>
                    <a:ext uri="{9D8B030D-6E8A-4147-A177-3AD203B41FA5}">
                      <a16:colId xmlns:a16="http://schemas.microsoft.com/office/drawing/2014/main" val="3846057178"/>
                    </a:ext>
                  </a:extLst>
                </a:gridCol>
                <a:gridCol w="1942179">
                  <a:extLst>
                    <a:ext uri="{9D8B030D-6E8A-4147-A177-3AD203B41FA5}">
                      <a16:colId xmlns:a16="http://schemas.microsoft.com/office/drawing/2014/main" val="1542746655"/>
                    </a:ext>
                  </a:extLst>
                </a:gridCol>
              </a:tblGrid>
              <a:tr h="304172">
                <a:tc>
                  <a:txBody>
                    <a:bodyPr/>
                    <a:lstStyle/>
                    <a:p>
                      <a:pPr algn="ctr"/>
                      <a:r>
                        <a:rPr lang="en-MY" sz="800" dirty="0">
                          <a:solidFill>
                            <a:schemeClr val="accent3">
                              <a:lumMod val="60000"/>
                              <a:lumOff val="40000"/>
                            </a:schemeClr>
                          </a:solidFill>
                        </a:rPr>
                        <a:t>Theme / Area </a:t>
                      </a:r>
                    </a:p>
                  </a:txBody>
                  <a:tcPr marL="48027" marR="48027" marT="24014" marB="24014"/>
                </a:tc>
                <a:tc>
                  <a:txBody>
                    <a:bodyPr/>
                    <a:lstStyle/>
                    <a:p>
                      <a:pPr algn="ctr"/>
                      <a:r>
                        <a:rPr lang="en-MY" sz="800" dirty="0">
                          <a:solidFill>
                            <a:schemeClr val="accent3">
                              <a:lumMod val="60000"/>
                              <a:lumOff val="40000"/>
                            </a:schemeClr>
                          </a:solidFill>
                        </a:rPr>
                        <a:t>Key Points </a:t>
                      </a:r>
                    </a:p>
                  </a:txBody>
                  <a:tcPr marL="48027" marR="48027" marT="24014" marB="24014"/>
                </a:tc>
                <a:tc>
                  <a:txBody>
                    <a:bodyPr/>
                    <a:lstStyle/>
                    <a:p>
                      <a:pPr algn="ctr"/>
                      <a:r>
                        <a:rPr lang="en-MY" sz="800" dirty="0">
                          <a:solidFill>
                            <a:schemeClr val="accent3">
                              <a:lumMod val="60000"/>
                              <a:lumOff val="40000"/>
                            </a:schemeClr>
                          </a:solidFill>
                        </a:rPr>
                        <a:t>Impact on Transparency &amp; Anti-Corruption</a:t>
                      </a:r>
                    </a:p>
                  </a:txBody>
                  <a:tcPr marL="48027" marR="48027" marT="24014" marB="24014"/>
                </a:tc>
                <a:extLst>
                  <a:ext uri="{0D108BD9-81ED-4DB2-BD59-A6C34878D82A}">
                    <a16:rowId xmlns:a16="http://schemas.microsoft.com/office/drawing/2014/main" val="2669807275"/>
                  </a:ext>
                </a:extLst>
              </a:tr>
              <a:tr h="466212">
                <a:tc>
                  <a:txBody>
                    <a:bodyPr/>
                    <a:lstStyle/>
                    <a:p>
                      <a:r>
                        <a:rPr lang="en-US" sz="800" dirty="0">
                          <a:solidFill>
                            <a:schemeClr val="bg1"/>
                          </a:solidFill>
                        </a:rPr>
                        <a:t>Digital Traceability vs. Cash Opacity </a:t>
                      </a:r>
                      <a:endParaRPr lang="en-MY" sz="800" dirty="0">
                        <a:solidFill>
                          <a:schemeClr val="bg1"/>
                        </a:solidFill>
                      </a:endParaRPr>
                    </a:p>
                  </a:txBody>
                  <a:tcPr marL="48027" marR="48027" marT="24014" marB="24014"/>
                </a:tc>
                <a:tc>
                  <a:txBody>
                    <a:bodyPr/>
                    <a:lstStyle/>
                    <a:p>
                      <a:pPr marL="285750" indent="-285750">
                        <a:buFont typeface="Arial" panose="020B0604020202020204" pitchFamily="34" charset="0"/>
                        <a:buChar char="•"/>
                        <a:tabLst>
                          <a:tab pos="266700" algn="l"/>
                        </a:tabLst>
                      </a:pPr>
                      <a:r>
                        <a:rPr lang="en-US" sz="800" dirty="0">
                          <a:solidFill>
                            <a:schemeClr val="bg1"/>
                          </a:solidFill>
                        </a:rPr>
                        <a:t>Digital payments generate auditable records (timestamps, receipts) traceable by regulators</a:t>
                      </a:r>
                    </a:p>
                    <a:p>
                      <a:pPr marL="285750" indent="-285750">
                        <a:buFont typeface="Arial" panose="020B0604020202020204" pitchFamily="34" charset="0"/>
                        <a:buChar char="•"/>
                        <a:tabLst>
                          <a:tab pos="266700" algn="l"/>
                        </a:tabLst>
                      </a:pPr>
                      <a:r>
                        <a:rPr lang="en-US" sz="800" dirty="0">
                          <a:solidFill>
                            <a:schemeClr val="bg1"/>
                          </a:solidFill>
                        </a:rPr>
                        <a:t>Prevents illicit “under-the-table” transactions</a:t>
                      </a:r>
                      <a:endParaRPr lang="en-MY" sz="800" dirty="0">
                        <a:solidFill>
                          <a:schemeClr val="bg1"/>
                        </a:solidFill>
                      </a:endParaRPr>
                    </a:p>
                  </a:txBody>
                  <a:tcPr marL="48027" marR="48027" marT="24014" marB="24014"/>
                </a:tc>
                <a:tc>
                  <a:txBody>
                    <a:bodyPr/>
                    <a:lstStyle/>
                    <a:p>
                      <a:r>
                        <a:rPr lang="en-US" sz="800" dirty="0">
                          <a:solidFill>
                            <a:schemeClr val="bg1"/>
                          </a:solidFill>
                        </a:rPr>
                        <a:t>Creates permanent transaction trails, closing gaps that cash once hid</a:t>
                      </a:r>
                      <a:endParaRPr lang="en-MY" sz="800" dirty="0">
                        <a:solidFill>
                          <a:schemeClr val="bg1"/>
                        </a:solidFill>
                      </a:endParaRPr>
                    </a:p>
                  </a:txBody>
                  <a:tcPr marL="48027" marR="48027" marT="24014" marB="24014"/>
                </a:tc>
                <a:extLst>
                  <a:ext uri="{0D108BD9-81ED-4DB2-BD59-A6C34878D82A}">
                    <a16:rowId xmlns:a16="http://schemas.microsoft.com/office/drawing/2014/main" val="4068947543"/>
                  </a:ext>
                </a:extLst>
              </a:tr>
              <a:tr h="560317">
                <a:tc>
                  <a:txBody>
                    <a:bodyPr/>
                    <a:lstStyle/>
                    <a:p>
                      <a:r>
                        <a:rPr lang="en-US" sz="800" dirty="0">
                          <a:solidFill>
                            <a:schemeClr val="bg1"/>
                          </a:solidFill>
                        </a:rPr>
                        <a:t>MACC’s Technology Driven Anti-Corruption Approach</a:t>
                      </a:r>
                      <a:endParaRPr lang="en-MY" sz="800" dirty="0">
                        <a:solidFill>
                          <a:schemeClr val="bg1"/>
                        </a:solidFill>
                      </a:endParaRPr>
                    </a:p>
                  </a:txBody>
                  <a:tcPr marL="48027" marR="48027" marT="24014" marB="24014"/>
                </a:tc>
                <a:tc>
                  <a:txBody>
                    <a:bodyPr/>
                    <a:lstStyle/>
                    <a:p>
                      <a:pPr marL="285750" indent="-285750">
                        <a:buFont typeface="Arial" panose="020B0604020202020204" pitchFamily="34" charset="0"/>
                        <a:buChar char="•"/>
                      </a:pPr>
                      <a:r>
                        <a:rPr lang="en-US" sz="800" dirty="0">
                          <a:solidFill>
                            <a:schemeClr val="bg1"/>
                          </a:solidFill>
                        </a:rPr>
                        <a:t>MACC applies AI analytics and blockchain to detect fraud patterns and irregular financial flows</a:t>
                      </a:r>
                    </a:p>
                    <a:p>
                      <a:pPr marL="285750" indent="-285750">
                        <a:buFont typeface="Arial" panose="020B0604020202020204" pitchFamily="34" charset="0"/>
                        <a:buChar char="•"/>
                      </a:pPr>
                      <a:r>
                        <a:rPr lang="en-US" sz="800" dirty="0">
                          <a:solidFill>
                            <a:schemeClr val="bg1"/>
                          </a:solidFill>
                        </a:rPr>
                        <a:t>Blockchain ensures immutable records – AI enables early anomaly detection</a:t>
                      </a:r>
                      <a:endParaRPr lang="en-MY" sz="800" dirty="0">
                        <a:solidFill>
                          <a:schemeClr val="bg1"/>
                        </a:solidFill>
                      </a:endParaRPr>
                    </a:p>
                  </a:txBody>
                  <a:tcPr marL="48027" marR="48027" marT="24014" marB="24014"/>
                </a:tc>
                <a:tc>
                  <a:txBody>
                    <a:bodyPr/>
                    <a:lstStyle/>
                    <a:p>
                      <a:r>
                        <a:rPr lang="en-US" sz="800" dirty="0">
                          <a:solidFill>
                            <a:schemeClr val="bg1"/>
                          </a:solidFill>
                        </a:rPr>
                        <a:t>Strengthens MACC’s investigative capacity; makes financial misconduct easier to identify and prosecute</a:t>
                      </a:r>
                    </a:p>
                  </a:txBody>
                  <a:tcPr marL="48027" marR="48027" marT="24014" marB="24014"/>
                </a:tc>
                <a:extLst>
                  <a:ext uri="{0D108BD9-81ED-4DB2-BD59-A6C34878D82A}">
                    <a16:rowId xmlns:a16="http://schemas.microsoft.com/office/drawing/2014/main" val="3201942528"/>
                  </a:ext>
                </a:extLst>
              </a:tr>
              <a:tr h="560317">
                <a:tc>
                  <a:txBody>
                    <a:bodyPr/>
                    <a:lstStyle/>
                    <a:p>
                      <a:r>
                        <a:rPr lang="en-MY" sz="800" dirty="0">
                          <a:solidFill>
                            <a:schemeClr val="bg1"/>
                          </a:solidFill>
                        </a:rPr>
                        <a:t>Smart Contracts and Automation</a:t>
                      </a:r>
                    </a:p>
                  </a:txBody>
                  <a:tcPr marL="48027" marR="48027" marT="24014" marB="24014"/>
                </a:tc>
                <a:tc>
                  <a:txBody>
                    <a:bodyPr/>
                    <a:lstStyle/>
                    <a:p>
                      <a:pPr marL="285750" indent="-285750">
                        <a:buFont typeface="Arial" panose="020B0604020202020204" pitchFamily="34" charset="0"/>
                        <a:buChar char="•"/>
                      </a:pPr>
                      <a:r>
                        <a:rPr lang="en-US" sz="800" dirty="0">
                          <a:solidFill>
                            <a:schemeClr val="bg1"/>
                          </a:solidFill>
                        </a:rPr>
                        <a:t>Blockchain-based smart contracts automate payments (e.g. procurement, subsidies)</a:t>
                      </a:r>
                    </a:p>
                    <a:p>
                      <a:pPr marL="285750" indent="-285750">
                        <a:buFont typeface="Arial" panose="020B0604020202020204" pitchFamily="34" charset="0"/>
                        <a:buChar char="•"/>
                      </a:pPr>
                      <a:r>
                        <a:rPr lang="en-US" sz="800" dirty="0">
                          <a:solidFill>
                            <a:schemeClr val="bg1"/>
                          </a:solidFill>
                        </a:rPr>
                        <a:t>Transactions execute only when predefined conditions are met </a:t>
                      </a:r>
                      <a:endParaRPr lang="en-MY" sz="800" dirty="0">
                        <a:solidFill>
                          <a:schemeClr val="bg1"/>
                        </a:solidFill>
                      </a:endParaRPr>
                    </a:p>
                  </a:txBody>
                  <a:tcPr marL="48027" marR="48027" marT="24014" marB="24014"/>
                </a:tc>
                <a:tc>
                  <a:txBody>
                    <a:bodyPr/>
                    <a:lstStyle/>
                    <a:p>
                      <a:r>
                        <a:rPr lang="en-US" sz="800" dirty="0">
                          <a:solidFill>
                            <a:schemeClr val="bg1"/>
                          </a:solidFill>
                        </a:rPr>
                        <a:t>Removes human discretion in approval processes, minimizing opportunities for bribery</a:t>
                      </a:r>
                      <a:endParaRPr lang="en-MY" sz="800" dirty="0">
                        <a:solidFill>
                          <a:schemeClr val="bg1"/>
                        </a:solidFill>
                      </a:endParaRPr>
                    </a:p>
                  </a:txBody>
                  <a:tcPr marL="48027" marR="48027" marT="24014" marB="24014"/>
                </a:tc>
                <a:extLst>
                  <a:ext uri="{0D108BD9-81ED-4DB2-BD59-A6C34878D82A}">
                    <a16:rowId xmlns:a16="http://schemas.microsoft.com/office/drawing/2014/main" val="1884780654"/>
                  </a:ext>
                </a:extLst>
              </a:tr>
              <a:tr h="560317">
                <a:tc>
                  <a:txBody>
                    <a:bodyPr/>
                    <a:lstStyle/>
                    <a:p>
                      <a:r>
                        <a:rPr lang="en-MY" sz="800" dirty="0">
                          <a:solidFill>
                            <a:schemeClr val="bg1"/>
                          </a:solidFill>
                        </a:rPr>
                        <a:t>E-Procurement for Real-Time Monitoring </a:t>
                      </a:r>
                    </a:p>
                  </a:txBody>
                  <a:tcPr marL="48027" marR="48027" marT="24014" marB="24014"/>
                </a:tc>
                <a:tc>
                  <a:txBody>
                    <a:bodyPr/>
                    <a:lstStyle/>
                    <a:p>
                      <a:pPr marL="285750" indent="-285750">
                        <a:buFont typeface="Arial" panose="020B0604020202020204" pitchFamily="34" charset="0"/>
                        <a:buChar char="•"/>
                      </a:pPr>
                      <a:r>
                        <a:rPr lang="en-US" sz="800" dirty="0">
                          <a:solidFill>
                            <a:schemeClr val="bg1"/>
                          </a:solidFill>
                        </a:rPr>
                        <a:t>Digitizes tenders and supplier payments, allowing real-time auditing</a:t>
                      </a:r>
                    </a:p>
                    <a:p>
                      <a:pPr marL="285750" indent="-285750">
                        <a:buFont typeface="Arial" panose="020B0604020202020204" pitchFamily="34" charset="0"/>
                        <a:buChar char="•"/>
                      </a:pPr>
                      <a:r>
                        <a:rPr lang="en-US" sz="800" dirty="0">
                          <a:solidFill>
                            <a:schemeClr val="bg1"/>
                          </a:solidFill>
                        </a:rPr>
                        <a:t>MACC can monitor anomalies instantly via forensic dashboards</a:t>
                      </a:r>
                      <a:endParaRPr lang="en-MY" sz="800" dirty="0">
                        <a:solidFill>
                          <a:schemeClr val="bg1"/>
                        </a:solidFill>
                      </a:endParaRPr>
                    </a:p>
                  </a:txBody>
                  <a:tcPr marL="48027" marR="48027" marT="24014" marB="24014"/>
                </a:tc>
                <a:tc>
                  <a:txBody>
                    <a:bodyPr/>
                    <a:lstStyle/>
                    <a:p>
                      <a:r>
                        <a:rPr lang="en-US" sz="800" dirty="0">
                          <a:solidFill>
                            <a:schemeClr val="bg1"/>
                          </a:solidFill>
                        </a:rPr>
                        <a:t>Enhances procurement transparency; reduces manipulation, favoritism,</a:t>
                      </a:r>
                    </a:p>
                    <a:p>
                      <a:r>
                        <a:rPr lang="en-US" sz="800" dirty="0">
                          <a:solidFill>
                            <a:schemeClr val="bg1"/>
                          </a:solidFill>
                        </a:rPr>
                        <a:t>and kickbacks</a:t>
                      </a:r>
                    </a:p>
                    <a:p>
                      <a:endParaRPr lang="en-MY" sz="800" dirty="0">
                        <a:solidFill>
                          <a:schemeClr val="bg1"/>
                        </a:solidFill>
                      </a:endParaRPr>
                    </a:p>
                  </a:txBody>
                  <a:tcPr marL="48027" marR="48027" marT="24014" marB="24014"/>
                </a:tc>
                <a:extLst>
                  <a:ext uri="{0D108BD9-81ED-4DB2-BD59-A6C34878D82A}">
                    <a16:rowId xmlns:a16="http://schemas.microsoft.com/office/drawing/2014/main" val="3269918621"/>
                  </a:ext>
                </a:extLst>
              </a:tr>
              <a:tr h="560317">
                <a:tc>
                  <a:txBody>
                    <a:bodyPr/>
                    <a:lstStyle/>
                    <a:p>
                      <a:r>
                        <a:rPr lang="en-US" sz="800" dirty="0">
                          <a:solidFill>
                            <a:schemeClr val="bg1"/>
                          </a:solidFill>
                        </a:rPr>
                        <a:t>Shift Toward a Cashless Public Sector </a:t>
                      </a:r>
                      <a:endParaRPr lang="en-MY" sz="800" dirty="0">
                        <a:solidFill>
                          <a:schemeClr val="bg1"/>
                        </a:solidFill>
                      </a:endParaRPr>
                    </a:p>
                  </a:txBody>
                  <a:tcPr marL="48027" marR="48027" marT="24014" marB="24014"/>
                </a:tc>
                <a:tc>
                  <a:txBody>
                    <a:bodyPr/>
                    <a:lstStyle/>
                    <a:p>
                      <a:pPr marL="285750" indent="-285750">
                        <a:buFont typeface="Arial" panose="020B0604020202020204" pitchFamily="34" charset="0"/>
                        <a:buChar char="•"/>
                      </a:pPr>
                      <a:r>
                        <a:rPr lang="en-US" sz="800" dirty="0">
                          <a:solidFill>
                            <a:schemeClr val="bg1"/>
                          </a:solidFill>
                        </a:rPr>
                        <a:t>Government promotes e-wallets and bank transfers for welfare, salaries, and subsidies</a:t>
                      </a:r>
                    </a:p>
                    <a:p>
                      <a:pPr marL="285750" indent="-285750">
                        <a:buFont typeface="Arial" panose="020B0604020202020204" pitchFamily="34" charset="0"/>
                        <a:buChar char="•"/>
                      </a:pPr>
                      <a:r>
                        <a:rPr lang="en-US" sz="800" dirty="0">
                          <a:solidFill>
                            <a:schemeClr val="bg1"/>
                          </a:solidFill>
                        </a:rPr>
                        <a:t>Direct transfers eliminate intermediaries and fund diversion risks. </a:t>
                      </a:r>
                      <a:endParaRPr lang="en-MY" sz="800" dirty="0">
                        <a:solidFill>
                          <a:schemeClr val="bg1"/>
                        </a:solidFill>
                      </a:endParaRPr>
                    </a:p>
                  </a:txBody>
                  <a:tcPr marL="48027" marR="48027" marT="24014" marB="24014"/>
                </a:tc>
                <a:tc>
                  <a:txBody>
                    <a:bodyPr/>
                    <a:lstStyle/>
                    <a:p>
                      <a:r>
                        <a:rPr lang="en-US" sz="800" dirty="0">
                          <a:solidFill>
                            <a:schemeClr val="bg1"/>
                          </a:solidFill>
                        </a:rPr>
                        <a:t>Ensures funds reach real beneficiaries; minimizes leakage and misappropriation</a:t>
                      </a:r>
                    </a:p>
                    <a:p>
                      <a:endParaRPr lang="en-MY" sz="800" dirty="0">
                        <a:solidFill>
                          <a:schemeClr val="bg1"/>
                        </a:solidFill>
                      </a:endParaRPr>
                    </a:p>
                  </a:txBody>
                  <a:tcPr marL="48027" marR="48027" marT="24014" marB="24014"/>
                </a:tc>
                <a:extLst>
                  <a:ext uri="{0D108BD9-81ED-4DB2-BD59-A6C34878D82A}">
                    <a16:rowId xmlns:a16="http://schemas.microsoft.com/office/drawing/2014/main" val="3519371821"/>
                  </a:ext>
                </a:extLst>
              </a:tr>
            </a:tbl>
          </a:graphicData>
        </a:graphic>
      </p:graphicFrame>
      <p:sp>
        <p:nvSpPr>
          <p:cNvPr id="6" name="TextBox 5">
            <a:extLst>
              <a:ext uri="{FF2B5EF4-FFF2-40B4-BE49-F238E27FC236}">
                <a16:creationId xmlns:a16="http://schemas.microsoft.com/office/drawing/2014/main" id="{C3ABCB16-CDEB-2529-1CD9-910381BB993E}"/>
              </a:ext>
            </a:extLst>
          </p:cNvPr>
          <p:cNvSpPr txBox="1"/>
          <p:nvPr/>
        </p:nvSpPr>
        <p:spPr>
          <a:xfrm>
            <a:off x="4338885" y="190468"/>
            <a:ext cx="4107323" cy="383182"/>
          </a:xfrm>
          <a:prstGeom prst="rect">
            <a:avLst/>
          </a:prstGeom>
          <a:noFill/>
        </p:spPr>
        <p:txBody>
          <a:bodyPr wrap="square">
            <a:spAutoFit/>
          </a:bodyPr>
          <a:lstStyle/>
          <a:p>
            <a:r>
              <a:rPr lang="en-US" sz="945" b="1" dirty="0">
                <a:solidFill>
                  <a:srgbClr val="00FFFF"/>
                </a:solidFill>
              </a:rPr>
              <a:t>Summary: Fintech Against Corruption — Transparency and Accountability</a:t>
            </a:r>
          </a:p>
        </p:txBody>
      </p:sp>
      <p:sp>
        <p:nvSpPr>
          <p:cNvPr id="8" name="Oval 7">
            <a:extLst>
              <a:ext uri="{FF2B5EF4-FFF2-40B4-BE49-F238E27FC236}">
                <a16:creationId xmlns:a16="http://schemas.microsoft.com/office/drawing/2014/main" id="{4E9AD0E7-F3CC-9431-EE55-11E5E0B29B9B}"/>
              </a:ext>
            </a:extLst>
          </p:cNvPr>
          <p:cNvSpPr/>
          <p:nvPr/>
        </p:nvSpPr>
        <p:spPr>
          <a:xfrm>
            <a:off x="9231652" y="54265"/>
            <a:ext cx="180102" cy="193985"/>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945" b="1" dirty="0"/>
              <a:t>1</a:t>
            </a:r>
          </a:p>
        </p:txBody>
      </p:sp>
    </p:spTree>
    <p:extLst>
      <p:ext uri="{BB962C8B-B14F-4D97-AF65-F5344CB8AC3E}">
        <p14:creationId xmlns:p14="http://schemas.microsoft.com/office/powerpoint/2010/main" val="362358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56A540-7757-C13C-56A1-E68FEA733088}"/>
              </a:ext>
            </a:extLst>
          </p:cNvPr>
          <p:cNvGraphicFramePr>
            <a:graphicFrameLocks noGrp="1"/>
          </p:cNvGraphicFramePr>
          <p:nvPr>
            <p:extLst>
              <p:ext uri="{D42A27DB-BD31-4B8C-83A1-F6EECF244321}">
                <p14:modId xmlns:p14="http://schemas.microsoft.com/office/powerpoint/2010/main" val="1223736865"/>
              </p:ext>
            </p:extLst>
          </p:nvPr>
        </p:nvGraphicFramePr>
        <p:xfrm>
          <a:off x="3435874" y="488054"/>
          <a:ext cx="5728241" cy="2417368"/>
        </p:xfrm>
        <a:graphic>
          <a:graphicData uri="http://schemas.openxmlformats.org/drawingml/2006/table">
            <a:tbl>
              <a:tblPr firstRow="1" bandRow="1">
                <a:tableStyleId>{D27102A9-8310-4765-A935-A1911B00CA55}</a:tableStyleId>
              </a:tblPr>
              <a:tblGrid>
                <a:gridCol w="1111753">
                  <a:extLst>
                    <a:ext uri="{9D8B030D-6E8A-4147-A177-3AD203B41FA5}">
                      <a16:colId xmlns:a16="http://schemas.microsoft.com/office/drawing/2014/main" val="4044502517"/>
                    </a:ext>
                  </a:extLst>
                </a:gridCol>
                <a:gridCol w="2674309">
                  <a:extLst>
                    <a:ext uri="{9D8B030D-6E8A-4147-A177-3AD203B41FA5}">
                      <a16:colId xmlns:a16="http://schemas.microsoft.com/office/drawing/2014/main" val="3846057178"/>
                    </a:ext>
                  </a:extLst>
                </a:gridCol>
                <a:gridCol w="1942179">
                  <a:extLst>
                    <a:ext uri="{9D8B030D-6E8A-4147-A177-3AD203B41FA5}">
                      <a16:colId xmlns:a16="http://schemas.microsoft.com/office/drawing/2014/main" val="1542746655"/>
                    </a:ext>
                  </a:extLst>
                </a:gridCol>
              </a:tblGrid>
              <a:tr h="304172">
                <a:tc>
                  <a:txBody>
                    <a:bodyPr/>
                    <a:lstStyle/>
                    <a:p>
                      <a:pPr algn="ctr"/>
                      <a:r>
                        <a:rPr lang="en-MY" sz="800" dirty="0">
                          <a:solidFill>
                            <a:srgbClr val="92D050"/>
                          </a:solidFill>
                        </a:rPr>
                        <a:t>Theme / Area </a:t>
                      </a:r>
                    </a:p>
                  </a:txBody>
                  <a:tcPr marL="48027" marR="48027" marT="24014" marB="24014"/>
                </a:tc>
                <a:tc>
                  <a:txBody>
                    <a:bodyPr/>
                    <a:lstStyle/>
                    <a:p>
                      <a:pPr algn="ctr"/>
                      <a:r>
                        <a:rPr lang="en-MY" sz="800" dirty="0">
                          <a:solidFill>
                            <a:srgbClr val="92D050"/>
                          </a:solidFill>
                        </a:rPr>
                        <a:t>Key Points </a:t>
                      </a:r>
                    </a:p>
                  </a:txBody>
                  <a:tcPr marL="48027" marR="48027" marT="24014" marB="24014"/>
                </a:tc>
                <a:tc>
                  <a:txBody>
                    <a:bodyPr/>
                    <a:lstStyle/>
                    <a:p>
                      <a:pPr algn="ctr"/>
                      <a:r>
                        <a:rPr lang="en-MY" sz="800" dirty="0">
                          <a:solidFill>
                            <a:srgbClr val="92D050"/>
                          </a:solidFill>
                        </a:rPr>
                        <a:t>Impact on Transparency &amp; Anti-Corruption</a:t>
                      </a:r>
                    </a:p>
                  </a:txBody>
                  <a:tcPr marL="48027" marR="48027" marT="24014" marB="24014"/>
                </a:tc>
                <a:extLst>
                  <a:ext uri="{0D108BD9-81ED-4DB2-BD59-A6C34878D82A}">
                    <a16:rowId xmlns:a16="http://schemas.microsoft.com/office/drawing/2014/main" val="2669807275"/>
                  </a:ext>
                </a:extLst>
              </a:tr>
              <a:tr h="432245">
                <a:tc>
                  <a:txBody>
                    <a:bodyPr/>
                    <a:lstStyle/>
                    <a:p>
                      <a:r>
                        <a:rPr lang="en-MY" sz="800" dirty="0">
                          <a:solidFill>
                            <a:schemeClr val="bg1"/>
                          </a:solidFill>
                        </a:rPr>
                        <a:t>Pandemic-Era</a:t>
                      </a:r>
                    </a:p>
                    <a:p>
                      <a:r>
                        <a:rPr lang="en-MY" sz="800" dirty="0">
                          <a:solidFill>
                            <a:schemeClr val="bg1"/>
                          </a:solidFill>
                        </a:rPr>
                        <a:t>Efficiency</a:t>
                      </a:r>
                    </a:p>
                  </a:txBody>
                  <a:tcPr marL="48027" marR="48027" marT="24014" marB="24014"/>
                </a:tc>
                <a:tc>
                  <a:txBody>
                    <a:bodyPr/>
                    <a:lstStyle/>
                    <a:p>
                      <a:pPr marL="285750" indent="-285750">
                        <a:buFont typeface="Arial" panose="020B0604020202020204" pitchFamily="34" charset="0"/>
                        <a:buChar char="•"/>
                        <a:tabLst>
                          <a:tab pos="266700" algn="l"/>
                        </a:tabLst>
                      </a:pPr>
                      <a:r>
                        <a:rPr lang="en-US" sz="800" dirty="0">
                          <a:solidFill>
                            <a:schemeClr val="bg1"/>
                          </a:solidFill>
                        </a:rPr>
                        <a:t>During COVID-19, digital disbursements (e.g., </a:t>
                      </a:r>
                      <a:r>
                        <a:rPr lang="en-US" sz="800" dirty="0" err="1">
                          <a:solidFill>
                            <a:schemeClr val="bg1"/>
                          </a:solidFill>
                        </a:rPr>
                        <a:t>Bantuan</a:t>
                      </a:r>
                      <a:r>
                        <a:rPr lang="en-US" sz="800" dirty="0">
                          <a:solidFill>
                            <a:schemeClr val="bg1"/>
                          </a:solidFill>
                        </a:rPr>
                        <a:t> </a:t>
                      </a:r>
                      <a:r>
                        <a:rPr lang="en-US" sz="800" dirty="0" err="1">
                          <a:solidFill>
                            <a:schemeClr val="bg1"/>
                          </a:solidFill>
                        </a:rPr>
                        <a:t>Prihatin</a:t>
                      </a:r>
                      <a:r>
                        <a:rPr lang="en-US" sz="800" dirty="0">
                          <a:solidFill>
                            <a:schemeClr val="bg1"/>
                          </a:solidFill>
                        </a:rPr>
                        <a:t>) ensured fast, secure aid delivery</a:t>
                      </a:r>
                    </a:p>
                    <a:p>
                      <a:pPr marL="285750" indent="-285750">
                        <a:buFont typeface="Arial" panose="020B0604020202020204" pitchFamily="34" charset="0"/>
                        <a:buChar char="•"/>
                        <a:tabLst>
                          <a:tab pos="266700" algn="l"/>
                        </a:tabLst>
                      </a:pPr>
                      <a:r>
                        <a:rPr lang="en-US" sz="800" dirty="0">
                          <a:solidFill>
                            <a:schemeClr val="bg1"/>
                          </a:solidFill>
                        </a:rPr>
                        <a:t>Reduced misappropriation and manual bottlenecks </a:t>
                      </a:r>
                      <a:endParaRPr lang="en-MY" sz="800" dirty="0">
                        <a:solidFill>
                          <a:schemeClr val="bg1"/>
                        </a:solidFill>
                      </a:endParaRPr>
                    </a:p>
                  </a:txBody>
                  <a:tcPr marL="48027" marR="48027" marT="24014" marB="24014"/>
                </a:tc>
                <a:tc>
                  <a:txBody>
                    <a:bodyPr/>
                    <a:lstStyle/>
                    <a:p>
                      <a:r>
                        <a:rPr lang="en-US" sz="800" dirty="0">
                          <a:solidFill>
                            <a:schemeClr val="bg1"/>
                          </a:solidFill>
                        </a:rPr>
                        <a:t>Demonstrated fintech’s effectiveness in ensuring transparent, rapid crisis response</a:t>
                      </a:r>
                    </a:p>
                  </a:txBody>
                  <a:tcPr marL="48027" marR="48027" marT="24014" marB="24014"/>
                </a:tc>
                <a:extLst>
                  <a:ext uri="{0D108BD9-81ED-4DB2-BD59-A6C34878D82A}">
                    <a16:rowId xmlns:a16="http://schemas.microsoft.com/office/drawing/2014/main" val="4068947543"/>
                  </a:ext>
                </a:extLst>
              </a:tr>
              <a:tr h="560317">
                <a:tc>
                  <a:txBody>
                    <a:bodyPr/>
                    <a:lstStyle/>
                    <a:p>
                      <a:r>
                        <a:rPr lang="en-US" sz="800" dirty="0">
                          <a:solidFill>
                            <a:schemeClr val="bg1"/>
                          </a:solidFill>
                        </a:rPr>
                        <a:t>National Blockchain</a:t>
                      </a:r>
                    </a:p>
                    <a:p>
                      <a:r>
                        <a:rPr lang="en-US" sz="800" dirty="0">
                          <a:solidFill>
                            <a:schemeClr val="bg1"/>
                          </a:solidFill>
                        </a:rPr>
                        <a:t>Roadmap (2021–</a:t>
                      </a:r>
                    </a:p>
                    <a:p>
                      <a:r>
                        <a:rPr lang="en-US" sz="800" dirty="0">
                          <a:solidFill>
                            <a:schemeClr val="bg1"/>
                          </a:solidFill>
                        </a:rPr>
                        <a:t>2025) </a:t>
                      </a:r>
                      <a:endParaRPr lang="en-MY" sz="800" dirty="0">
                        <a:solidFill>
                          <a:schemeClr val="bg1"/>
                        </a:solidFill>
                      </a:endParaRPr>
                    </a:p>
                  </a:txBody>
                  <a:tcPr marL="48027" marR="48027" marT="24014" marB="24014"/>
                </a:tc>
                <a:tc>
                  <a:txBody>
                    <a:bodyPr/>
                    <a:lstStyle/>
                    <a:p>
                      <a:pPr marL="285750" indent="-285750">
                        <a:buFont typeface="Arial" panose="020B0604020202020204" pitchFamily="34" charset="0"/>
                        <a:buChar char="•"/>
                      </a:pPr>
                      <a:r>
                        <a:rPr lang="en-US" sz="800" dirty="0">
                          <a:solidFill>
                            <a:schemeClr val="bg1"/>
                          </a:solidFill>
                        </a:rPr>
                        <a:t>Sets direction for government-wide adoption of distributed ledger technologies</a:t>
                      </a:r>
                    </a:p>
                    <a:p>
                      <a:pPr marL="285750" indent="-285750">
                        <a:buFont typeface="Arial" panose="020B0604020202020204" pitchFamily="34" charset="0"/>
                        <a:buChar char="•"/>
                      </a:pPr>
                      <a:r>
                        <a:rPr lang="en-US" sz="800" dirty="0">
                          <a:solidFill>
                            <a:schemeClr val="bg1"/>
                          </a:solidFill>
                        </a:rPr>
                        <a:t>Strengthens transparency, trust, and data integrity in governance</a:t>
                      </a:r>
                      <a:endParaRPr lang="en-MY" sz="800" dirty="0">
                        <a:solidFill>
                          <a:schemeClr val="bg1"/>
                        </a:solidFill>
                      </a:endParaRPr>
                    </a:p>
                  </a:txBody>
                  <a:tcPr marL="48027" marR="48027" marT="24014" marB="24014"/>
                </a:tc>
                <a:tc>
                  <a:txBody>
                    <a:bodyPr/>
                    <a:lstStyle/>
                    <a:p>
                      <a:r>
                        <a:rPr lang="en-US" sz="800" dirty="0">
                          <a:solidFill>
                            <a:schemeClr val="bg1"/>
                          </a:solidFill>
                        </a:rPr>
                        <a:t>Institutionalizes blockchain-based</a:t>
                      </a:r>
                    </a:p>
                    <a:p>
                      <a:r>
                        <a:rPr lang="en-US" sz="800" dirty="0">
                          <a:solidFill>
                            <a:schemeClr val="bg1"/>
                          </a:solidFill>
                        </a:rPr>
                        <a:t>accountability and auditability</a:t>
                      </a:r>
                    </a:p>
                    <a:p>
                      <a:endParaRPr lang="en-US" sz="800" dirty="0">
                        <a:solidFill>
                          <a:schemeClr val="bg1"/>
                        </a:solidFill>
                      </a:endParaRPr>
                    </a:p>
                  </a:txBody>
                  <a:tcPr marL="48027" marR="48027" marT="24014" marB="24014"/>
                </a:tc>
                <a:extLst>
                  <a:ext uri="{0D108BD9-81ED-4DB2-BD59-A6C34878D82A}">
                    <a16:rowId xmlns:a16="http://schemas.microsoft.com/office/drawing/2014/main" val="3201942528"/>
                  </a:ext>
                </a:extLst>
              </a:tr>
              <a:tr h="560317">
                <a:tc>
                  <a:txBody>
                    <a:bodyPr/>
                    <a:lstStyle/>
                    <a:p>
                      <a:r>
                        <a:rPr lang="en-MY" sz="800" dirty="0">
                          <a:solidFill>
                            <a:schemeClr val="bg1"/>
                          </a:solidFill>
                        </a:rPr>
                        <a:t>Malaysia Blockchain</a:t>
                      </a:r>
                    </a:p>
                    <a:p>
                      <a:r>
                        <a:rPr lang="en-MY" sz="800" dirty="0">
                          <a:solidFill>
                            <a:schemeClr val="bg1"/>
                          </a:solidFill>
                        </a:rPr>
                        <a:t>Infrastructure (MBI) &amp; </a:t>
                      </a:r>
                      <a:r>
                        <a:rPr lang="en-MY" sz="800" dirty="0" err="1">
                          <a:solidFill>
                            <a:schemeClr val="bg1"/>
                          </a:solidFill>
                        </a:rPr>
                        <a:t>MyDigital</a:t>
                      </a:r>
                      <a:r>
                        <a:rPr lang="en-MY" sz="800" dirty="0">
                          <a:solidFill>
                            <a:schemeClr val="bg1"/>
                          </a:solidFill>
                        </a:rPr>
                        <a:t> ID </a:t>
                      </a:r>
                    </a:p>
                  </a:txBody>
                  <a:tcPr marL="48027" marR="48027" marT="24014" marB="24014"/>
                </a:tc>
                <a:tc>
                  <a:txBody>
                    <a:bodyPr/>
                    <a:lstStyle/>
                    <a:p>
                      <a:pPr marL="285750" indent="-285750">
                        <a:buFont typeface="Arial" panose="020B0604020202020204" pitchFamily="34" charset="0"/>
                        <a:buChar char="•"/>
                      </a:pPr>
                      <a:r>
                        <a:rPr lang="en-US" sz="800" dirty="0">
                          <a:solidFill>
                            <a:schemeClr val="bg1"/>
                          </a:solidFill>
                        </a:rPr>
                        <a:t>Developed by MIMOS </a:t>
                      </a:r>
                      <a:r>
                        <a:rPr lang="en-US" sz="800" dirty="0" err="1">
                          <a:solidFill>
                            <a:schemeClr val="bg1"/>
                          </a:solidFill>
                        </a:rPr>
                        <a:t>Berhad</a:t>
                      </a:r>
                      <a:r>
                        <a:rPr lang="en-US" sz="800" dirty="0">
                          <a:solidFill>
                            <a:schemeClr val="bg1"/>
                          </a:solidFill>
                        </a:rPr>
                        <a:t> as a blockchain-secured digital identity and wallet system</a:t>
                      </a:r>
                    </a:p>
                    <a:p>
                      <a:pPr marL="285750" indent="-285750">
                        <a:buFont typeface="Arial" panose="020B0604020202020204" pitchFamily="34" charset="0"/>
                        <a:buChar char="•"/>
                      </a:pPr>
                      <a:r>
                        <a:rPr lang="en-US" sz="800" dirty="0">
                          <a:solidFill>
                            <a:schemeClr val="bg1"/>
                          </a:solidFill>
                        </a:rPr>
                        <a:t>Guarantees tamper-proof records and secure service access </a:t>
                      </a:r>
                      <a:endParaRPr lang="en-MY" sz="800" dirty="0">
                        <a:solidFill>
                          <a:schemeClr val="bg1"/>
                        </a:solidFill>
                      </a:endParaRPr>
                    </a:p>
                  </a:txBody>
                  <a:tcPr marL="48027" marR="48027" marT="24014" marB="24014"/>
                </a:tc>
                <a:tc>
                  <a:txBody>
                    <a:bodyPr/>
                    <a:lstStyle/>
                    <a:p>
                      <a:r>
                        <a:rPr lang="en-US" sz="800" dirty="0">
                          <a:solidFill>
                            <a:schemeClr val="bg1"/>
                          </a:solidFill>
                        </a:rPr>
                        <a:t>Builds digital trust architecture across public services; eliminates record</a:t>
                      </a:r>
                    </a:p>
                    <a:p>
                      <a:r>
                        <a:rPr lang="en-US" sz="800" dirty="0">
                          <a:solidFill>
                            <a:schemeClr val="bg1"/>
                          </a:solidFill>
                        </a:rPr>
                        <a:t>manipulation </a:t>
                      </a:r>
                      <a:endParaRPr lang="en-MY" sz="800" dirty="0">
                        <a:solidFill>
                          <a:schemeClr val="bg1"/>
                        </a:solidFill>
                      </a:endParaRPr>
                    </a:p>
                  </a:txBody>
                  <a:tcPr marL="48027" marR="48027" marT="24014" marB="24014"/>
                </a:tc>
                <a:extLst>
                  <a:ext uri="{0D108BD9-81ED-4DB2-BD59-A6C34878D82A}">
                    <a16:rowId xmlns:a16="http://schemas.microsoft.com/office/drawing/2014/main" val="1884780654"/>
                  </a:ext>
                </a:extLst>
              </a:tr>
              <a:tr h="560317">
                <a:tc>
                  <a:txBody>
                    <a:bodyPr/>
                    <a:lstStyle/>
                    <a:p>
                      <a:r>
                        <a:rPr lang="en-MY" sz="800" dirty="0">
                          <a:solidFill>
                            <a:schemeClr val="bg1"/>
                          </a:solidFill>
                        </a:rPr>
                        <a:t>Outcome &amp; Governance Impact </a:t>
                      </a:r>
                    </a:p>
                  </a:txBody>
                  <a:tcPr marL="48027" marR="48027" marT="24014" marB="24014"/>
                </a:tc>
                <a:tc>
                  <a:txBody>
                    <a:bodyPr/>
                    <a:lstStyle/>
                    <a:p>
                      <a:pPr marL="285750" indent="-285750">
                        <a:buFont typeface="Arial" panose="020B0604020202020204" pitchFamily="34" charset="0"/>
                        <a:buChar char="•"/>
                      </a:pPr>
                      <a:r>
                        <a:rPr lang="en-US" sz="800" dirty="0">
                          <a:solidFill>
                            <a:schemeClr val="bg1"/>
                          </a:solidFill>
                        </a:rPr>
                        <a:t>Integration of blockchain, e-wallets, and AI enhances transparency, efficiency, and public trust</a:t>
                      </a:r>
                    </a:p>
                    <a:p>
                      <a:pPr marL="285750" indent="-285750">
                        <a:buFont typeface="Arial" panose="020B0604020202020204" pitchFamily="34" charset="0"/>
                        <a:buChar char="•"/>
                      </a:pPr>
                      <a:r>
                        <a:rPr lang="en-US" sz="800" dirty="0">
                          <a:solidFill>
                            <a:schemeClr val="bg1"/>
                          </a:solidFill>
                        </a:rPr>
                        <a:t>Closes corruption loopholes and modernizes governance processes</a:t>
                      </a:r>
                      <a:endParaRPr lang="en-MY" sz="800" dirty="0">
                        <a:solidFill>
                          <a:schemeClr val="bg1"/>
                        </a:solidFill>
                      </a:endParaRPr>
                    </a:p>
                  </a:txBody>
                  <a:tcPr marL="48027" marR="48027" marT="24014" marB="24014"/>
                </a:tc>
                <a:tc>
                  <a:txBody>
                    <a:bodyPr/>
                    <a:lstStyle/>
                    <a:p>
                      <a:r>
                        <a:rPr lang="en-US" sz="800" dirty="0">
                          <a:solidFill>
                            <a:schemeClr val="bg1"/>
                          </a:solidFill>
                        </a:rPr>
                        <a:t>Establishes a digital anti-corruption ecosystem across Malaysia’s public sector</a:t>
                      </a:r>
                    </a:p>
                    <a:p>
                      <a:endParaRPr lang="en-MY" sz="800" dirty="0">
                        <a:solidFill>
                          <a:schemeClr val="bg1"/>
                        </a:solidFill>
                      </a:endParaRPr>
                    </a:p>
                  </a:txBody>
                  <a:tcPr marL="48027" marR="48027" marT="24014" marB="24014"/>
                </a:tc>
                <a:extLst>
                  <a:ext uri="{0D108BD9-81ED-4DB2-BD59-A6C34878D82A}">
                    <a16:rowId xmlns:a16="http://schemas.microsoft.com/office/drawing/2014/main" val="3269918621"/>
                  </a:ext>
                </a:extLst>
              </a:tr>
            </a:tbl>
          </a:graphicData>
        </a:graphic>
      </p:graphicFrame>
    </p:spTree>
    <p:extLst>
      <p:ext uri="{BB962C8B-B14F-4D97-AF65-F5344CB8AC3E}">
        <p14:creationId xmlns:p14="http://schemas.microsoft.com/office/powerpoint/2010/main" val="226077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56A540-7757-C13C-56A1-E68FEA733088}"/>
              </a:ext>
            </a:extLst>
          </p:cNvPr>
          <p:cNvGraphicFramePr>
            <a:graphicFrameLocks noGrp="1"/>
          </p:cNvGraphicFramePr>
          <p:nvPr>
            <p:extLst>
              <p:ext uri="{D42A27DB-BD31-4B8C-83A1-F6EECF244321}">
                <p14:modId xmlns:p14="http://schemas.microsoft.com/office/powerpoint/2010/main" val="1941884315"/>
              </p:ext>
            </p:extLst>
          </p:nvPr>
        </p:nvGraphicFramePr>
        <p:xfrm>
          <a:off x="3283288" y="483051"/>
          <a:ext cx="6058426" cy="3057729"/>
        </p:xfrm>
        <a:graphic>
          <a:graphicData uri="http://schemas.openxmlformats.org/drawingml/2006/table">
            <a:tbl>
              <a:tblPr firstRow="1" bandRow="1">
                <a:tableStyleId>{D27102A9-8310-4765-A935-A1911B00CA55}</a:tableStyleId>
              </a:tblPr>
              <a:tblGrid>
                <a:gridCol w="750424">
                  <a:extLst>
                    <a:ext uri="{9D8B030D-6E8A-4147-A177-3AD203B41FA5}">
                      <a16:colId xmlns:a16="http://schemas.microsoft.com/office/drawing/2014/main" val="4044502517"/>
                    </a:ext>
                  </a:extLst>
                </a:gridCol>
                <a:gridCol w="1055597">
                  <a:extLst>
                    <a:ext uri="{9D8B030D-6E8A-4147-A177-3AD203B41FA5}">
                      <a16:colId xmlns:a16="http://schemas.microsoft.com/office/drawing/2014/main" val="3846057178"/>
                    </a:ext>
                  </a:extLst>
                </a:gridCol>
                <a:gridCol w="1050594">
                  <a:extLst>
                    <a:ext uri="{9D8B030D-6E8A-4147-A177-3AD203B41FA5}">
                      <a16:colId xmlns:a16="http://schemas.microsoft.com/office/drawing/2014/main" val="1542746655"/>
                    </a:ext>
                  </a:extLst>
                </a:gridCol>
                <a:gridCol w="1000566">
                  <a:extLst>
                    <a:ext uri="{9D8B030D-6E8A-4147-A177-3AD203B41FA5}">
                      <a16:colId xmlns:a16="http://schemas.microsoft.com/office/drawing/2014/main" val="785586044"/>
                    </a:ext>
                  </a:extLst>
                </a:gridCol>
                <a:gridCol w="1188835">
                  <a:extLst>
                    <a:ext uri="{9D8B030D-6E8A-4147-A177-3AD203B41FA5}">
                      <a16:colId xmlns:a16="http://schemas.microsoft.com/office/drawing/2014/main" val="298276518"/>
                    </a:ext>
                  </a:extLst>
                </a:gridCol>
                <a:gridCol w="1012410">
                  <a:extLst>
                    <a:ext uri="{9D8B030D-6E8A-4147-A177-3AD203B41FA5}">
                      <a16:colId xmlns:a16="http://schemas.microsoft.com/office/drawing/2014/main" val="3319826831"/>
                    </a:ext>
                  </a:extLst>
                </a:gridCol>
              </a:tblGrid>
              <a:tr h="432245">
                <a:tc>
                  <a:txBody>
                    <a:bodyPr/>
                    <a:lstStyle/>
                    <a:p>
                      <a:pPr algn="ctr"/>
                      <a:r>
                        <a:rPr lang="en-MY" sz="800" dirty="0">
                          <a:solidFill>
                            <a:schemeClr val="accent5">
                              <a:lumMod val="60000"/>
                              <a:lumOff val="40000"/>
                            </a:schemeClr>
                          </a:solidFill>
                        </a:rPr>
                        <a:t>Risk Area</a:t>
                      </a:r>
                    </a:p>
                  </a:txBody>
                  <a:tcPr marL="48027" marR="48027" marT="24014" marB="24014"/>
                </a:tc>
                <a:tc>
                  <a:txBody>
                    <a:bodyPr/>
                    <a:lstStyle/>
                    <a:p>
                      <a:pPr algn="ctr"/>
                      <a:r>
                        <a:rPr lang="en-MY" sz="800" dirty="0">
                          <a:solidFill>
                            <a:schemeClr val="accent5">
                              <a:lumMod val="60000"/>
                              <a:lumOff val="40000"/>
                            </a:schemeClr>
                          </a:solidFill>
                        </a:rPr>
                        <a:t>Description</a:t>
                      </a:r>
                    </a:p>
                  </a:txBody>
                  <a:tcPr marL="48027" marR="48027" marT="24014" marB="24014"/>
                </a:tc>
                <a:tc>
                  <a:txBody>
                    <a:bodyPr/>
                    <a:lstStyle/>
                    <a:p>
                      <a:pPr algn="ctr"/>
                      <a:r>
                        <a:rPr lang="en-MY" sz="800" dirty="0">
                          <a:solidFill>
                            <a:schemeClr val="accent5">
                              <a:lumMod val="60000"/>
                              <a:lumOff val="40000"/>
                            </a:schemeClr>
                          </a:solidFill>
                        </a:rPr>
                        <a:t>Key Issues / Causes</a:t>
                      </a:r>
                    </a:p>
                  </a:txBody>
                  <a:tcPr marL="48027" marR="48027" marT="24014" marB="24014"/>
                </a:tc>
                <a:tc>
                  <a:txBody>
                    <a:bodyPr/>
                    <a:lstStyle/>
                    <a:p>
                      <a:pPr algn="ctr"/>
                      <a:r>
                        <a:rPr lang="en-MY" sz="800" dirty="0">
                          <a:solidFill>
                            <a:schemeClr val="accent5">
                              <a:lumMod val="60000"/>
                              <a:lumOff val="40000"/>
                            </a:schemeClr>
                          </a:solidFill>
                        </a:rPr>
                        <a:t>Malaysia Example</a:t>
                      </a:r>
                    </a:p>
                  </a:txBody>
                  <a:tcPr marL="48027" marR="48027" marT="24014" marB="24014"/>
                </a:tc>
                <a:tc>
                  <a:txBody>
                    <a:bodyPr/>
                    <a:lstStyle/>
                    <a:p>
                      <a:pPr algn="ctr"/>
                      <a:r>
                        <a:rPr lang="en-MY" sz="800" dirty="0">
                          <a:solidFill>
                            <a:schemeClr val="accent5">
                              <a:lumMod val="60000"/>
                              <a:lumOff val="40000"/>
                            </a:schemeClr>
                          </a:solidFill>
                        </a:rPr>
                        <a:t>Mitigation / Response</a:t>
                      </a:r>
                    </a:p>
                  </a:txBody>
                  <a:tcPr marL="48027" marR="48027" marT="24014" marB="24014"/>
                </a:tc>
                <a:tc>
                  <a:txBody>
                    <a:bodyPr/>
                    <a:lstStyle/>
                    <a:p>
                      <a:pPr algn="ctr"/>
                      <a:r>
                        <a:rPr lang="en-MY" sz="800" dirty="0">
                          <a:solidFill>
                            <a:schemeClr val="accent5">
                              <a:lumMod val="60000"/>
                              <a:lumOff val="40000"/>
                            </a:schemeClr>
                          </a:solidFill>
                        </a:rPr>
                        <a:t>Transparency &amp; Corruption Context</a:t>
                      </a:r>
                    </a:p>
                  </a:txBody>
                  <a:tcPr marL="48027" marR="48027" marT="24014" marB="24014"/>
                </a:tc>
                <a:extLst>
                  <a:ext uri="{0D108BD9-81ED-4DB2-BD59-A6C34878D82A}">
                    <a16:rowId xmlns:a16="http://schemas.microsoft.com/office/drawing/2014/main" val="2669807275"/>
                  </a:ext>
                </a:extLst>
              </a:tr>
              <a:tr h="688389">
                <a:tc>
                  <a:txBody>
                    <a:bodyPr/>
                    <a:lstStyle/>
                    <a:p>
                      <a:r>
                        <a:rPr lang="en-MY" sz="800" dirty="0">
                          <a:solidFill>
                            <a:schemeClr val="bg1"/>
                          </a:solidFill>
                        </a:rPr>
                        <a:t>Fintech Outpacing Regulation</a:t>
                      </a:r>
                    </a:p>
                  </a:txBody>
                  <a:tcPr marL="48027" marR="48027" marT="24014" marB="24014"/>
                </a:tc>
                <a:tc>
                  <a:txBody>
                    <a:bodyPr/>
                    <a:lstStyle/>
                    <a:p>
                      <a:pPr marL="0" indent="0">
                        <a:buFont typeface="Arial" panose="020B0604020202020204" pitchFamily="34" charset="0"/>
                        <a:buNone/>
                        <a:tabLst>
                          <a:tab pos="266700" algn="l"/>
                        </a:tabLst>
                      </a:pPr>
                      <a:r>
                        <a:rPr lang="en-MY" sz="800" dirty="0">
                          <a:solidFill>
                            <a:schemeClr val="bg1"/>
                          </a:solidFill>
                        </a:rPr>
                        <a:t>Innovation evolves faster than legislative updates</a:t>
                      </a:r>
                    </a:p>
                  </a:txBody>
                  <a:tcPr marL="48027" marR="48027" marT="24014" marB="24014"/>
                </a:tc>
                <a:tc>
                  <a:txBody>
                    <a:bodyPr/>
                    <a:lstStyle/>
                    <a:p>
                      <a:r>
                        <a:rPr lang="en-US" sz="800" dirty="0">
                          <a:solidFill>
                            <a:schemeClr val="bg1"/>
                          </a:solidFill>
                        </a:rPr>
                        <a:t>Regulatory gaps and inconsistent AML enforcement (regulatory arbitrage)</a:t>
                      </a:r>
                    </a:p>
                  </a:txBody>
                  <a:tcPr marL="48027" marR="48027" marT="24014" marB="24014"/>
                </a:tc>
                <a:tc>
                  <a:txBody>
                    <a:bodyPr/>
                    <a:lstStyle/>
                    <a:p>
                      <a:r>
                        <a:rPr lang="en-US" sz="800" dirty="0">
                          <a:solidFill>
                            <a:schemeClr val="bg1"/>
                          </a:solidFill>
                        </a:rPr>
                        <a:t>Fintech startups operate beyond existing FSA/AMLA frameworks</a:t>
                      </a:r>
                    </a:p>
                  </a:txBody>
                  <a:tcPr marL="48027" marR="48027" marT="24014" marB="24014"/>
                </a:tc>
                <a:tc>
                  <a:txBody>
                    <a:bodyPr/>
                    <a:lstStyle/>
                    <a:p>
                      <a:r>
                        <a:rPr lang="en-US" sz="800" dirty="0">
                          <a:solidFill>
                            <a:schemeClr val="bg1"/>
                          </a:solidFill>
                        </a:rPr>
                        <a:t>Develop agile, risk-based regulations and continuous oversight updates</a:t>
                      </a:r>
                    </a:p>
                  </a:txBody>
                  <a:tcPr marL="48027" marR="48027" marT="24014" marB="24014"/>
                </a:tc>
                <a:tc>
                  <a:txBody>
                    <a:bodyPr/>
                    <a:lstStyle/>
                    <a:p>
                      <a:r>
                        <a:rPr lang="en-US" sz="800" dirty="0">
                          <a:solidFill>
                            <a:schemeClr val="bg1"/>
                          </a:solidFill>
                        </a:rPr>
                        <a:t>Loopholes exploited by illicit actors to move unmonitored funds</a:t>
                      </a:r>
                    </a:p>
                  </a:txBody>
                  <a:tcPr marL="48027" marR="48027" marT="24014" marB="24014"/>
                </a:tc>
                <a:extLst>
                  <a:ext uri="{0D108BD9-81ED-4DB2-BD59-A6C34878D82A}">
                    <a16:rowId xmlns:a16="http://schemas.microsoft.com/office/drawing/2014/main" val="4068947543"/>
                  </a:ext>
                </a:extLst>
              </a:tr>
              <a:tr h="688389">
                <a:tc>
                  <a:txBody>
                    <a:bodyPr/>
                    <a:lstStyle/>
                    <a:p>
                      <a:r>
                        <a:rPr lang="en-MY" sz="800" dirty="0">
                          <a:solidFill>
                            <a:schemeClr val="bg1"/>
                          </a:solidFill>
                        </a:rPr>
                        <a:t>Shadow Banking Concerns</a:t>
                      </a:r>
                    </a:p>
                  </a:txBody>
                  <a:tcPr marL="48027" marR="48027" marT="24014" marB="24014"/>
                </a:tc>
                <a:tc>
                  <a:txBody>
                    <a:bodyPr/>
                    <a:lstStyle/>
                    <a:p>
                      <a:pPr marL="0" indent="0">
                        <a:buFont typeface="Arial" panose="020B0604020202020204" pitchFamily="34" charset="0"/>
                        <a:buNone/>
                      </a:pPr>
                      <a:r>
                        <a:rPr lang="en-MY" sz="800" dirty="0">
                          <a:solidFill>
                            <a:schemeClr val="bg1"/>
                          </a:solidFill>
                        </a:rPr>
                        <a:t>Unlicensed lending apps mimic banks without safeguards</a:t>
                      </a:r>
                    </a:p>
                  </a:txBody>
                  <a:tcPr marL="48027" marR="48027" marT="24014" marB="24014"/>
                </a:tc>
                <a:tc>
                  <a:txBody>
                    <a:bodyPr/>
                    <a:lstStyle/>
                    <a:p>
                      <a:r>
                        <a:rPr lang="en-US" sz="800" dirty="0">
                          <a:solidFill>
                            <a:schemeClr val="bg1"/>
                          </a:solidFill>
                        </a:rPr>
                        <a:t>No licensing or capital requirements; weak consumer protection</a:t>
                      </a:r>
                    </a:p>
                  </a:txBody>
                  <a:tcPr marL="48027" marR="48027" marT="24014" marB="24014"/>
                </a:tc>
                <a:tc>
                  <a:txBody>
                    <a:bodyPr/>
                    <a:lstStyle/>
                    <a:p>
                      <a:r>
                        <a:rPr lang="en-US" sz="800" dirty="0">
                          <a:solidFill>
                            <a:schemeClr val="bg1"/>
                          </a:solidFill>
                        </a:rPr>
                        <a:t>“Instant loan apps” led to misuse and illegal collections</a:t>
                      </a:r>
                    </a:p>
                  </a:txBody>
                  <a:tcPr marL="48027" marR="48027" marT="24014" marB="24014"/>
                </a:tc>
                <a:tc>
                  <a:txBody>
                    <a:bodyPr/>
                    <a:lstStyle/>
                    <a:p>
                      <a:r>
                        <a:rPr lang="en-US" sz="800" dirty="0">
                          <a:solidFill>
                            <a:schemeClr val="bg1"/>
                          </a:solidFill>
                        </a:rPr>
                        <a:t>Consumer Credit Act (2025) introduced; CCOB (BNM&amp;MOF) to oversee non-bank lenders</a:t>
                      </a:r>
                    </a:p>
                  </a:txBody>
                  <a:tcPr marL="48027" marR="48027" marT="24014" marB="24014"/>
                </a:tc>
                <a:tc>
                  <a:txBody>
                    <a:bodyPr/>
                    <a:lstStyle/>
                    <a:p>
                      <a:r>
                        <a:rPr lang="en-US" sz="800" dirty="0">
                          <a:solidFill>
                            <a:schemeClr val="bg1"/>
                          </a:solidFill>
                        </a:rPr>
                        <a:t>Enables hidden loan channels for laundering and fraud</a:t>
                      </a:r>
                    </a:p>
                  </a:txBody>
                  <a:tcPr marL="48027" marR="48027" marT="24014" marB="24014"/>
                </a:tc>
                <a:extLst>
                  <a:ext uri="{0D108BD9-81ED-4DB2-BD59-A6C34878D82A}">
                    <a16:rowId xmlns:a16="http://schemas.microsoft.com/office/drawing/2014/main" val="3201942528"/>
                  </a:ext>
                </a:extLst>
              </a:tr>
              <a:tr h="560317">
                <a:tc>
                  <a:txBody>
                    <a:bodyPr/>
                    <a:lstStyle/>
                    <a:p>
                      <a:r>
                        <a:rPr lang="en-MY" sz="800" dirty="0">
                          <a:solidFill>
                            <a:schemeClr val="bg1"/>
                          </a:solidFill>
                        </a:rPr>
                        <a:t>Cyber &amp; Fraud Threats</a:t>
                      </a:r>
                    </a:p>
                  </a:txBody>
                  <a:tcPr marL="48027" marR="48027" marT="24014" marB="24014"/>
                </a:tc>
                <a:tc>
                  <a:txBody>
                    <a:bodyPr/>
                    <a:lstStyle/>
                    <a:p>
                      <a:pPr marL="0" indent="0">
                        <a:buFont typeface="Arial" panose="020B0604020202020204" pitchFamily="34" charset="0"/>
                        <a:buNone/>
                      </a:pPr>
                      <a:r>
                        <a:rPr lang="en-MY" sz="800" dirty="0">
                          <a:solidFill>
                            <a:schemeClr val="bg1"/>
                          </a:solidFill>
                        </a:rPr>
                        <a:t>e-Wallets, P2P and crypto exchanges are hacker targets</a:t>
                      </a:r>
                    </a:p>
                  </a:txBody>
                  <a:tcPr marL="48027" marR="48027" marT="24014" marB="24014"/>
                </a:tc>
                <a:tc>
                  <a:txBody>
                    <a:bodyPr/>
                    <a:lstStyle/>
                    <a:p>
                      <a:r>
                        <a:rPr lang="en-MY" sz="800" dirty="0">
                          <a:solidFill>
                            <a:schemeClr val="bg1"/>
                          </a:solidFill>
                        </a:rPr>
                        <a:t>Weak cybersecurity practices and patchy incident response</a:t>
                      </a:r>
                    </a:p>
                  </a:txBody>
                  <a:tcPr marL="48027" marR="48027" marT="24014" marB="24014"/>
                </a:tc>
                <a:tc>
                  <a:txBody>
                    <a:bodyPr/>
                    <a:lstStyle/>
                    <a:p>
                      <a:r>
                        <a:rPr lang="en-MY" sz="800" dirty="0">
                          <a:solidFill>
                            <a:schemeClr val="bg1"/>
                          </a:solidFill>
                        </a:rPr>
                        <a:t>Increasing cyber incidents in fintech platforms</a:t>
                      </a:r>
                    </a:p>
                  </a:txBody>
                  <a:tcPr marL="48027" marR="48027" marT="24014" marB="24014"/>
                </a:tc>
                <a:tc>
                  <a:txBody>
                    <a:bodyPr/>
                    <a:lstStyle/>
                    <a:p>
                      <a:r>
                        <a:rPr lang="en-MY" sz="800" dirty="0">
                          <a:solidFill>
                            <a:schemeClr val="bg1"/>
                          </a:solidFill>
                        </a:rPr>
                        <a:t>Enforce ISO/EIC 27001 standards, mandatory audits, and AI-driven fraud detection</a:t>
                      </a:r>
                    </a:p>
                  </a:txBody>
                  <a:tcPr marL="48027" marR="48027" marT="24014" marB="24014"/>
                </a:tc>
                <a:tc>
                  <a:txBody>
                    <a:bodyPr/>
                    <a:lstStyle/>
                    <a:p>
                      <a:r>
                        <a:rPr lang="en-MY" sz="800" dirty="0">
                          <a:solidFill>
                            <a:schemeClr val="bg1"/>
                          </a:solidFill>
                        </a:rPr>
                        <a:t>Cyber fraud erodes user trust and weakens AML traceability</a:t>
                      </a:r>
                    </a:p>
                  </a:txBody>
                  <a:tcPr marL="48027" marR="48027" marT="24014" marB="24014"/>
                </a:tc>
                <a:extLst>
                  <a:ext uri="{0D108BD9-81ED-4DB2-BD59-A6C34878D82A}">
                    <a16:rowId xmlns:a16="http://schemas.microsoft.com/office/drawing/2014/main" val="1884780654"/>
                  </a:ext>
                </a:extLst>
              </a:tr>
              <a:tr h="688389">
                <a:tc>
                  <a:txBody>
                    <a:bodyPr/>
                    <a:lstStyle/>
                    <a:p>
                      <a:r>
                        <a:rPr lang="en-MY" sz="800" dirty="0">
                          <a:solidFill>
                            <a:schemeClr val="bg1"/>
                          </a:solidFill>
                        </a:rPr>
                        <a:t>Data Privacy &amp; KYC Exposure</a:t>
                      </a:r>
                    </a:p>
                  </a:txBody>
                  <a:tcPr marL="48027" marR="48027" marT="24014" marB="24014"/>
                </a:tc>
                <a:tc>
                  <a:txBody>
                    <a:bodyPr/>
                    <a:lstStyle/>
                    <a:p>
                      <a:pPr marL="0" indent="0">
                        <a:buFont typeface="Arial" panose="020B0604020202020204" pitchFamily="34" charset="0"/>
                        <a:buNone/>
                      </a:pPr>
                      <a:r>
                        <a:rPr lang="en-MY" sz="800" dirty="0">
                          <a:solidFill>
                            <a:schemeClr val="bg1"/>
                          </a:solidFill>
                        </a:rPr>
                        <a:t>Centralised biometric/e-KYC databases vulnerable to leaks</a:t>
                      </a:r>
                    </a:p>
                  </a:txBody>
                  <a:tcPr marL="48027" marR="48027" marT="24014" marB="24014"/>
                </a:tc>
                <a:tc>
                  <a:txBody>
                    <a:bodyPr/>
                    <a:lstStyle/>
                    <a:p>
                      <a:r>
                        <a:rPr lang="en-MY" sz="800" dirty="0">
                          <a:solidFill>
                            <a:schemeClr val="bg1"/>
                          </a:solidFill>
                        </a:rPr>
                        <a:t>Poor encryption and over-centralised data management</a:t>
                      </a:r>
                    </a:p>
                  </a:txBody>
                  <a:tcPr marL="48027" marR="48027" marT="24014" marB="24014"/>
                </a:tc>
                <a:tc>
                  <a:txBody>
                    <a:bodyPr/>
                    <a:lstStyle/>
                    <a:p>
                      <a:r>
                        <a:rPr lang="en-MY" sz="800" dirty="0">
                          <a:solidFill>
                            <a:schemeClr val="bg1"/>
                          </a:solidFill>
                        </a:rPr>
                        <a:t>Data breaches in e-KYC platforms (2023-2024)</a:t>
                      </a:r>
                    </a:p>
                  </a:txBody>
                  <a:tcPr marL="48027" marR="48027" marT="24014" marB="24014"/>
                </a:tc>
                <a:tc>
                  <a:txBody>
                    <a:bodyPr/>
                    <a:lstStyle/>
                    <a:p>
                      <a:r>
                        <a:rPr lang="en-MY" sz="800" dirty="0">
                          <a:solidFill>
                            <a:schemeClr val="bg1"/>
                          </a:solidFill>
                        </a:rPr>
                        <a:t>Use blockchain secured identity (</a:t>
                      </a:r>
                      <a:r>
                        <a:rPr lang="en-MY" sz="800" dirty="0" err="1">
                          <a:solidFill>
                            <a:schemeClr val="bg1"/>
                          </a:solidFill>
                        </a:rPr>
                        <a:t>MyDigital</a:t>
                      </a:r>
                      <a:r>
                        <a:rPr lang="en-MY" sz="800" dirty="0">
                          <a:solidFill>
                            <a:schemeClr val="bg1"/>
                          </a:solidFill>
                        </a:rPr>
                        <a:t> ID); decentralised sensitive data</a:t>
                      </a:r>
                    </a:p>
                  </a:txBody>
                  <a:tcPr marL="48027" marR="48027" marT="24014" marB="24014"/>
                </a:tc>
                <a:tc>
                  <a:txBody>
                    <a:bodyPr/>
                    <a:lstStyle/>
                    <a:p>
                      <a:r>
                        <a:rPr lang="en-MY" sz="800" dirty="0">
                          <a:solidFill>
                            <a:schemeClr val="bg1"/>
                          </a:solidFill>
                        </a:rPr>
                        <a:t>Stolen identities used for fake accounts or shell operations</a:t>
                      </a:r>
                    </a:p>
                  </a:txBody>
                  <a:tcPr marL="48027" marR="48027" marT="24014" marB="24014"/>
                </a:tc>
                <a:extLst>
                  <a:ext uri="{0D108BD9-81ED-4DB2-BD59-A6C34878D82A}">
                    <a16:rowId xmlns:a16="http://schemas.microsoft.com/office/drawing/2014/main" val="3269918621"/>
                  </a:ext>
                </a:extLst>
              </a:tr>
            </a:tbl>
          </a:graphicData>
        </a:graphic>
      </p:graphicFrame>
      <p:sp>
        <p:nvSpPr>
          <p:cNvPr id="2" name="TextBox 1">
            <a:extLst>
              <a:ext uri="{FF2B5EF4-FFF2-40B4-BE49-F238E27FC236}">
                <a16:creationId xmlns:a16="http://schemas.microsoft.com/office/drawing/2014/main" id="{6B80951C-1B34-266C-CA27-47AE55C68292}"/>
              </a:ext>
            </a:extLst>
          </p:cNvPr>
          <p:cNvSpPr txBox="1"/>
          <p:nvPr/>
        </p:nvSpPr>
        <p:spPr>
          <a:xfrm>
            <a:off x="4338885" y="190468"/>
            <a:ext cx="4107323" cy="237757"/>
          </a:xfrm>
          <a:prstGeom prst="rect">
            <a:avLst/>
          </a:prstGeom>
          <a:noFill/>
        </p:spPr>
        <p:txBody>
          <a:bodyPr wrap="square">
            <a:spAutoFit/>
          </a:bodyPr>
          <a:lstStyle/>
          <a:p>
            <a:r>
              <a:rPr lang="en-US" sz="945" b="1" dirty="0">
                <a:solidFill>
                  <a:srgbClr val="00FFFF"/>
                </a:solidFill>
              </a:rPr>
              <a:t>Summary: Risks of Misuse and Regulatory Gaps in Fintech</a:t>
            </a:r>
          </a:p>
        </p:txBody>
      </p:sp>
      <p:sp>
        <p:nvSpPr>
          <p:cNvPr id="3" name="Oval 2">
            <a:extLst>
              <a:ext uri="{FF2B5EF4-FFF2-40B4-BE49-F238E27FC236}">
                <a16:creationId xmlns:a16="http://schemas.microsoft.com/office/drawing/2014/main" id="{ADCBCDB6-BDD6-97EF-C7C0-F1619CBD5312}"/>
              </a:ext>
            </a:extLst>
          </p:cNvPr>
          <p:cNvSpPr/>
          <p:nvPr/>
        </p:nvSpPr>
        <p:spPr>
          <a:xfrm>
            <a:off x="9231652" y="54265"/>
            <a:ext cx="180102" cy="193985"/>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945" b="1" dirty="0"/>
              <a:t>2</a:t>
            </a:r>
          </a:p>
        </p:txBody>
      </p:sp>
    </p:spTree>
    <p:extLst>
      <p:ext uri="{BB962C8B-B14F-4D97-AF65-F5344CB8AC3E}">
        <p14:creationId xmlns:p14="http://schemas.microsoft.com/office/powerpoint/2010/main" val="176092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56A540-7757-C13C-56A1-E68FEA733088}"/>
              </a:ext>
            </a:extLst>
          </p:cNvPr>
          <p:cNvGraphicFramePr>
            <a:graphicFrameLocks noGrp="1"/>
          </p:cNvGraphicFramePr>
          <p:nvPr>
            <p:extLst>
              <p:ext uri="{D42A27DB-BD31-4B8C-83A1-F6EECF244321}">
                <p14:modId xmlns:p14="http://schemas.microsoft.com/office/powerpoint/2010/main" val="617676686"/>
              </p:ext>
            </p:extLst>
          </p:nvPr>
        </p:nvGraphicFramePr>
        <p:xfrm>
          <a:off x="3283288" y="483051"/>
          <a:ext cx="6058427" cy="2271507"/>
        </p:xfrm>
        <a:graphic>
          <a:graphicData uri="http://schemas.openxmlformats.org/drawingml/2006/table">
            <a:tbl>
              <a:tblPr firstRow="1" bandRow="1">
                <a:tableStyleId>{D27102A9-8310-4765-A935-A1911B00CA55}</a:tableStyleId>
              </a:tblPr>
              <a:tblGrid>
                <a:gridCol w="855484">
                  <a:extLst>
                    <a:ext uri="{9D8B030D-6E8A-4147-A177-3AD203B41FA5}">
                      <a16:colId xmlns:a16="http://schemas.microsoft.com/office/drawing/2014/main" val="4044502517"/>
                    </a:ext>
                  </a:extLst>
                </a:gridCol>
                <a:gridCol w="950538">
                  <a:extLst>
                    <a:ext uri="{9D8B030D-6E8A-4147-A177-3AD203B41FA5}">
                      <a16:colId xmlns:a16="http://schemas.microsoft.com/office/drawing/2014/main" val="3846057178"/>
                    </a:ext>
                  </a:extLst>
                </a:gridCol>
                <a:gridCol w="1050594">
                  <a:extLst>
                    <a:ext uri="{9D8B030D-6E8A-4147-A177-3AD203B41FA5}">
                      <a16:colId xmlns:a16="http://schemas.microsoft.com/office/drawing/2014/main" val="1542746655"/>
                    </a:ext>
                  </a:extLst>
                </a:gridCol>
                <a:gridCol w="1000566">
                  <a:extLst>
                    <a:ext uri="{9D8B030D-6E8A-4147-A177-3AD203B41FA5}">
                      <a16:colId xmlns:a16="http://schemas.microsoft.com/office/drawing/2014/main" val="785586044"/>
                    </a:ext>
                  </a:extLst>
                </a:gridCol>
                <a:gridCol w="1188835">
                  <a:extLst>
                    <a:ext uri="{9D8B030D-6E8A-4147-A177-3AD203B41FA5}">
                      <a16:colId xmlns:a16="http://schemas.microsoft.com/office/drawing/2014/main" val="298276518"/>
                    </a:ext>
                  </a:extLst>
                </a:gridCol>
                <a:gridCol w="1012410">
                  <a:extLst>
                    <a:ext uri="{9D8B030D-6E8A-4147-A177-3AD203B41FA5}">
                      <a16:colId xmlns:a16="http://schemas.microsoft.com/office/drawing/2014/main" val="3319826831"/>
                    </a:ext>
                  </a:extLst>
                </a:gridCol>
              </a:tblGrid>
              <a:tr h="432245">
                <a:tc>
                  <a:txBody>
                    <a:bodyPr/>
                    <a:lstStyle/>
                    <a:p>
                      <a:pPr algn="ctr"/>
                      <a:r>
                        <a:rPr lang="en-MY" sz="800" dirty="0">
                          <a:solidFill>
                            <a:schemeClr val="accent5">
                              <a:lumMod val="60000"/>
                              <a:lumOff val="40000"/>
                            </a:schemeClr>
                          </a:solidFill>
                        </a:rPr>
                        <a:t>Risk Area</a:t>
                      </a:r>
                    </a:p>
                  </a:txBody>
                  <a:tcPr marL="48027" marR="48027" marT="24014" marB="24014"/>
                </a:tc>
                <a:tc>
                  <a:txBody>
                    <a:bodyPr/>
                    <a:lstStyle/>
                    <a:p>
                      <a:pPr algn="ctr"/>
                      <a:r>
                        <a:rPr lang="en-MY" sz="800" dirty="0">
                          <a:solidFill>
                            <a:schemeClr val="accent5">
                              <a:lumMod val="60000"/>
                              <a:lumOff val="40000"/>
                            </a:schemeClr>
                          </a:solidFill>
                        </a:rPr>
                        <a:t>Description</a:t>
                      </a:r>
                    </a:p>
                  </a:txBody>
                  <a:tcPr marL="48027" marR="48027" marT="24014" marB="24014"/>
                </a:tc>
                <a:tc>
                  <a:txBody>
                    <a:bodyPr/>
                    <a:lstStyle/>
                    <a:p>
                      <a:pPr algn="ctr"/>
                      <a:r>
                        <a:rPr lang="en-MY" sz="800" dirty="0">
                          <a:solidFill>
                            <a:schemeClr val="accent5">
                              <a:lumMod val="60000"/>
                              <a:lumOff val="40000"/>
                            </a:schemeClr>
                          </a:solidFill>
                        </a:rPr>
                        <a:t>Key Issues / Causes</a:t>
                      </a:r>
                    </a:p>
                  </a:txBody>
                  <a:tcPr marL="48027" marR="48027" marT="24014" marB="24014"/>
                </a:tc>
                <a:tc>
                  <a:txBody>
                    <a:bodyPr/>
                    <a:lstStyle/>
                    <a:p>
                      <a:pPr algn="ctr"/>
                      <a:r>
                        <a:rPr lang="en-MY" sz="800" dirty="0">
                          <a:solidFill>
                            <a:schemeClr val="accent5">
                              <a:lumMod val="60000"/>
                              <a:lumOff val="40000"/>
                            </a:schemeClr>
                          </a:solidFill>
                        </a:rPr>
                        <a:t>Malaysia Example</a:t>
                      </a:r>
                    </a:p>
                  </a:txBody>
                  <a:tcPr marL="48027" marR="48027" marT="24014" marB="24014"/>
                </a:tc>
                <a:tc>
                  <a:txBody>
                    <a:bodyPr/>
                    <a:lstStyle/>
                    <a:p>
                      <a:pPr algn="ctr"/>
                      <a:r>
                        <a:rPr lang="en-MY" sz="800" dirty="0">
                          <a:solidFill>
                            <a:schemeClr val="accent5">
                              <a:lumMod val="60000"/>
                              <a:lumOff val="40000"/>
                            </a:schemeClr>
                          </a:solidFill>
                        </a:rPr>
                        <a:t>Mitigation / Response</a:t>
                      </a:r>
                    </a:p>
                  </a:txBody>
                  <a:tcPr marL="48027" marR="48027" marT="24014" marB="24014"/>
                </a:tc>
                <a:tc>
                  <a:txBody>
                    <a:bodyPr/>
                    <a:lstStyle/>
                    <a:p>
                      <a:pPr algn="ctr"/>
                      <a:r>
                        <a:rPr lang="en-MY" sz="800" dirty="0">
                          <a:solidFill>
                            <a:schemeClr val="accent5">
                              <a:lumMod val="60000"/>
                              <a:lumOff val="40000"/>
                            </a:schemeClr>
                          </a:solidFill>
                        </a:rPr>
                        <a:t>Transparency &amp; Corruption Context</a:t>
                      </a:r>
                    </a:p>
                  </a:txBody>
                  <a:tcPr marL="48027" marR="48027" marT="24014" marB="24014"/>
                </a:tc>
                <a:extLst>
                  <a:ext uri="{0D108BD9-81ED-4DB2-BD59-A6C34878D82A}">
                    <a16:rowId xmlns:a16="http://schemas.microsoft.com/office/drawing/2014/main" val="2669807275"/>
                  </a:ext>
                </a:extLst>
              </a:tr>
              <a:tr h="590557">
                <a:tc>
                  <a:txBody>
                    <a:bodyPr/>
                    <a:lstStyle/>
                    <a:p>
                      <a:r>
                        <a:rPr lang="en-MY" sz="800" dirty="0">
                          <a:solidFill>
                            <a:schemeClr val="bg1"/>
                          </a:solidFill>
                        </a:rPr>
                        <a:t>Cross-Border Laundering Risks</a:t>
                      </a:r>
                    </a:p>
                  </a:txBody>
                  <a:tcPr marL="48027" marR="48027" marT="24014" marB="24014"/>
                </a:tc>
                <a:tc>
                  <a:txBody>
                    <a:bodyPr/>
                    <a:lstStyle/>
                    <a:p>
                      <a:pPr marL="0" indent="0">
                        <a:buFont typeface="Arial" panose="020B0604020202020204" pitchFamily="34" charset="0"/>
                        <a:buNone/>
                        <a:tabLst>
                          <a:tab pos="266700" algn="l"/>
                        </a:tabLst>
                      </a:pPr>
                      <a:r>
                        <a:rPr lang="en-MY" sz="800" dirty="0">
                          <a:solidFill>
                            <a:schemeClr val="bg1"/>
                          </a:solidFill>
                        </a:rPr>
                        <a:t>Fintech operates globally, regulation is national</a:t>
                      </a:r>
                    </a:p>
                  </a:txBody>
                  <a:tcPr marL="48027" marR="48027" marT="24014" marB="24014"/>
                </a:tc>
                <a:tc>
                  <a:txBody>
                    <a:bodyPr/>
                    <a:lstStyle/>
                    <a:p>
                      <a:r>
                        <a:rPr lang="en-US" sz="800" dirty="0">
                          <a:solidFill>
                            <a:schemeClr val="bg1"/>
                          </a:solidFill>
                        </a:rPr>
                        <a:t>Funds move via jurisdictions with weak AML frameworks</a:t>
                      </a:r>
                    </a:p>
                  </a:txBody>
                  <a:tcPr marL="48027" marR="48027" marT="24014" marB="24014"/>
                </a:tc>
                <a:tc>
                  <a:txBody>
                    <a:bodyPr/>
                    <a:lstStyle/>
                    <a:p>
                      <a:r>
                        <a:rPr lang="en-US" sz="800" dirty="0">
                          <a:solidFill>
                            <a:schemeClr val="bg1"/>
                          </a:solidFill>
                        </a:rPr>
                        <a:t>ASEAN </a:t>
                      </a:r>
                      <a:r>
                        <a:rPr lang="en-US" sz="800" dirty="0" err="1">
                          <a:solidFill>
                            <a:schemeClr val="bg1"/>
                          </a:solidFill>
                        </a:rPr>
                        <a:t>DuitNow</a:t>
                      </a:r>
                      <a:r>
                        <a:rPr lang="en-US" sz="800" dirty="0">
                          <a:solidFill>
                            <a:schemeClr val="bg1"/>
                          </a:solidFill>
                        </a:rPr>
                        <a:t> QR interoperability increases AML/CFT exposure</a:t>
                      </a:r>
                    </a:p>
                  </a:txBody>
                  <a:tcPr marL="48027" marR="48027" marT="24014" marB="24014"/>
                </a:tc>
                <a:tc>
                  <a:txBody>
                    <a:bodyPr/>
                    <a:lstStyle/>
                    <a:p>
                      <a:r>
                        <a:rPr lang="en-US" sz="800" dirty="0">
                          <a:solidFill>
                            <a:schemeClr val="bg1"/>
                          </a:solidFill>
                        </a:rPr>
                        <a:t>BNM strengthens ASEAN Payment Connectivity &amp; Egmont Group STR exchange</a:t>
                      </a:r>
                    </a:p>
                  </a:txBody>
                  <a:tcPr marL="48027" marR="48027" marT="24014" marB="24014"/>
                </a:tc>
                <a:tc>
                  <a:txBody>
                    <a:bodyPr/>
                    <a:lstStyle/>
                    <a:p>
                      <a:r>
                        <a:rPr lang="en-US" sz="800" dirty="0">
                          <a:solidFill>
                            <a:schemeClr val="bg1"/>
                          </a:solidFill>
                        </a:rPr>
                        <a:t>Criminals exploit weak jurisdictions for illicit cross-border transfers</a:t>
                      </a:r>
                    </a:p>
                  </a:txBody>
                  <a:tcPr marL="48027" marR="48027" marT="24014" marB="24014"/>
                </a:tc>
                <a:extLst>
                  <a:ext uri="{0D108BD9-81ED-4DB2-BD59-A6C34878D82A}">
                    <a16:rowId xmlns:a16="http://schemas.microsoft.com/office/drawing/2014/main" val="4068947543"/>
                  </a:ext>
                </a:extLst>
              </a:tr>
              <a:tr h="688389">
                <a:tc>
                  <a:txBody>
                    <a:bodyPr/>
                    <a:lstStyle/>
                    <a:p>
                      <a:r>
                        <a:rPr lang="en-MY" sz="800" dirty="0">
                          <a:solidFill>
                            <a:schemeClr val="bg1"/>
                          </a:solidFill>
                        </a:rPr>
                        <a:t>Insider Corruption &amp; Governance Loopholes</a:t>
                      </a:r>
                    </a:p>
                  </a:txBody>
                  <a:tcPr marL="48027" marR="48027" marT="24014" marB="24014"/>
                </a:tc>
                <a:tc>
                  <a:txBody>
                    <a:bodyPr/>
                    <a:lstStyle/>
                    <a:p>
                      <a:pPr marL="0" indent="0">
                        <a:buFont typeface="Arial" panose="020B0604020202020204" pitchFamily="34" charset="0"/>
                        <a:buNone/>
                      </a:pPr>
                      <a:r>
                        <a:rPr lang="en-MY" sz="800" dirty="0">
                          <a:solidFill>
                            <a:schemeClr val="bg1"/>
                          </a:solidFill>
                        </a:rPr>
                        <a:t>Internal staff manipulate systems for gain</a:t>
                      </a:r>
                    </a:p>
                  </a:txBody>
                  <a:tcPr marL="48027" marR="48027" marT="24014" marB="24014"/>
                </a:tc>
                <a:tc>
                  <a:txBody>
                    <a:bodyPr/>
                    <a:lstStyle/>
                    <a:p>
                      <a:r>
                        <a:rPr lang="en-US" sz="800" dirty="0">
                          <a:solidFill>
                            <a:schemeClr val="bg1"/>
                          </a:solidFill>
                        </a:rPr>
                        <a:t>Weak internal controls, poor segregation of duties</a:t>
                      </a:r>
                    </a:p>
                  </a:txBody>
                  <a:tcPr marL="48027" marR="48027" marT="24014" marB="24014"/>
                </a:tc>
                <a:tc>
                  <a:txBody>
                    <a:bodyPr/>
                    <a:lstStyle/>
                    <a:p>
                      <a:r>
                        <a:rPr lang="en-US" sz="800" dirty="0">
                          <a:solidFill>
                            <a:schemeClr val="bg1"/>
                          </a:solidFill>
                        </a:rPr>
                        <a:t>Procurement-linked data tampering cases investigated by MACC</a:t>
                      </a:r>
                    </a:p>
                  </a:txBody>
                  <a:tcPr marL="48027" marR="48027" marT="24014" marB="24014"/>
                </a:tc>
                <a:tc>
                  <a:txBody>
                    <a:bodyPr/>
                    <a:lstStyle/>
                    <a:p>
                      <a:r>
                        <a:rPr lang="en-US" sz="800" dirty="0">
                          <a:solidFill>
                            <a:schemeClr val="bg1"/>
                          </a:solidFill>
                        </a:rPr>
                        <a:t>Apply segregation of duties, real-time dashboards, and integrity vetting</a:t>
                      </a:r>
                    </a:p>
                  </a:txBody>
                  <a:tcPr marL="48027" marR="48027" marT="24014" marB="24014"/>
                </a:tc>
                <a:tc>
                  <a:txBody>
                    <a:bodyPr/>
                    <a:lstStyle/>
                    <a:p>
                      <a:r>
                        <a:rPr lang="en-US" sz="800" dirty="0">
                          <a:solidFill>
                            <a:schemeClr val="bg1"/>
                          </a:solidFill>
                        </a:rPr>
                        <a:t>Insider collusion hides illicit flows and erodes institutional trust</a:t>
                      </a:r>
                    </a:p>
                  </a:txBody>
                  <a:tcPr marL="48027" marR="48027" marT="24014" marB="24014"/>
                </a:tc>
                <a:extLst>
                  <a:ext uri="{0D108BD9-81ED-4DB2-BD59-A6C34878D82A}">
                    <a16:rowId xmlns:a16="http://schemas.microsoft.com/office/drawing/2014/main" val="3201942528"/>
                  </a:ext>
                </a:extLst>
              </a:tr>
              <a:tr h="560317">
                <a:tc>
                  <a:txBody>
                    <a:bodyPr/>
                    <a:lstStyle/>
                    <a:p>
                      <a:r>
                        <a:rPr lang="en-MY" sz="800" dirty="0">
                          <a:solidFill>
                            <a:schemeClr val="bg1"/>
                          </a:solidFill>
                        </a:rPr>
                        <a:t>Over-Concentration Risks</a:t>
                      </a:r>
                    </a:p>
                  </a:txBody>
                  <a:tcPr marL="48027" marR="48027" marT="24014" marB="24014"/>
                </a:tc>
                <a:tc>
                  <a:txBody>
                    <a:bodyPr/>
                    <a:lstStyle/>
                    <a:p>
                      <a:pPr marL="0" indent="0">
                        <a:buFont typeface="Arial" panose="020B0604020202020204" pitchFamily="34" charset="0"/>
                        <a:buNone/>
                      </a:pPr>
                      <a:r>
                        <a:rPr lang="en-MY" sz="800" dirty="0">
                          <a:solidFill>
                            <a:schemeClr val="bg1"/>
                          </a:solidFill>
                        </a:rPr>
                        <a:t>Market dominated by few fintech giants (</a:t>
                      </a:r>
                      <a:r>
                        <a:rPr lang="en-MY" sz="800" dirty="0" err="1">
                          <a:solidFill>
                            <a:schemeClr val="bg1"/>
                          </a:solidFill>
                        </a:rPr>
                        <a:t>PayNet</a:t>
                      </a:r>
                      <a:r>
                        <a:rPr lang="en-MY" sz="800" dirty="0">
                          <a:solidFill>
                            <a:schemeClr val="bg1"/>
                          </a:solidFill>
                        </a:rPr>
                        <a:t>, TNG, </a:t>
                      </a:r>
                      <a:r>
                        <a:rPr lang="en-MY" sz="800" dirty="0" err="1">
                          <a:solidFill>
                            <a:schemeClr val="bg1"/>
                          </a:solidFill>
                        </a:rPr>
                        <a:t>GrabPay</a:t>
                      </a:r>
                      <a:r>
                        <a:rPr lang="en-MY" sz="800" dirty="0">
                          <a:solidFill>
                            <a:schemeClr val="bg1"/>
                          </a:solidFill>
                        </a:rPr>
                        <a:t>)</a:t>
                      </a:r>
                    </a:p>
                  </a:txBody>
                  <a:tcPr marL="48027" marR="48027" marT="24014" marB="24014"/>
                </a:tc>
                <a:tc>
                  <a:txBody>
                    <a:bodyPr/>
                    <a:lstStyle/>
                    <a:p>
                      <a:r>
                        <a:rPr lang="en-MY" sz="800" dirty="0">
                          <a:solidFill>
                            <a:schemeClr val="bg1"/>
                          </a:solidFill>
                        </a:rPr>
                        <a:t>Systemic vulnerability and monopolistic behaviour</a:t>
                      </a:r>
                    </a:p>
                  </a:txBody>
                  <a:tcPr marL="48027" marR="48027" marT="24014" marB="24014"/>
                </a:tc>
                <a:tc>
                  <a:txBody>
                    <a:bodyPr/>
                    <a:lstStyle/>
                    <a:p>
                      <a:r>
                        <a:rPr lang="en-MY" sz="800" dirty="0">
                          <a:solidFill>
                            <a:schemeClr val="bg1"/>
                          </a:solidFill>
                        </a:rPr>
                        <a:t>Heavy reliance on limited providers increases risk exposure</a:t>
                      </a:r>
                    </a:p>
                  </a:txBody>
                  <a:tcPr marL="48027" marR="48027" marT="24014" marB="24014"/>
                </a:tc>
                <a:tc>
                  <a:txBody>
                    <a:bodyPr/>
                    <a:lstStyle/>
                    <a:p>
                      <a:r>
                        <a:rPr lang="en-MY" sz="800" dirty="0">
                          <a:solidFill>
                            <a:schemeClr val="bg1"/>
                          </a:solidFill>
                        </a:rPr>
                        <a:t>Introduce open-banking standards and multi-provider models</a:t>
                      </a:r>
                    </a:p>
                  </a:txBody>
                  <a:tcPr marL="48027" marR="48027" marT="24014" marB="24014"/>
                </a:tc>
                <a:tc>
                  <a:txBody>
                    <a:bodyPr/>
                    <a:lstStyle/>
                    <a:p>
                      <a:r>
                        <a:rPr lang="en-MY" sz="800" dirty="0">
                          <a:solidFill>
                            <a:schemeClr val="bg1"/>
                          </a:solidFill>
                        </a:rPr>
                        <a:t>Market dominance can enable collusion or policy capture</a:t>
                      </a:r>
                    </a:p>
                  </a:txBody>
                  <a:tcPr marL="48027" marR="48027" marT="24014" marB="24014"/>
                </a:tc>
                <a:extLst>
                  <a:ext uri="{0D108BD9-81ED-4DB2-BD59-A6C34878D82A}">
                    <a16:rowId xmlns:a16="http://schemas.microsoft.com/office/drawing/2014/main" val="1884780654"/>
                  </a:ext>
                </a:extLst>
              </a:tr>
            </a:tbl>
          </a:graphicData>
        </a:graphic>
      </p:graphicFrame>
      <p:sp>
        <p:nvSpPr>
          <p:cNvPr id="2" name="TextBox 1">
            <a:extLst>
              <a:ext uri="{FF2B5EF4-FFF2-40B4-BE49-F238E27FC236}">
                <a16:creationId xmlns:a16="http://schemas.microsoft.com/office/drawing/2014/main" id="{6B80951C-1B34-266C-CA27-47AE55C68292}"/>
              </a:ext>
            </a:extLst>
          </p:cNvPr>
          <p:cNvSpPr txBox="1"/>
          <p:nvPr/>
        </p:nvSpPr>
        <p:spPr>
          <a:xfrm>
            <a:off x="4338885" y="190468"/>
            <a:ext cx="4107323" cy="237757"/>
          </a:xfrm>
          <a:prstGeom prst="rect">
            <a:avLst/>
          </a:prstGeom>
          <a:noFill/>
        </p:spPr>
        <p:txBody>
          <a:bodyPr wrap="square">
            <a:spAutoFit/>
          </a:bodyPr>
          <a:lstStyle/>
          <a:p>
            <a:r>
              <a:rPr lang="en-US" sz="945" b="1" dirty="0">
                <a:solidFill>
                  <a:srgbClr val="00FFFF"/>
                </a:solidFill>
              </a:rPr>
              <a:t>Summary: Risks of Misuse and Regulatory Gaps in Fintech</a:t>
            </a:r>
          </a:p>
        </p:txBody>
      </p:sp>
      <p:sp>
        <p:nvSpPr>
          <p:cNvPr id="5" name="Action Button: Return 4">
            <a:hlinkClick r:id="rId3" action="ppaction://hlinksldjump" highlightClick="1"/>
            <a:extLst>
              <a:ext uri="{FF2B5EF4-FFF2-40B4-BE49-F238E27FC236}">
                <a16:creationId xmlns:a16="http://schemas.microsoft.com/office/drawing/2014/main" id="{E29B117E-E98B-93D0-14E1-C701EAFA050E}"/>
              </a:ext>
            </a:extLst>
          </p:cNvPr>
          <p:cNvSpPr/>
          <p:nvPr/>
        </p:nvSpPr>
        <p:spPr>
          <a:xfrm>
            <a:off x="8819477" y="3124098"/>
            <a:ext cx="251793" cy="16319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945"/>
          </a:p>
        </p:txBody>
      </p:sp>
    </p:spTree>
    <p:extLst>
      <p:ext uri="{BB962C8B-B14F-4D97-AF65-F5344CB8AC3E}">
        <p14:creationId xmlns:p14="http://schemas.microsoft.com/office/powerpoint/2010/main" val="762458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56A540-7757-C13C-56A1-E68FEA733088}"/>
              </a:ext>
            </a:extLst>
          </p:cNvPr>
          <p:cNvGraphicFramePr>
            <a:graphicFrameLocks noGrp="1"/>
          </p:cNvGraphicFramePr>
          <p:nvPr>
            <p:extLst>
              <p:ext uri="{D42A27DB-BD31-4B8C-83A1-F6EECF244321}">
                <p14:modId xmlns:p14="http://schemas.microsoft.com/office/powerpoint/2010/main" val="468165762"/>
              </p:ext>
            </p:extLst>
          </p:nvPr>
        </p:nvGraphicFramePr>
        <p:xfrm>
          <a:off x="3230758" y="543085"/>
          <a:ext cx="6028409" cy="2623707"/>
        </p:xfrm>
        <a:graphic>
          <a:graphicData uri="http://schemas.openxmlformats.org/drawingml/2006/table">
            <a:tbl>
              <a:tblPr firstRow="1" bandRow="1">
                <a:tableStyleId>{D27102A9-8310-4765-A935-A1911B00CA55}</a:tableStyleId>
              </a:tblPr>
              <a:tblGrid>
                <a:gridCol w="1022035">
                  <a:extLst>
                    <a:ext uri="{9D8B030D-6E8A-4147-A177-3AD203B41FA5}">
                      <a16:colId xmlns:a16="http://schemas.microsoft.com/office/drawing/2014/main" val="4044502517"/>
                    </a:ext>
                  </a:extLst>
                </a:gridCol>
                <a:gridCol w="1135595">
                  <a:extLst>
                    <a:ext uri="{9D8B030D-6E8A-4147-A177-3AD203B41FA5}">
                      <a16:colId xmlns:a16="http://schemas.microsoft.com/office/drawing/2014/main" val="3846057178"/>
                    </a:ext>
                  </a:extLst>
                </a:gridCol>
                <a:gridCol w="1255131">
                  <a:extLst>
                    <a:ext uri="{9D8B030D-6E8A-4147-A177-3AD203B41FA5}">
                      <a16:colId xmlns:a16="http://schemas.microsoft.com/office/drawing/2014/main" val="1542746655"/>
                    </a:ext>
                  </a:extLst>
                </a:gridCol>
                <a:gridCol w="1195363">
                  <a:extLst>
                    <a:ext uri="{9D8B030D-6E8A-4147-A177-3AD203B41FA5}">
                      <a16:colId xmlns:a16="http://schemas.microsoft.com/office/drawing/2014/main" val="785586044"/>
                    </a:ext>
                  </a:extLst>
                </a:gridCol>
                <a:gridCol w="1420286">
                  <a:extLst>
                    <a:ext uri="{9D8B030D-6E8A-4147-A177-3AD203B41FA5}">
                      <a16:colId xmlns:a16="http://schemas.microsoft.com/office/drawing/2014/main" val="298276518"/>
                    </a:ext>
                  </a:extLst>
                </a:gridCol>
              </a:tblGrid>
              <a:tr h="304172">
                <a:tc>
                  <a:txBody>
                    <a:bodyPr/>
                    <a:lstStyle/>
                    <a:p>
                      <a:pPr algn="ctr"/>
                      <a:r>
                        <a:rPr lang="en-MY" sz="800" dirty="0">
                          <a:solidFill>
                            <a:srgbClr val="FFFF00"/>
                          </a:solidFill>
                        </a:rPr>
                        <a:t>Answer</a:t>
                      </a:r>
                    </a:p>
                  </a:txBody>
                  <a:tcPr marL="48027" marR="48027" marT="24014" marB="24014"/>
                </a:tc>
                <a:tc>
                  <a:txBody>
                    <a:bodyPr/>
                    <a:lstStyle/>
                    <a:p>
                      <a:pPr algn="ctr"/>
                      <a:r>
                        <a:rPr lang="en-MY" sz="800" dirty="0" err="1">
                          <a:solidFill>
                            <a:srgbClr val="FFFF00"/>
                          </a:solidFill>
                        </a:rPr>
                        <a:t>Desription</a:t>
                      </a:r>
                      <a:endParaRPr lang="en-MY" sz="800" dirty="0">
                        <a:solidFill>
                          <a:srgbClr val="FFFF00"/>
                        </a:solidFill>
                      </a:endParaRPr>
                    </a:p>
                  </a:txBody>
                  <a:tcPr marL="48027" marR="48027" marT="24014" marB="24014"/>
                </a:tc>
                <a:tc>
                  <a:txBody>
                    <a:bodyPr/>
                    <a:lstStyle/>
                    <a:p>
                      <a:pPr algn="ctr"/>
                      <a:r>
                        <a:rPr lang="en-MY" sz="800" dirty="0">
                          <a:solidFill>
                            <a:srgbClr val="FFFF00"/>
                          </a:solidFill>
                        </a:rPr>
                        <a:t>Reasoning</a:t>
                      </a:r>
                    </a:p>
                  </a:txBody>
                  <a:tcPr marL="48027" marR="48027" marT="24014" marB="24014"/>
                </a:tc>
                <a:tc>
                  <a:txBody>
                    <a:bodyPr/>
                    <a:lstStyle/>
                    <a:p>
                      <a:pPr algn="ctr"/>
                      <a:r>
                        <a:rPr lang="en-MY" sz="800" dirty="0">
                          <a:solidFill>
                            <a:srgbClr val="FFFF00"/>
                          </a:solidFill>
                        </a:rPr>
                        <a:t>Benefits</a:t>
                      </a:r>
                    </a:p>
                  </a:txBody>
                  <a:tcPr marL="48027" marR="48027" marT="24014" marB="24014"/>
                </a:tc>
                <a:tc>
                  <a:txBody>
                    <a:bodyPr/>
                    <a:lstStyle/>
                    <a:p>
                      <a:pPr algn="ctr"/>
                      <a:r>
                        <a:rPr lang="en-MY" sz="800" dirty="0">
                          <a:solidFill>
                            <a:srgbClr val="FFFF00"/>
                          </a:solidFill>
                        </a:rPr>
                        <a:t>Transparency &amp; Corruption Context</a:t>
                      </a:r>
                    </a:p>
                  </a:txBody>
                  <a:tcPr marL="48027" marR="48027" marT="24014" marB="24014"/>
                </a:tc>
                <a:extLst>
                  <a:ext uri="{0D108BD9-81ED-4DB2-BD59-A6C34878D82A}">
                    <a16:rowId xmlns:a16="http://schemas.microsoft.com/office/drawing/2014/main" val="2669807275"/>
                  </a:ext>
                </a:extLst>
              </a:tr>
              <a:tr h="432245">
                <a:tc>
                  <a:txBody>
                    <a:bodyPr/>
                    <a:lstStyle/>
                    <a:p>
                      <a:r>
                        <a:rPr lang="en-MY" sz="800" dirty="0">
                          <a:solidFill>
                            <a:schemeClr val="bg1"/>
                          </a:solidFill>
                        </a:rPr>
                        <a:t>e-KYC</a:t>
                      </a:r>
                    </a:p>
                  </a:txBody>
                  <a:tcPr marL="48027" marR="48027" marT="24014" marB="24014"/>
                </a:tc>
                <a:tc>
                  <a:txBody>
                    <a:bodyPr/>
                    <a:lstStyle/>
                    <a:p>
                      <a:pPr marL="0" indent="0">
                        <a:buFont typeface="Arial" panose="020B0604020202020204" pitchFamily="34" charset="0"/>
                        <a:buNone/>
                        <a:tabLst>
                          <a:tab pos="266700" algn="l"/>
                        </a:tabLst>
                      </a:pPr>
                      <a:r>
                        <a:rPr lang="en-MY" sz="800" dirty="0">
                          <a:solidFill>
                            <a:schemeClr val="bg1"/>
                          </a:solidFill>
                        </a:rPr>
                        <a:t>Digital ID + biometrics to verify customers</a:t>
                      </a:r>
                    </a:p>
                  </a:txBody>
                  <a:tcPr marL="48027" marR="48027" marT="24014" marB="24014"/>
                </a:tc>
                <a:tc>
                  <a:txBody>
                    <a:bodyPr/>
                    <a:lstStyle/>
                    <a:p>
                      <a:r>
                        <a:rPr lang="en-US" sz="800" dirty="0">
                          <a:solidFill>
                            <a:schemeClr val="bg1"/>
                          </a:solidFill>
                        </a:rPr>
                        <a:t>Prevents fake accounts and strengthens customer due diligence</a:t>
                      </a:r>
                    </a:p>
                  </a:txBody>
                  <a:tcPr marL="48027" marR="48027" marT="24014" marB="24014"/>
                </a:tc>
                <a:tc>
                  <a:txBody>
                    <a:bodyPr/>
                    <a:lstStyle/>
                    <a:p>
                      <a:r>
                        <a:rPr lang="en-US" sz="800" dirty="0">
                          <a:solidFill>
                            <a:schemeClr val="bg1"/>
                          </a:solidFill>
                        </a:rPr>
                        <a:t>Builds clean databases for regulators</a:t>
                      </a:r>
                    </a:p>
                  </a:txBody>
                  <a:tcPr marL="48027" marR="48027" marT="24014" marB="24014"/>
                </a:tc>
                <a:tc>
                  <a:txBody>
                    <a:bodyPr/>
                    <a:lstStyle/>
                    <a:p>
                      <a:r>
                        <a:rPr lang="en-US" sz="800" dirty="0">
                          <a:solidFill>
                            <a:schemeClr val="bg1"/>
                          </a:solidFill>
                        </a:rPr>
                        <a:t>Makes it harder to create “ghost accounts” for laundering bribes </a:t>
                      </a:r>
                      <a:r>
                        <a:rPr lang="en-US" sz="800" dirty="0" err="1">
                          <a:solidFill>
                            <a:schemeClr val="bg1"/>
                          </a:solidFill>
                        </a:rPr>
                        <a:t>etc</a:t>
                      </a:r>
                      <a:endParaRPr lang="en-US" sz="800" dirty="0">
                        <a:solidFill>
                          <a:schemeClr val="bg1"/>
                        </a:solidFill>
                      </a:endParaRPr>
                    </a:p>
                  </a:txBody>
                  <a:tcPr marL="48027" marR="48027" marT="24014" marB="24014"/>
                </a:tc>
                <a:extLst>
                  <a:ext uri="{0D108BD9-81ED-4DB2-BD59-A6C34878D82A}">
                    <a16:rowId xmlns:a16="http://schemas.microsoft.com/office/drawing/2014/main" val="4068947543"/>
                  </a:ext>
                </a:extLst>
              </a:tr>
              <a:tr h="432245">
                <a:tc>
                  <a:txBody>
                    <a:bodyPr/>
                    <a:lstStyle/>
                    <a:p>
                      <a:r>
                        <a:rPr lang="en-MY" sz="800" dirty="0">
                          <a:solidFill>
                            <a:schemeClr val="bg1"/>
                          </a:solidFill>
                        </a:rPr>
                        <a:t>Blockchain </a:t>
                      </a:r>
                    </a:p>
                  </a:txBody>
                  <a:tcPr marL="48027" marR="48027" marT="24014" marB="24014"/>
                </a:tc>
                <a:tc>
                  <a:txBody>
                    <a:bodyPr/>
                    <a:lstStyle/>
                    <a:p>
                      <a:pPr marL="0" indent="0">
                        <a:buFont typeface="Arial" panose="020B0604020202020204" pitchFamily="34" charset="0"/>
                        <a:buNone/>
                      </a:pPr>
                      <a:r>
                        <a:rPr lang="en-MY" sz="800" dirty="0">
                          <a:solidFill>
                            <a:schemeClr val="bg1"/>
                          </a:solidFill>
                        </a:rPr>
                        <a:t>Distributed, tamper-proof ledgers</a:t>
                      </a:r>
                    </a:p>
                  </a:txBody>
                  <a:tcPr marL="48027" marR="48027" marT="24014" marB="24014"/>
                </a:tc>
                <a:tc>
                  <a:txBody>
                    <a:bodyPr/>
                    <a:lstStyle/>
                    <a:p>
                      <a:r>
                        <a:rPr lang="en-US" sz="800" dirty="0">
                          <a:solidFill>
                            <a:schemeClr val="bg1"/>
                          </a:solidFill>
                        </a:rPr>
                        <a:t>Transactions are time-stamped and public (in permissioned settings)</a:t>
                      </a:r>
                    </a:p>
                  </a:txBody>
                  <a:tcPr marL="48027" marR="48027" marT="24014" marB="24014"/>
                </a:tc>
                <a:tc>
                  <a:txBody>
                    <a:bodyPr/>
                    <a:lstStyle/>
                    <a:p>
                      <a:r>
                        <a:rPr lang="en-US" sz="800" dirty="0">
                          <a:solidFill>
                            <a:schemeClr val="bg1"/>
                          </a:solidFill>
                        </a:rPr>
                        <a:t>Simplifies forensic audits</a:t>
                      </a:r>
                    </a:p>
                  </a:txBody>
                  <a:tcPr marL="48027" marR="48027" marT="24014" marB="24014"/>
                </a:tc>
                <a:tc>
                  <a:txBody>
                    <a:bodyPr/>
                    <a:lstStyle/>
                    <a:p>
                      <a:r>
                        <a:rPr lang="en-US" sz="800" dirty="0">
                          <a:solidFill>
                            <a:schemeClr val="bg1"/>
                          </a:solidFill>
                        </a:rPr>
                        <a:t>Bribe-related transactions become traceable in the chain</a:t>
                      </a:r>
                    </a:p>
                  </a:txBody>
                  <a:tcPr marL="48027" marR="48027" marT="24014" marB="24014"/>
                </a:tc>
                <a:extLst>
                  <a:ext uri="{0D108BD9-81ED-4DB2-BD59-A6C34878D82A}">
                    <a16:rowId xmlns:a16="http://schemas.microsoft.com/office/drawing/2014/main" val="3201942528"/>
                  </a:ext>
                </a:extLst>
              </a:tr>
              <a:tr h="444474">
                <a:tc>
                  <a:txBody>
                    <a:bodyPr/>
                    <a:lstStyle/>
                    <a:p>
                      <a:r>
                        <a:rPr lang="en-MY" sz="800" dirty="0">
                          <a:solidFill>
                            <a:schemeClr val="bg1"/>
                          </a:solidFill>
                        </a:rPr>
                        <a:t>Mobile payments</a:t>
                      </a:r>
                    </a:p>
                  </a:txBody>
                  <a:tcPr marL="48027" marR="48027" marT="24014" marB="24014"/>
                </a:tc>
                <a:tc>
                  <a:txBody>
                    <a:bodyPr/>
                    <a:lstStyle/>
                    <a:p>
                      <a:pPr marL="0" indent="0">
                        <a:buFont typeface="Arial" panose="020B0604020202020204" pitchFamily="34" charset="0"/>
                        <a:buNone/>
                      </a:pPr>
                      <a:r>
                        <a:rPr lang="en-MY" sz="800" dirty="0">
                          <a:solidFill>
                            <a:schemeClr val="bg1"/>
                          </a:solidFill>
                        </a:rPr>
                        <a:t>Wallets tied to verified IDs</a:t>
                      </a:r>
                    </a:p>
                  </a:txBody>
                  <a:tcPr marL="48027" marR="48027" marT="24014" marB="24014"/>
                </a:tc>
                <a:tc>
                  <a:txBody>
                    <a:bodyPr/>
                    <a:lstStyle/>
                    <a:p>
                      <a:r>
                        <a:rPr lang="en-MY" sz="800" dirty="0">
                          <a:solidFill>
                            <a:schemeClr val="bg1"/>
                          </a:solidFill>
                        </a:rPr>
                        <a:t>Cash replaced with traceable mobile flows</a:t>
                      </a:r>
                    </a:p>
                  </a:txBody>
                  <a:tcPr marL="48027" marR="48027" marT="24014" marB="24014"/>
                </a:tc>
                <a:tc>
                  <a:txBody>
                    <a:bodyPr/>
                    <a:lstStyle/>
                    <a:p>
                      <a:r>
                        <a:rPr lang="en-MY" sz="800" dirty="0">
                          <a:solidFill>
                            <a:schemeClr val="bg1"/>
                          </a:solidFill>
                        </a:rPr>
                        <a:t>Even small corruption-related payments are logged</a:t>
                      </a:r>
                    </a:p>
                  </a:txBody>
                  <a:tcPr marL="48027" marR="48027" marT="24014" marB="24014"/>
                </a:tc>
                <a:tc>
                  <a:txBody>
                    <a:bodyPr/>
                    <a:lstStyle/>
                    <a:p>
                      <a:r>
                        <a:rPr lang="en-MY" sz="800" dirty="0">
                          <a:solidFill>
                            <a:schemeClr val="bg1"/>
                          </a:solidFill>
                        </a:rPr>
                        <a:t>Petty bribery (e.g. traffic police bribes) harder to sustain digitally</a:t>
                      </a:r>
                    </a:p>
                  </a:txBody>
                  <a:tcPr marL="48027" marR="48027" marT="24014" marB="24014"/>
                </a:tc>
                <a:extLst>
                  <a:ext uri="{0D108BD9-81ED-4DB2-BD59-A6C34878D82A}">
                    <a16:rowId xmlns:a16="http://schemas.microsoft.com/office/drawing/2014/main" val="1884780654"/>
                  </a:ext>
                </a:extLst>
              </a:tr>
              <a:tr h="562572">
                <a:tc>
                  <a:txBody>
                    <a:bodyPr/>
                    <a:lstStyle/>
                    <a:p>
                      <a:r>
                        <a:rPr lang="en-MY" sz="800" dirty="0">
                          <a:solidFill>
                            <a:schemeClr val="bg1"/>
                          </a:solidFill>
                        </a:rPr>
                        <a:t>AI integration</a:t>
                      </a:r>
                    </a:p>
                  </a:txBody>
                  <a:tcPr marL="48027" marR="48027" marT="24014" marB="24014"/>
                </a:tc>
                <a:tc>
                  <a:txBody>
                    <a:bodyPr/>
                    <a:lstStyle/>
                    <a:p>
                      <a:pPr marL="0" indent="0">
                        <a:buFont typeface="Arial" panose="020B0604020202020204" pitchFamily="34" charset="0"/>
                        <a:buNone/>
                      </a:pPr>
                      <a:r>
                        <a:rPr lang="en-MY" sz="800" dirty="0">
                          <a:solidFill>
                            <a:schemeClr val="bg1"/>
                          </a:solidFill>
                        </a:rPr>
                        <a:t>Machine learning detects patterns across millions of transactions</a:t>
                      </a:r>
                    </a:p>
                  </a:txBody>
                  <a:tcPr marL="48027" marR="48027" marT="24014" marB="24014"/>
                </a:tc>
                <a:tc>
                  <a:txBody>
                    <a:bodyPr/>
                    <a:lstStyle/>
                    <a:p>
                      <a:r>
                        <a:rPr lang="en-MY" sz="800" dirty="0">
                          <a:solidFill>
                            <a:schemeClr val="bg1"/>
                          </a:solidFill>
                        </a:rPr>
                        <a:t>Identifies structuring, layering, or unusual flows</a:t>
                      </a:r>
                    </a:p>
                  </a:txBody>
                  <a:tcPr marL="48027" marR="48027" marT="24014" marB="24014"/>
                </a:tc>
                <a:tc>
                  <a:txBody>
                    <a:bodyPr/>
                    <a:lstStyle/>
                    <a:p>
                      <a:r>
                        <a:rPr lang="en-MY" sz="800" dirty="0">
                          <a:solidFill>
                            <a:schemeClr val="bg1"/>
                          </a:solidFill>
                        </a:rPr>
                        <a:t>Faster red-flagging reduces laundering</a:t>
                      </a:r>
                    </a:p>
                  </a:txBody>
                  <a:tcPr marL="48027" marR="48027" marT="24014" marB="24014"/>
                </a:tc>
                <a:tc>
                  <a:txBody>
                    <a:bodyPr/>
                    <a:lstStyle/>
                    <a:p>
                      <a:r>
                        <a:rPr lang="en-MY" sz="800" dirty="0">
                          <a:solidFill>
                            <a:schemeClr val="bg1"/>
                          </a:solidFill>
                        </a:rPr>
                        <a:t>Detects corruption linked financial networks before finds exit the system</a:t>
                      </a:r>
                    </a:p>
                  </a:txBody>
                  <a:tcPr marL="48027" marR="48027" marT="24014" marB="24014"/>
                </a:tc>
                <a:extLst>
                  <a:ext uri="{0D108BD9-81ED-4DB2-BD59-A6C34878D82A}">
                    <a16:rowId xmlns:a16="http://schemas.microsoft.com/office/drawing/2014/main" val="1514524494"/>
                  </a:ext>
                </a:extLst>
              </a:tr>
              <a:tr h="447999">
                <a:tc>
                  <a:txBody>
                    <a:bodyPr/>
                    <a:lstStyle/>
                    <a:p>
                      <a:r>
                        <a:rPr lang="en-MY" sz="800" dirty="0">
                          <a:solidFill>
                            <a:schemeClr val="bg1"/>
                          </a:solidFill>
                        </a:rPr>
                        <a:t>Network analytics</a:t>
                      </a:r>
                    </a:p>
                  </a:txBody>
                  <a:tcPr marL="48027" marR="48027" marT="24014" marB="24014"/>
                </a:tc>
                <a:tc>
                  <a:txBody>
                    <a:bodyPr/>
                    <a:lstStyle/>
                    <a:p>
                      <a:pPr marL="0" indent="0">
                        <a:buFont typeface="Arial" panose="020B0604020202020204" pitchFamily="34" charset="0"/>
                        <a:buNone/>
                      </a:pPr>
                      <a:r>
                        <a:rPr lang="en-MY" sz="800" dirty="0">
                          <a:solidFill>
                            <a:schemeClr val="bg1"/>
                          </a:solidFill>
                        </a:rPr>
                        <a:t>Transaction graphs reveal hidden ties</a:t>
                      </a:r>
                    </a:p>
                  </a:txBody>
                  <a:tcPr marL="48027" marR="48027" marT="24014" marB="24014"/>
                </a:tc>
                <a:tc>
                  <a:txBody>
                    <a:bodyPr/>
                    <a:lstStyle/>
                    <a:p>
                      <a:r>
                        <a:rPr lang="en-MY" sz="800" dirty="0">
                          <a:solidFill>
                            <a:schemeClr val="bg1"/>
                          </a:solidFill>
                        </a:rPr>
                        <a:t>Can show links between multiple accounts and shell entities</a:t>
                      </a:r>
                    </a:p>
                  </a:txBody>
                  <a:tcPr marL="48027" marR="48027" marT="24014" marB="24014"/>
                </a:tc>
                <a:tc>
                  <a:txBody>
                    <a:bodyPr/>
                    <a:lstStyle/>
                    <a:p>
                      <a:r>
                        <a:rPr lang="en-MY" sz="800" dirty="0">
                          <a:solidFill>
                            <a:schemeClr val="bg1"/>
                          </a:solidFill>
                        </a:rPr>
                        <a:t>Helps investigators connect dots</a:t>
                      </a:r>
                    </a:p>
                  </a:txBody>
                  <a:tcPr marL="48027" marR="48027" marT="24014" marB="24014"/>
                </a:tc>
                <a:tc>
                  <a:txBody>
                    <a:bodyPr/>
                    <a:lstStyle/>
                    <a:p>
                      <a:r>
                        <a:rPr lang="en-MY" sz="800" dirty="0">
                          <a:solidFill>
                            <a:schemeClr val="bg1"/>
                          </a:solidFill>
                        </a:rPr>
                        <a:t>Corruption cartels are revealed through their financial footprints</a:t>
                      </a:r>
                    </a:p>
                  </a:txBody>
                  <a:tcPr marL="48027" marR="48027" marT="24014" marB="24014"/>
                </a:tc>
                <a:extLst>
                  <a:ext uri="{0D108BD9-81ED-4DB2-BD59-A6C34878D82A}">
                    <a16:rowId xmlns:a16="http://schemas.microsoft.com/office/drawing/2014/main" val="79258535"/>
                  </a:ext>
                </a:extLst>
              </a:tr>
            </a:tbl>
          </a:graphicData>
        </a:graphic>
      </p:graphicFrame>
      <p:sp>
        <p:nvSpPr>
          <p:cNvPr id="2" name="TextBox 1">
            <a:extLst>
              <a:ext uri="{FF2B5EF4-FFF2-40B4-BE49-F238E27FC236}">
                <a16:creationId xmlns:a16="http://schemas.microsoft.com/office/drawing/2014/main" id="{6B80951C-1B34-266C-CA27-47AE55C68292}"/>
              </a:ext>
            </a:extLst>
          </p:cNvPr>
          <p:cNvSpPr txBox="1"/>
          <p:nvPr/>
        </p:nvSpPr>
        <p:spPr>
          <a:xfrm>
            <a:off x="4338885" y="190468"/>
            <a:ext cx="4107323" cy="237757"/>
          </a:xfrm>
          <a:prstGeom prst="rect">
            <a:avLst/>
          </a:prstGeom>
          <a:noFill/>
        </p:spPr>
        <p:txBody>
          <a:bodyPr wrap="square">
            <a:spAutoFit/>
          </a:bodyPr>
          <a:lstStyle/>
          <a:p>
            <a:r>
              <a:rPr lang="en-US" sz="945" b="1" dirty="0">
                <a:solidFill>
                  <a:srgbClr val="00FFFF"/>
                </a:solidFill>
              </a:rPr>
              <a:t>Summary: Supporting Anti-Money Laundering</a:t>
            </a:r>
          </a:p>
        </p:txBody>
      </p:sp>
      <p:sp>
        <p:nvSpPr>
          <p:cNvPr id="3" name="Oval 2">
            <a:extLst>
              <a:ext uri="{FF2B5EF4-FFF2-40B4-BE49-F238E27FC236}">
                <a16:creationId xmlns:a16="http://schemas.microsoft.com/office/drawing/2014/main" id="{B4CD92EB-6A6E-8B84-EF69-70138B435B88}"/>
              </a:ext>
            </a:extLst>
          </p:cNvPr>
          <p:cNvSpPr/>
          <p:nvPr/>
        </p:nvSpPr>
        <p:spPr>
          <a:xfrm>
            <a:off x="9231652" y="54265"/>
            <a:ext cx="180102" cy="193985"/>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945" b="1" dirty="0"/>
              <a:t>3</a:t>
            </a:r>
          </a:p>
        </p:txBody>
      </p:sp>
      <p:sp>
        <p:nvSpPr>
          <p:cNvPr id="5" name="Action Button: Return 4">
            <a:hlinkClick r:id="rId3" action="ppaction://hlinksldjump" highlightClick="1"/>
            <a:extLst>
              <a:ext uri="{FF2B5EF4-FFF2-40B4-BE49-F238E27FC236}">
                <a16:creationId xmlns:a16="http://schemas.microsoft.com/office/drawing/2014/main" id="{DB8E54AC-B2B4-56F6-8CD4-291AC8FFA7A3}"/>
              </a:ext>
            </a:extLst>
          </p:cNvPr>
          <p:cNvSpPr/>
          <p:nvPr/>
        </p:nvSpPr>
        <p:spPr>
          <a:xfrm>
            <a:off x="9071270" y="3166791"/>
            <a:ext cx="233142" cy="19398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945"/>
          </a:p>
        </p:txBody>
      </p:sp>
    </p:spTree>
    <p:extLst>
      <p:ext uri="{BB962C8B-B14F-4D97-AF65-F5344CB8AC3E}">
        <p14:creationId xmlns:p14="http://schemas.microsoft.com/office/powerpoint/2010/main" val="411207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20DBA7-593E-660F-BDCC-7A73DFC7B364}"/>
              </a:ext>
            </a:extLst>
          </p:cNvPr>
          <p:cNvSpPr txBox="1"/>
          <p:nvPr/>
        </p:nvSpPr>
        <p:spPr>
          <a:xfrm>
            <a:off x="4534734" y="670298"/>
            <a:ext cx="936198" cy="674031"/>
          </a:xfrm>
          <a:prstGeom prst="rect">
            <a:avLst/>
          </a:prstGeom>
          <a:noFill/>
        </p:spPr>
        <p:txBody>
          <a:bodyPr wrap="square" rtlCol="0">
            <a:spAutoFit/>
          </a:bodyPr>
          <a:lstStyle/>
          <a:p>
            <a:r>
              <a:rPr lang="en-MY" sz="1260" b="1" dirty="0">
                <a:solidFill>
                  <a:schemeClr val="bg1"/>
                </a:solidFill>
              </a:rPr>
              <a:t>Financial Innovation </a:t>
            </a:r>
          </a:p>
        </p:txBody>
      </p:sp>
      <p:sp>
        <p:nvSpPr>
          <p:cNvPr id="6" name="AutoShape 2" descr="Bright Idea PNG Transparent Images Free Download | Vector Files | Pngtree">
            <a:extLst>
              <a:ext uri="{FF2B5EF4-FFF2-40B4-BE49-F238E27FC236}">
                <a16:creationId xmlns:a16="http://schemas.microsoft.com/office/drawing/2014/main" id="{FF6FBF82-54CA-E658-0814-90933E19319B}"/>
              </a:ext>
            </a:extLst>
          </p:cNvPr>
          <p:cNvSpPr>
            <a:spLocks noChangeAspect="1" noChangeArrowheads="1"/>
          </p:cNvSpPr>
          <p:nvPr/>
        </p:nvSpPr>
        <p:spPr bwMode="auto">
          <a:xfrm>
            <a:off x="6606575" y="1293694"/>
            <a:ext cx="160091" cy="1600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8027" tIns="24014" rIns="48027" bIns="24014" numCol="1" anchor="t" anchorCtr="0" compatLnSpc="1">
            <a:prstTxWarp prst="textNoShape">
              <a:avLst/>
            </a:prstTxWarp>
          </a:bodyPr>
          <a:lstStyle/>
          <a:p>
            <a:endParaRPr lang="en-MY" sz="945"/>
          </a:p>
        </p:txBody>
      </p:sp>
      <p:pic>
        <p:nvPicPr>
          <p:cNvPr id="8" name="Picture 7">
            <a:extLst>
              <a:ext uri="{FF2B5EF4-FFF2-40B4-BE49-F238E27FC236}">
                <a16:creationId xmlns:a16="http://schemas.microsoft.com/office/drawing/2014/main" id="{C059F069-CE31-EA86-F455-B493948C41D2}"/>
              </a:ext>
            </a:extLst>
          </p:cNvPr>
          <p:cNvPicPr>
            <a:picLocks noChangeAspect="1"/>
          </p:cNvPicPr>
          <p:nvPr/>
        </p:nvPicPr>
        <p:blipFill>
          <a:blip r:embed="rId3"/>
          <a:stretch>
            <a:fillRect/>
          </a:stretch>
        </p:blipFill>
        <p:spPr>
          <a:xfrm>
            <a:off x="3620467" y="391970"/>
            <a:ext cx="914267" cy="914267"/>
          </a:xfrm>
          <a:prstGeom prst="rect">
            <a:avLst/>
          </a:prstGeom>
        </p:spPr>
      </p:pic>
      <p:sp>
        <p:nvSpPr>
          <p:cNvPr id="9" name="TextBox 8">
            <a:extLst>
              <a:ext uri="{FF2B5EF4-FFF2-40B4-BE49-F238E27FC236}">
                <a16:creationId xmlns:a16="http://schemas.microsoft.com/office/drawing/2014/main" id="{5DBEC1C0-4C91-0401-D991-CE0A859066C8}"/>
              </a:ext>
            </a:extLst>
          </p:cNvPr>
          <p:cNvSpPr txBox="1"/>
          <p:nvPr/>
        </p:nvSpPr>
        <p:spPr>
          <a:xfrm>
            <a:off x="5962418" y="433848"/>
            <a:ext cx="1045591" cy="286232"/>
          </a:xfrm>
          <a:prstGeom prst="rect">
            <a:avLst/>
          </a:prstGeom>
          <a:noFill/>
        </p:spPr>
        <p:txBody>
          <a:bodyPr wrap="square" rtlCol="0">
            <a:spAutoFit/>
          </a:bodyPr>
          <a:lstStyle/>
          <a:p>
            <a:r>
              <a:rPr lang="en-MY" sz="1260" dirty="0">
                <a:solidFill>
                  <a:schemeClr val="bg1"/>
                </a:solidFill>
              </a:rPr>
              <a:t>Speed</a:t>
            </a:r>
          </a:p>
        </p:txBody>
      </p:sp>
      <p:sp>
        <p:nvSpPr>
          <p:cNvPr id="10" name="TextBox 9">
            <a:extLst>
              <a:ext uri="{FF2B5EF4-FFF2-40B4-BE49-F238E27FC236}">
                <a16:creationId xmlns:a16="http://schemas.microsoft.com/office/drawing/2014/main" id="{DA3F97D3-27E7-301F-F078-97331357B50D}"/>
              </a:ext>
            </a:extLst>
          </p:cNvPr>
          <p:cNvSpPr txBox="1"/>
          <p:nvPr/>
        </p:nvSpPr>
        <p:spPr>
          <a:xfrm>
            <a:off x="5962418" y="767290"/>
            <a:ext cx="1045591" cy="480131"/>
          </a:xfrm>
          <a:prstGeom prst="rect">
            <a:avLst/>
          </a:prstGeom>
          <a:noFill/>
        </p:spPr>
        <p:txBody>
          <a:bodyPr wrap="square" rtlCol="0">
            <a:spAutoFit/>
          </a:bodyPr>
          <a:lstStyle/>
          <a:p>
            <a:r>
              <a:rPr lang="en-MY" sz="1260" dirty="0">
                <a:solidFill>
                  <a:schemeClr val="bg1"/>
                </a:solidFill>
              </a:rPr>
              <a:t>Convenience</a:t>
            </a:r>
          </a:p>
        </p:txBody>
      </p:sp>
      <p:sp>
        <p:nvSpPr>
          <p:cNvPr id="11" name="TextBox 10">
            <a:extLst>
              <a:ext uri="{FF2B5EF4-FFF2-40B4-BE49-F238E27FC236}">
                <a16:creationId xmlns:a16="http://schemas.microsoft.com/office/drawing/2014/main" id="{DC4654CB-5CA9-92F3-8E29-AB977F5F77A6}"/>
              </a:ext>
            </a:extLst>
          </p:cNvPr>
          <p:cNvSpPr txBox="1"/>
          <p:nvPr/>
        </p:nvSpPr>
        <p:spPr>
          <a:xfrm>
            <a:off x="5962417" y="1106764"/>
            <a:ext cx="1045591" cy="480131"/>
          </a:xfrm>
          <a:prstGeom prst="rect">
            <a:avLst/>
          </a:prstGeom>
          <a:noFill/>
        </p:spPr>
        <p:txBody>
          <a:bodyPr wrap="square" rtlCol="0">
            <a:spAutoFit/>
          </a:bodyPr>
          <a:lstStyle/>
          <a:p>
            <a:r>
              <a:rPr lang="en-MY" sz="1260" dirty="0">
                <a:solidFill>
                  <a:schemeClr val="bg1"/>
                </a:solidFill>
              </a:rPr>
              <a:t>Accessibility</a:t>
            </a:r>
          </a:p>
        </p:txBody>
      </p:sp>
      <p:sp>
        <p:nvSpPr>
          <p:cNvPr id="36" name="TextBox 35">
            <a:extLst>
              <a:ext uri="{FF2B5EF4-FFF2-40B4-BE49-F238E27FC236}">
                <a16:creationId xmlns:a16="http://schemas.microsoft.com/office/drawing/2014/main" id="{DE921D05-CED2-F304-D3CB-3C65C90F6455}"/>
              </a:ext>
            </a:extLst>
          </p:cNvPr>
          <p:cNvSpPr txBox="1"/>
          <p:nvPr/>
        </p:nvSpPr>
        <p:spPr>
          <a:xfrm>
            <a:off x="4402785" y="1991681"/>
            <a:ext cx="2013726" cy="286232"/>
          </a:xfrm>
          <a:prstGeom prst="rect">
            <a:avLst/>
          </a:prstGeom>
          <a:noFill/>
        </p:spPr>
        <p:txBody>
          <a:bodyPr wrap="square" rtlCol="0">
            <a:spAutoFit/>
          </a:bodyPr>
          <a:lstStyle/>
          <a:p>
            <a:r>
              <a:rPr lang="en-MY" sz="1260" dirty="0">
                <a:solidFill>
                  <a:schemeClr val="bg1"/>
                </a:solidFill>
              </a:rPr>
              <a:t>Tool of transparency</a:t>
            </a:r>
          </a:p>
        </p:txBody>
      </p:sp>
      <p:sp>
        <p:nvSpPr>
          <p:cNvPr id="38" name="TextBox 37">
            <a:extLst>
              <a:ext uri="{FF2B5EF4-FFF2-40B4-BE49-F238E27FC236}">
                <a16:creationId xmlns:a16="http://schemas.microsoft.com/office/drawing/2014/main" id="{0AC909DF-14BF-8936-BF92-150C88F1D8FE}"/>
              </a:ext>
            </a:extLst>
          </p:cNvPr>
          <p:cNvSpPr txBox="1"/>
          <p:nvPr/>
        </p:nvSpPr>
        <p:spPr>
          <a:xfrm>
            <a:off x="4402785" y="2314454"/>
            <a:ext cx="2605224" cy="286232"/>
          </a:xfrm>
          <a:prstGeom prst="rect">
            <a:avLst/>
          </a:prstGeom>
          <a:noFill/>
        </p:spPr>
        <p:txBody>
          <a:bodyPr wrap="square" rtlCol="0">
            <a:spAutoFit/>
          </a:bodyPr>
          <a:lstStyle/>
          <a:p>
            <a:r>
              <a:rPr lang="en-MY" sz="1260" dirty="0">
                <a:solidFill>
                  <a:schemeClr val="bg1"/>
                </a:solidFill>
              </a:rPr>
              <a:t>Close the channels of </a:t>
            </a:r>
            <a:r>
              <a:rPr lang="en-MY" sz="1260" dirty="0">
                <a:solidFill>
                  <a:srgbClr val="00FFFF"/>
                </a:solidFill>
              </a:rPr>
              <a:t>corruption</a:t>
            </a:r>
          </a:p>
        </p:txBody>
      </p:sp>
      <p:sp>
        <p:nvSpPr>
          <p:cNvPr id="39" name="TextBox 38">
            <a:extLst>
              <a:ext uri="{FF2B5EF4-FFF2-40B4-BE49-F238E27FC236}">
                <a16:creationId xmlns:a16="http://schemas.microsoft.com/office/drawing/2014/main" id="{C988BE0A-B00A-5D5B-CFFA-B9D82913296E}"/>
              </a:ext>
            </a:extLst>
          </p:cNvPr>
          <p:cNvSpPr txBox="1"/>
          <p:nvPr/>
        </p:nvSpPr>
        <p:spPr>
          <a:xfrm>
            <a:off x="4402785" y="2614941"/>
            <a:ext cx="1953649" cy="480131"/>
          </a:xfrm>
          <a:prstGeom prst="rect">
            <a:avLst/>
          </a:prstGeom>
          <a:noFill/>
        </p:spPr>
        <p:txBody>
          <a:bodyPr wrap="square" rtlCol="0">
            <a:spAutoFit/>
          </a:bodyPr>
          <a:lstStyle/>
          <a:p>
            <a:r>
              <a:rPr lang="en-MY" sz="1260" dirty="0">
                <a:solidFill>
                  <a:schemeClr val="bg1"/>
                </a:solidFill>
              </a:rPr>
              <a:t>Strengthen accountability</a:t>
            </a:r>
          </a:p>
        </p:txBody>
      </p:sp>
      <p:sp>
        <p:nvSpPr>
          <p:cNvPr id="41" name="Arrow: Right 40">
            <a:extLst>
              <a:ext uri="{FF2B5EF4-FFF2-40B4-BE49-F238E27FC236}">
                <a16:creationId xmlns:a16="http://schemas.microsoft.com/office/drawing/2014/main" id="{54B8437E-E0FF-A764-452E-3A0F950705FC}"/>
              </a:ext>
            </a:extLst>
          </p:cNvPr>
          <p:cNvSpPr/>
          <p:nvPr/>
        </p:nvSpPr>
        <p:spPr>
          <a:xfrm>
            <a:off x="5517165" y="601877"/>
            <a:ext cx="290164" cy="5516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945"/>
          </a:p>
        </p:txBody>
      </p:sp>
      <p:sp>
        <p:nvSpPr>
          <p:cNvPr id="42" name="Arrow: Down 41">
            <a:extLst>
              <a:ext uri="{FF2B5EF4-FFF2-40B4-BE49-F238E27FC236}">
                <a16:creationId xmlns:a16="http://schemas.microsoft.com/office/drawing/2014/main" id="{B60C9854-5B17-1FB7-C603-B54C295134F7}"/>
              </a:ext>
            </a:extLst>
          </p:cNvPr>
          <p:cNvSpPr/>
          <p:nvPr/>
        </p:nvSpPr>
        <p:spPr>
          <a:xfrm>
            <a:off x="4755797" y="1468919"/>
            <a:ext cx="510020" cy="4229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945"/>
          </a:p>
        </p:txBody>
      </p:sp>
      <p:sp>
        <p:nvSpPr>
          <p:cNvPr id="43" name="TextBox 42">
            <a:extLst>
              <a:ext uri="{FF2B5EF4-FFF2-40B4-BE49-F238E27FC236}">
                <a16:creationId xmlns:a16="http://schemas.microsoft.com/office/drawing/2014/main" id="{04EC6CD7-534B-3BF6-4ADD-0C10FD151DA8}"/>
              </a:ext>
            </a:extLst>
          </p:cNvPr>
          <p:cNvSpPr txBox="1"/>
          <p:nvPr/>
        </p:nvSpPr>
        <p:spPr>
          <a:xfrm>
            <a:off x="7196233" y="2180503"/>
            <a:ext cx="1643386" cy="867930"/>
          </a:xfrm>
          <a:custGeom>
            <a:avLst/>
            <a:gdLst>
              <a:gd name="connsiteX0" fmla="*/ 0 w 1643386"/>
              <a:gd name="connsiteY0" fmla="*/ 0 h 867930"/>
              <a:gd name="connsiteX1" fmla="*/ 531361 w 1643386"/>
              <a:gd name="connsiteY1" fmla="*/ 0 h 867930"/>
              <a:gd name="connsiteX2" fmla="*/ 1029855 w 1643386"/>
              <a:gd name="connsiteY2" fmla="*/ 0 h 867930"/>
              <a:gd name="connsiteX3" fmla="*/ 1643386 w 1643386"/>
              <a:gd name="connsiteY3" fmla="*/ 0 h 867930"/>
              <a:gd name="connsiteX4" fmla="*/ 1643386 w 1643386"/>
              <a:gd name="connsiteY4" fmla="*/ 425286 h 867930"/>
              <a:gd name="connsiteX5" fmla="*/ 1643386 w 1643386"/>
              <a:gd name="connsiteY5" fmla="*/ 867930 h 867930"/>
              <a:gd name="connsiteX6" fmla="*/ 1128458 w 1643386"/>
              <a:gd name="connsiteY6" fmla="*/ 867930 h 867930"/>
              <a:gd name="connsiteX7" fmla="*/ 613531 w 1643386"/>
              <a:gd name="connsiteY7" fmla="*/ 867930 h 867930"/>
              <a:gd name="connsiteX8" fmla="*/ 0 w 1643386"/>
              <a:gd name="connsiteY8" fmla="*/ 867930 h 867930"/>
              <a:gd name="connsiteX9" fmla="*/ 0 w 1643386"/>
              <a:gd name="connsiteY9" fmla="*/ 460003 h 867930"/>
              <a:gd name="connsiteX10" fmla="*/ 0 w 1643386"/>
              <a:gd name="connsiteY10" fmla="*/ 0 h 8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3386" h="867930" extrusionOk="0">
                <a:moveTo>
                  <a:pt x="0" y="0"/>
                </a:moveTo>
                <a:cubicBezTo>
                  <a:pt x="158326" y="-57257"/>
                  <a:pt x="288479" y="36411"/>
                  <a:pt x="531361" y="0"/>
                </a:cubicBezTo>
                <a:cubicBezTo>
                  <a:pt x="774243" y="-36411"/>
                  <a:pt x="842623" y="44427"/>
                  <a:pt x="1029855" y="0"/>
                </a:cubicBezTo>
                <a:cubicBezTo>
                  <a:pt x="1217087" y="-44427"/>
                  <a:pt x="1406566" y="23444"/>
                  <a:pt x="1643386" y="0"/>
                </a:cubicBezTo>
                <a:cubicBezTo>
                  <a:pt x="1670780" y="161385"/>
                  <a:pt x="1615712" y="234196"/>
                  <a:pt x="1643386" y="425286"/>
                </a:cubicBezTo>
                <a:cubicBezTo>
                  <a:pt x="1671060" y="616376"/>
                  <a:pt x="1603360" y="652571"/>
                  <a:pt x="1643386" y="867930"/>
                </a:cubicBezTo>
                <a:cubicBezTo>
                  <a:pt x="1400782" y="899348"/>
                  <a:pt x="1354475" y="857633"/>
                  <a:pt x="1128458" y="867930"/>
                </a:cubicBezTo>
                <a:cubicBezTo>
                  <a:pt x="902441" y="878227"/>
                  <a:pt x="822227" y="835451"/>
                  <a:pt x="613531" y="867930"/>
                </a:cubicBezTo>
                <a:cubicBezTo>
                  <a:pt x="404835" y="900409"/>
                  <a:pt x="290274" y="821243"/>
                  <a:pt x="0" y="867930"/>
                </a:cubicBezTo>
                <a:cubicBezTo>
                  <a:pt x="-362" y="748270"/>
                  <a:pt x="27636" y="543956"/>
                  <a:pt x="0" y="460003"/>
                </a:cubicBezTo>
                <a:cubicBezTo>
                  <a:pt x="-27636" y="376050"/>
                  <a:pt x="30078" y="142389"/>
                  <a:pt x="0" y="0"/>
                </a:cubicBezTo>
                <a:close/>
              </a:path>
            </a:pathLst>
          </a:custGeom>
          <a:noFill/>
          <a:ln>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marL="180091" indent="-180091">
              <a:buFont typeface="Wingdings" panose="05000000000000000000" pitchFamily="2" charset="2"/>
              <a:buChar char="Ø"/>
            </a:pPr>
            <a:r>
              <a:rPr lang="en-MY" sz="1260" dirty="0">
                <a:solidFill>
                  <a:schemeClr val="bg1"/>
                </a:solidFill>
              </a:rPr>
              <a:t>Informal payments</a:t>
            </a:r>
          </a:p>
          <a:p>
            <a:pPr marL="180091" indent="-180091">
              <a:buFont typeface="Wingdings" panose="05000000000000000000" pitchFamily="2" charset="2"/>
              <a:buChar char="Ø"/>
            </a:pPr>
            <a:r>
              <a:rPr lang="en-MY" sz="1260" dirty="0">
                <a:solidFill>
                  <a:schemeClr val="bg1"/>
                </a:solidFill>
              </a:rPr>
              <a:t>Untraceable cash</a:t>
            </a:r>
          </a:p>
          <a:p>
            <a:pPr marL="180091" indent="-180091">
              <a:buFont typeface="Wingdings" panose="05000000000000000000" pitchFamily="2" charset="2"/>
              <a:buChar char="Ø"/>
            </a:pPr>
            <a:r>
              <a:rPr lang="en-MY" sz="1260" dirty="0">
                <a:solidFill>
                  <a:schemeClr val="bg1"/>
                </a:solidFill>
              </a:rPr>
              <a:t>Opaque system</a:t>
            </a:r>
          </a:p>
        </p:txBody>
      </p:sp>
      <p:pic>
        <p:nvPicPr>
          <p:cNvPr id="46" name="Picture 45">
            <a:extLst>
              <a:ext uri="{FF2B5EF4-FFF2-40B4-BE49-F238E27FC236}">
                <a16:creationId xmlns:a16="http://schemas.microsoft.com/office/drawing/2014/main" id="{CAC9447A-2D24-613D-2886-224CE15ACC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633" b="94089" l="7053" r="94458">
                        <a14:foregroundMark x1="46599" y1="9904" x2="46599" y2="9904"/>
                        <a14:foregroundMark x1="48363" y1="4633" x2="48363" y2="4633"/>
                        <a14:foregroundMark x1="61713" y1="14058" x2="61713" y2="14058"/>
                        <a14:foregroundMark x1="7053" y1="26837" x2="7053" y2="26837"/>
                        <a14:foregroundMark x1="94710" y1="26997" x2="94710" y2="26997"/>
                        <a14:foregroundMark x1="50882" y1="84345" x2="50882" y2="84345"/>
                        <a14:foregroundMark x1="49622" y1="94089" x2="49622" y2="94089"/>
                      </a14:backgroundRemoval>
                    </a14:imgEffect>
                  </a14:imgLayer>
                </a14:imgProps>
              </a:ext>
            </a:extLst>
          </a:blip>
          <a:stretch>
            <a:fillRect/>
          </a:stretch>
        </p:blipFill>
        <p:spPr>
          <a:xfrm>
            <a:off x="3916128" y="2091157"/>
            <a:ext cx="344121" cy="542619"/>
          </a:xfrm>
          <a:prstGeom prst="rect">
            <a:avLst/>
          </a:prstGeom>
        </p:spPr>
      </p:pic>
      <p:pic>
        <p:nvPicPr>
          <p:cNvPr id="47" name="Picture 46">
            <a:extLst>
              <a:ext uri="{FF2B5EF4-FFF2-40B4-BE49-F238E27FC236}">
                <a16:creationId xmlns:a16="http://schemas.microsoft.com/office/drawing/2014/main" id="{72986CA2-98BC-04FC-4037-67AAAC403A9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056" b="90000" l="1429" r="99429">
                        <a14:foregroundMark x1="22190" y1="19444" x2="22190" y2="19444"/>
                        <a14:foregroundMark x1="24952" y1="16667" x2="24952" y2="16667"/>
                        <a14:foregroundMark x1="35333" y1="13056" x2="35333" y2="13056"/>
                        <a14:foregroundMark x1="40381" y1="8889" x2="16952" y2="20833"/>
                        <a14:foregroundMark x1="16952" y1="20833" x2="9524" y2="29444"/>
                        <a14:foregroundMark x1="9524" y1="29444" x2="4095" y2="41389"/>
                        <a14:foregroundMark x1="4095" y1="41389" x2="2476" y2="55000"/>
                        <a14:foregroundMark x1="2476" y1="55000" x2="4286" y2="69167"/>
                        <a14:foregroundMark x1="4286" y1="69167" x2="16857" y2="86389"/>
                        <a14:foregroundMark x1="16857" y1="86389" x2="34571" y2="96389"/>
                        <a14:foregroundMark x1="34571" y1="96389" x2="39905" y2="95833"/>
                        <a14:foregroundMark x1="39905" y1="95833" x2="46667" y2="98611"/>
                        <a14:foregroundMark x1="46667" y1="98611" x2="56286" y2="96667"/>
                        <a14:foregroundMark x1="56286" y1="96667" x2="64571" y2="96944"/>
                        <a14:foregroundMark x1="64571" y1="96944" x2="89524" y2="83611"/>
                        <a14:foregroundMark x1="89524" y1="83611" x2="96476" y2="72222"/>
                        <a14:foregroundMark x1="96476" y1="72222" x2="99905" y2="61944"/>
                        <a14:foregroundMark x1="99905" y1="61944" x2="94095" y2="34722"/>
                        <a14:foregroundMark x1="94095" y1="34722" x2="83905" y2="20278"/>
                        <a14:foregroundMark x1="83905" y1="20278" x2="51714" y2="6389"/>
                        <a14:foregroundMark x1="51714" y1="6389" x2="44190" y2="11944"/>
                        <a14:foregroundMark x1="44190" y1="11944" x2="66762" y2="3611"/>
                        <a14:foregroundMark x1="66762" y1="3611" x2="72286" y2="4722"/>
                        <a14:foregroundMark x1="95619" y1="38056" x2="95619" y2="38056"/>
                        <a14:foregroundMark x1="99429" y1="55000" x2="99429" y2="55000"/>
                        <a14:foregroundMark x1="5714" y1="37500" x2="6000" y2="37778"/>
                        <a14:foregroundMark x1="1429" y1="50556" x2="2000" y2="50833"/>
                      </a14:backgroundRemoval>
                    </a14:imgEffect>
                  </a14:imgLayer>
                </a14:imgProps>
              </a:ext>
            </a:extLst>
          </a:blip>
          <a:stretch>
            <a:fillRect/>
          </a:stretch>
        </p:blipFill>
        <p:spPr>
          <a:xfrm rot="10800000" flipV="1">
            <a:off x="5861664" y="2236877"/>
            <a:ext cx="1109694" cy="380467"/>
          </a:xfrm>
          <a:prstGeom prst="rect">
            <a:avLst/>
          </a:prstGeom>
        </p:spPr>
      </p:pic>
      <p:pic>
        <p:nvPicPr>
          <p:cNvPr id="48" name="Picture 47">
            <a:extLst>
              <a:ext uri="{FF2B5EF4-FFF2-40B4-BE49-F238E27FC236}">
                <a16:creationId xmlns:a16="http://schemas.microsoft.com/office/drawing/2014/main" id="{72D6D4FD-A8BD-6D3A-5C21-90FB92346E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969" b="91745" l="10000" r="90000">
                        <a14:foregroundMark x1="45581" y1="38162" x2="45581" y2="38162"/>
                        <a14:foregroundMark x1="27558" y1="90187" x2="27558" y2="90187"/>
                        <a14:foregroundMark x1="46395" y1="91745" x2="46395" y2="91745"/>
                      </a14:backgroundRemoval>
                    </a14:imgEffect>
                  </a14:imgLayer>
                </a14:imgProps>
              </a:ext>
            </a:extLst>
          </a:blip>
          <a:stretch>
            <a:fillRect/>
          </a:stretch>
        </p:blipFill>
        <p:spPr>
          <a:xfrm>
            <a:off x="7060669" y="1236921"/>
            <a:ext cx="1361022" cy="1016019"/>
          </a:xfrm>
          <a:prstGeom prst="rect">
            <a:avLst/>
          </a:prstGeom>
        </p:spPr>
      </p:pic>
      <p:sp>
        <p:nvSpPr>
          <p:cNvPr id="49" name="TextBox 48">
            <a:extLst>
              <a:ext uri="{FF2B5EF4-FFF2-40B4-BE49-F238E27FC236}">
                <a16:creationId xmlns:a16="http://schemas.microsoft.com/office/drawing/2014/main" id="{AE31A92E-E957-E65F-9D6E-D319F45EEF6A}"/>
              </a:ext>
            </a:extLst>
          </p:cNvPr>
          <p:cNvSpPr txBox="1"/>
          <p:nvPr/>
        </p:nvSpPr>
        <p:spPr>
          <a:xfrm>
            <a:off x="8084914" y="1555215"/>
            <a:ext cx="1091483" cy="480131"/>
          </a:xfrm>
          <a:prstGeom prst="rect">
            <a:avLst/>
          </a:prstGeom>
          <a:noFill/>
        </p:spPr>
        <p:txBody>
          <a:bodyPr wrap="square" rtlCol="0">
            <a:spAutoFit/>
          </a:bodyPr>
          <a:lstStyle/>
          <a:p>
            <a:r>
              <a:rPr lang="en-MY" sz="1260" b="1" dirty="0">
                <a:solidFill>
                  <a:srgbClr val="FFFF00"/>
                </a:solidFill>
              </a:rPr>
              <a:t>Fintech with Integrity!</a:t>
            </a:r>
          </a:p>
        </p:txBody>
      </p:sp>
    </p:spTree>
    <p:extLst>
      <p:ext uri="{BB962C8B-B14F-4D97-AF65-F5344CB8AC3E}">
        <p14:creationId xmlns:p14="http://schemas.microsoft.com/office/powerpoint/2010/main" val="3786688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56A540-7757-C13C-56A1-E68FEA733088}"/>
              </a:ext>
            </a:extLst>
          </p:cNvPr>
          <p:cNvGraphicFramePr>
            <a:graphicFrameLocks noGrp="1"/>
          </p:cNvGraphicFramePr>
          <p:nvPr>
            <p:extLst>
              <p:ext uri="{D42A27DB-BD31-4B8C-83A1-F6EECF244321}">
                <p14:modId xmlns:p14="http://schemas.microsoft.com/office/powerpoint/2010/main" val="3635260430"/>
              </p:ext>
            </p:extLst>
          </p:nvPr>
        </p:nvGraphicFramePr>
        <p:xfrm>
          <a:off x="3228257" y="447635"/>
          <a:ext cx="6123463" cy="3084364"/>
        </p:xfrm>
        <a:graphic>
          <a:graphicData uri="http://schemas.openxmlformats.org/drawingml/2006/table">
            <a:tbl>
              <a:tblPr firstRow="1" bandRow="1">
                <a:tableStyleId>{D27102A9-8310-4765-A935-A1911B00CA55}</a:tableStyleId>
              </a:tblPr>
              <a:tblGrid>
                <a:gridCol w="1030583">
                  <a:extLst>
                    <a:ext uri="{9D8B030D-6E8A-4147-A177-3AD203B41FA5}">
                      <a16:colId xmlns:a16="http://schemas.microsoft.com/office/drawing/2014/main" val="4044502517"/>
                    </a:ext>
                  </a:extLst>
                </a:gridCol>
                <a:gridCol w="1165659">
                  <a:extLst>
                    <a:ext uri="{9D8B030D-6E8A-4147-A177-3AD203B41FA5}">
                      <a16:colId xmlns:a16="http://schemas.microsoft.com/office/drawing/2014/main" val="3846057178"/>
                    </a:ext>
                  </a:extLst>
                </a:gridCol>
                <a:gridCol w="1600906">
                  <a:extLst>
                    <a:ext uri="{9D8B030D-6E8A-4147-A177-3AD203B41FA5}">
                      <a16:colId xmlns:a16="http://schemas.microsoft.com/office/drawing/2014/main" val="1542746655"/>
                    </a:ext>
                  </a:extLst>
                </a:gridCol>
                <a:gridCol w="2326315">
                  <a:extLst>
                    <a:ext uri="{9D8B030D-6E8A-4147-A177-3AD203B41FA5}">
                      <a16:colId xmlns:a16="http://schemas.microsoft.com/office/drawing/2014/main" val="785586044"/>
                    </a:ext>
                  </a:extLst>
                </a:gridCol>
              </a:tblGrid>
              <a:tr h="202734">
                <a:tc>
                  <a:txBody>
                    <a:bodyPr/>
                    <a:lstStyle/>
                    <a:p>
                      <a:pPr algn="ctr"/>
                      <a:r>
                        <a:rPr lang="en-MY" sz="700" dirty="0">
                          <a:solidFill>
                            <a:srgbClr val="FFFF00"/>
                          </a:solidFill>
                        </a:rPr>
                        <a:t>Initiative</a:t>
                      </a:r>
                    </a:p>
                  </a:txBody>
                  <a:tcPr marL="48027" marR="48027" marT="24014" marB="24014"/>
                </a:tc>
                <a:tc>
                  <a:txBody>
                    <a:bodyPr/>
                    <a:lstStyle/>
                    <a:p>
                      <a:pPr algn="ctr"/>
                      <a:r>
                        <a:rPr lang="en-MY" sz="700" dirty="0">
                          <a:solidFill>
                            <a:srgbClr val="FFFF00"/>
                          </a:solidFill>
                        </a:rPr>
                        <a:t>Fintech Tools </a:t>
                      </a:r>
                    </a:p>
                  </a:txBody>
                  <a:tcPr marL="48027" marR="48027" marT="24014" marB="24014"/>
                </a:tc>
                <a:tc>
                  <a:txBody>
                    <a:bodyPr/>
                    <a:lstStyle/>
                    <a:p>
                      <a:pPr algn="ctr"/>
                      <a:r>
                        <a:rPr lang="en-MY" sz="700" dirty="0">
                          <a:solidFill>
                            <a:srgbClr val="FFFF00"/>
                          </a:solidFill>
                        </a:rPr>
                        <a:t>Purpose</a:t>
                      </a:r>
                    </a:p>
                  </a:txBody>
                  <a:tcPr marL="48027" marR="48027" marT="24014" marB="24014"/>
                </a:tc>
                <a:tc>
                  <a:txBody>
                    <a:bodyPr/>
                    <a:lstStyle/>
                    <a:p>
                      <a:pPr algn="ctr"/>
                      <a:r>
                        <a:rPr lang="en-MY" sz="700" dirty="0">
                          <a:solidFill>
                            <a:srgbClr val="FFFF00"/>
                          </a:solidFill>
                        </a:rPr>
                        <a:t>Impact / Outcome</a:t>
                      </a:r>
                    </a:p>
                  </a:txBody>
                  <a:tcPr marL="48027" marR="48027" marT="24014" marB="24014"/>
                </a:tc>
                <a:extLst>
                  <a:ext uri="{0D108BD9-81ED-4DB2-BD59-A6C34878D82A}">
                    <a16:rowId xmlns:a16="http://schemas.microsoft.com/office/drawing/2014/main" val="2669807275"/>
                  </a:ext>
                </a:extLst>
              </a:tr>
              <a:tr h="608344">
                <a:tc>
                  <a:txBody>
                    <a:bodyPr/>
                    <a:lstStyle/>
                    <a:p>
                      <a:r>
                        <a:rPr lang="en-MY" sz="700" dirty="0">
                          <a:solidFill>
                            <a:schemeClr val="bg1"/>
                          </a:solidFill>
                        </a:rPr>
                        <a:t>E-</a:t>
                      </a:r>
                      <a:r>
                        <a:rPr lang="en-MY" sz="700" dirty="0" err="1">
                          <a:solidFill>
                            <a:schemeClr val="bg1"/>
                          </a:solidFill>
                        </a:rPr>
                        <a:t>Tunai</a:t>
                      </a:r>
                      <a:r>
                        <a:rPr lang="en-MY" sz="700" dirty="0">
                          <a:solidFill>
                            <a:schemeClr val="bg1"/>
                          </a:solidFill>
                        </a:rPr>
                        <a:t> Rakyat (2020) – Federal Government &amp; e-wallet providers (</a:t>
                      </a:r>
                      <a:r>
                        <a:rPr lang="en-MY" sz="700" dirty="0" err="1">
                          <a:solidFill>
                            <a:schemeClr val="bg1"/>
                          </a:solidFill>
                        </a:rPr>
                        <a:t>Touch’n</a:t>
                      </a:r>
                      <a:r>
                        <a:rPr lang="en-MY" sz="700" dirty="0">
                          <a:solidFill>
                            <a:schemeClr val="bg1"/>
                          </a:solidFill>
                        </a:rPr>
                        <a:t> Go, Boost, Grab)</a:t>
                      </a:r>
                    </a:p>
                  </a:txBody>
                  <a:tcPr marL="48027" marR="48027" marT="24014" marB="24014"/>
                </a:tc>
                <a:tc>
                  <a:txBody>
                    <a:bodyPr/>
                    <a:lstStyle/>
                    <a:p>
                      <a:pPr marL="0" indent="0">
                        <a:buFont typeface="Arial" panose="020B0604020202020204" pitchFamily="34" charset="0"/>
                        <a:buNone/>
                        <a:tabLst>
                          <a:tab pos="266700" algn="l"/>
                        </a:tabLst>
                      </a:pPr>
                      <a:r>
                        <a:rPr lang="en-MY" sz="700" dirty="0">
                          <a:solidFill>
                            <a:schemeClr val="bg1"/>
                          </a:solidFill>
                        </a:rPr>
                        <a:t>Mobile digital wallets (with e-KYC verification) and QR payments</a:t>
                      </a:r>
                    </a:p>
                  </a:txBody>
                  <a:tcPr marL="48027" marR="48027" marT="24014" marB="24014"/>
                </a:tc>
                <a:tc>
                  <a:txBody>
                    <a:bodyPr/>
                    <a:lstStyle/>
                    <a:p>
                      <a:pPr marL="180975" indent="-180975">
                        <a:buFont typeface="Arial" panose="020B0604020202020204" pitchFamily="34" charset="0"/>
                        <a:buChar char="•"/>
                        <a:tabLst>
                          <a:tab pos="180975" algn="l"/>
                        </a:tabLst>
                      </a:pPr>
                      <a:r>
                        <a:rPr lang="en-US" sz="700" dirty="0">
                          <a:solidFill>
                            <a:schemeClr val="bg1"/>
                          </a:solidFill>
                        </a:rPr>
                        <a:t>Stimulate cashless usage among citizens</a:t>
                      </a:r>
                    </a:p>
                    <a:p>
                      <a:pPr marL="180975" indent="-180975">
                        <a:buFont typeface="Arial" panose="020B0604020202020204" pitchFamily="34" charset="0"/>
                        <a:buChar char="•"/>
                        <a:tabLst>
                          <a:tab pos="180975" algn="l"/>
                        </a:tabLst>
                      </a:pPr>
                      <a:r>
                        <a:rPr lang="en-US" sz="700" dirty="0">
                          <a:solidFill>
                            <a:schemeClr val="bg1"/>
                          </a:solidFill>
                        </a:rPr>
                        <a:t>Encourage adoption of e-wallets for daily transactions (anti-cash, pro-transparency)</a:t>
                      </a:r>
                    </a:p>
                  </a:txBody>
                  <a:tcPr marL="48027" marR="48027" marT="24014" marB="24014"/>
                </a:tc>
                <a:tc>
                  <a:txBody>
                    <a:bodyPr/>
                    <a:lstStyle/>
                    <a:p>
                      <a:pPr marL="180975" indent="-180975">
                        <a:buFont typeface="Arial" panose="020B0604020202020204" pitchFamily="34" charset="0"/>
                        <a:buChar char="•"/>
                        <a:tabLst>
                          <a:tab pos="180975" algn="l"/>
                        </a:tabLst>
                      </a:pPr>
                      <a:r>
                        <a:rPr lang="en-US" sz="700" dirty="0">
                          <a:solidFill>
                            <a:schemeClr val="bg1"/>
                          </a:solidFill>
                        </a:rPr>
                        <a:t>6 million citizens claimed RM30 credit in first month (RM180 million disbursed)</a:t>
                      </a:r>
                    </a:p>
                    <a:p>
                      <a:pPr marL="180975" indent="-180975">
                        <a:buFont typeface="Arial" panose="020B0604020202020204" pitchFamily="34" charset="0"/>
                        <a:buChar char="•"/>
                        <a:tabLst>
                          <a:tab pos="180975" algn="l"/>
                        </a:tabLst>
                      </a:pPr>
                      <a:r>
                        <a:rPr lang="en-US" sz="700" dirty="0">
                          <a:solidFill>
                            <a:schemeClr val="bg1"/>
                          </a:solidFill>
                        </a:rPr>
                        <a:t>Boosted e-wallet sign ups and prompted &gt;16,000 new merchants to join digital payment platforms</a:t>
                      </a:r>
                    </a:p>
                  </a:txBody>
                  <a:tcPr marL="48027" marR="48027" marT="24014" marB="24014"/>
                </a:tc>
                <a:extLst>
                  <a:ext uri="{0D108BD9-81ED-4DB2-BD59-A6C34878D82A}">
                    <a16:rowId xmlns:a16="http://schemas.microsoft.com/office/drawing/2014/main" val="4068947543"/>
                  </a:ext>
                </a:extLst>
              </a:tr>
              <a:tr h="720408">
                <a:tc>
                  <a:txBody>
                    <a:bodyPr/>
                    <a:lstStyle/>
                    <a:p>
                      <a:r>
                        <a:rPr lang="en-MY" sz="700" dirty="0">
                          <a:solidFill>
                            <a:schemeClr val="bg1"/>
                          </a:solidFill>
                        </a:rPr>
                        <a:t>National QR Standard – </a:t>
                      </a:r>
                      <a:r>
                        <a:rPr lang="en-MY" sz="700" dirty="0" err="1">
                          <a:solidFill>
                            <a:schemeClr val="bg1"/>
                          </a:solidFill>
                        </a:rPr>
                        <a:t>DuitNow</a:t>
                      </a:r>
                      <a:r>
                        <a:rPr lang="en-MY" sz="700" dirty="0">
                          <a:solidFill>
                            <a:schemeClr val="bg1"/>
                          </a:solidFill>
                        </a:rPr>
                        <a:t> QR (2019) – Led by BNM / </a:t>
                      </a:r>
                      <a:r>
                        <a:rPr lang="en-MY" sz="700" dirty="0" err="1">
                          <a:solidFill>
                            <a:schemeClr val="bg1"/>
                          </a:solidFill>
                        </a:rPr>
                        <a:t>PayNet</a:t>
                      </a:r>
                      <a:endParaRPr lang="en-MY" sz="700" dirty="0">
                        <a:solidFill>
                          <a:schemeClr val="bg1"/>
                        </a:solidFill>
                      </a:endParaRPr>
                    </a:p>
                  </a:txBody>
                  <a:tcPr marL="48027" marR="48027" marT="24014" marB="24014"/>
                </a:tc>
                <a:tc>
                  <a:txBody>
                    <a:bodyPr/>
                    <a:lstStyle/>
                    <a:p>
                      <a:pPr marL="0" indent="0">
                        <a:buFont typeface="Arial" panose="020B0604020202020204" pitchFamily="34" charset="0"/>
                        <a:buNone/>
                      </a:pPr>
                      <a:r>
                        <a:rPr lang="en-MY" sz="700" dirty="0">
                          <a:solidFill>
                            <a:schemeClr val="bg1"/>
                          </a:solidFill>
                        </a:rPr>
                        <a:t>Interoperable QR code system linking 50+ banks and e-money apps</a:t>
                      </a:r>
                    </a:p>
                  </a:txBody>
                  <a:tcPr marL="48027" marR="48027" marT="24014" marB="24014"/>
                </a:tc>
                <a:tc>
                  <a:txBody>
                    <a:bodyPr/>
                    <a:lstStyle/>
                    <a:p>
                      <a:pPr marL="180975" indent="-180975">
                        <a:buFont typeface="Arial" panose="020B0604020202020204" pitchFamily="34" charset="0"/>
                        <a:buChar char="•"/>
                      </a:pPr>
                      <a:r>
                        <a:rPr lang="en-US" sz="700" dirty="0">
                          <a:solidFill>
                            <a:schemeClr val="bg1"/>
                          </a:solidFill>
                        </a:rPr>
                        <a:t>Enable universal cashless payments (P2P, retail, government) with one QR code</a:t>
                      </a:r>
                    </a:p>
                    <a:p>
                      <a:pPr marL="180975" indent="-180975">
                        <a:buFont typeface="Arial" panose="020B0604020202020204" pitchFamily="34" charset="0"/>
                        <a:buChar char="•"/>
                      </a:pPr>
                      <a:r>
                        <a:rPr lang="en-US" sz="700" dirty="0">
                          <a:solidFill>
                            <a:schemeClr val="bg1"/>
                          </a:solidFill>
                        </a:rPr>
                        <a:t>Increase transparency as all transactions go through regulated channels</a:t>
                      </a:r>
                    </a:p>
                  </a:txBody>
                  <a:tcPr marL="48027" marR="48027" marT="24014" marB="24014"/>
                </a:tc>
                <a:tc>
                  <a:txBody>
                    <a:bodyPr/>
                    <a:lstStyle/>
                    <a:p>
                      <a:pPr marL="180975" indent="-180975">
                        <a:buFont typeface="Arial" panose="020B0604020202020204" pitchFamily="34" charset="0"/>
                        <a:buChar char="•"/>
                        <a:tabLst>
                          <a:tab pos="180975" algn="l"/>
                        </a:tabLst>
                      </a:pPr>
                      <a:r>
                        <a:rPr lang="en-US" sz="700" dirty="0">
                          <a:solidFill>
                            <a:schemeClr val="bg1"/>
                          </a:solidFill>
                        </a:rPr>
                        <a:t>Adopted by 2.6 million merchants nationwide by 2024 (from hawkers to government offices)</a:t>
                      </a:r>
                    </a:p>
                    <a:p>
                      <a:pPr marL="180975" indent="-180975">
                        <a:buFont typeface="Arial" panose="020B0604020202020204" pitchFamily="34" charset="0"/>
                        <a:buChar char="•"/>
                        <a:tabLst>
                          <a:tab pos="180975" algn="l"/>
                        </a:tabLst>
                      </a:pPr>
                      <a:r>
                        <a:rPr lang="en-US" sz="700" dirty="0">
                          <a:solidFill>
                            <a:schemeClr val="bg1"/>
                          </a:solidFill>
                        </a:rPr>
                        <a:t>E-payments per capita more than doubled (111 in 2017 to 285 in 2023)</a:t>
                      </a:r>
                    </a:p>
                    <a:p>
                      <a:pPr marL="180975" indent="-180975">
                        <a:buFont typeface="Arial" panose="020B0604020202020204" pitchFamily="34" charset="0"/>
                        <a:buChar char="•"/>
                        <a:tabLst>
                          <a:tab pos="180975" algn="l"/>
                        </a:tabLst>
                      </a:pPr>
                      <a:r>
                        <a:rPr lang="en-US" sz="700" dirty="0">
                          <a:solidFill>
                            <a:schemeClr val="bg1"/>
                          </a:solidFill>
                        </a:rPr>
                        <a:t>Provides auditable, real-time transaction data to banks and regulators</a:t>
                      </a:r>
                    </a:p>
                  </a:txBody>
                  <a:tcPr marL="48027" marR="48027" marT="24014" marB="24014"/>
                </a:tc>
                <a:extLst>
                  <a:ext uri="{0D108BD9-81ED-4DB2-BD59-A6C34878D82A}">
                    <a16:rowId xmlns:a16="http://schemas.microsoft.com/office/drawing/2014/main" val="3201942528"/>
                  </a:ext>
                </a:extLst>
              </a:tr>
              <a:tr h="720408">
                <a:tc>
                  <a:txBody>
                    <a:bodyPr/>
                    <a:lstStyle/>
                    <a:p>
                      <a:r>
                        <a:rPr lang="en-MY" sz="700" dirty="0">
                          <a:solidFill>
                            <a:schemeClr val="bg1"/>
                          </a:solidFill>
                        </a:rPr>
                        <a:t>BNM e-KYC Framework (2020) – Implemented by banks and fintech firms</a:t>
                      </a:r>
                    </a:p>
                  </a:txBody>
                  <a:tcPr marL="48027" marR="48027" marT="24014" marB="24014"/>
                </a:tc>
                <a:tc>
                  <a:txBody>
                    <a:bodyPr/>
                    <a:lstStyle/>
                    <a:p>
                      <a:pPr marL="0" indent="0">
                        <a:buFont typeface="Arial" panose="020B0604020202020204" pitchFamily="34" charset="0"/>
                        <a:buNone/>
                      </a:pPr>
                      <a:r>
                        <a:rPr lang="en-MY" sz="700" dirty="0">
                          <a:solidFill>
                            <a:schemeClr val="bg1"/>
                          </a:solidFill>
                        </a:rPr>
                        <a:t>Biometric ID verification (face recognition, MyKad OCR) and AI-based document checks</a:t>
                      </a:r>
                    </a:p>
                  </a:txBody>
                  <a:tcPr marL="48027" marR="48027" marT="24014" marB="24014"/>
                </a:tc>
                <a:tc>
                  <a:txBody>
                    <a:bodyPr/>
                    <a:lstStyle/>
                    <a:p>
                      <a:pPr marL="180975" indent="-180975">
                        <a:buFont typeface="Arial" panose="020B0604020202020204" pitchFamily="34" charset="0"/>
                        <a:buChar char="•"/>
                      </a:pPr>
                      <a:r>
                        <a:rPr lang="en-MY" sz="700" dirty="0">
                          <a:solidFill>
                            <a:schemeClr val="bg1"/>
                          </a:solidFill>
                        </a:rPr>
                        <a:t>Allow remote digital onboarding of customers for banks, e-wallets, and event government services</a:t>
                      </a:r>
                    </a:p>
                    <a:p>
                      <a:pPr marL="180975" indent="-180975">
                        <a:buFont typeface="Arial" panose="020B0604020202020204" pitchFamily="34" charset="0"/>
                        <a:buChar char="•"/>
                      </a:pPr>
                      <a:r>
                        <a:rPr lang="en-MY" sz="700" dirty="0">
                          <a:solidFill>
                            <a:schemeClr val="bg1"/>
                          </a:solidFill>
                        </a:rPr>
                        <a:t>Expand financial access and prevent identity fraud (AML/CFT compliance</a:t>
                      </a:r>
                    </a:p>
                  </a:txBody>
                  <a:tcPr marL="48027" marR="48027" marT="24014" marB="24014"/>
                </a:tc>
                <a:tc>
                  <a:txBody>
                    <a:bodyPr/>
                    <a:lstStyle/>
                    <a:p>
                      <a:pPr marL="180975" indent="-180975">
                        <a:buFont typeface="Arial" panose="020B0604020202020204" pitchFamily="34" charset="0"/>
                        <a:buChar char="•"/>
                      </a:pPr>
                      <a:r>
                        <a:rPr lang="en-MY" sz="700" dirty="0">
                          <a:solidFill>
                            <a:schemeClr val="bg1"/>
                          </a:solidFill>
                        </a:rPr>
                        <a:t>Enabled rapid growth of digital accounts: major e-wallets hit tens of millions users as onboarding time dropped to minutes (e.g. TNG </a:t>
                      </a:r>
                      <a:r>
                        <a:rPr lang="en-MY" sz="700" dirty="0" err="1">
                          <a:solidFill>
                            <a:schemeClr val="bg1"/>
                          </a:solidFill>
                        </a:rPr>
                        <a:t>eWallet</a:t>
                      </a:r>
                      <a:r>
                        <a:rPr lang="en-MY" sz="700" dirty="0">
                          <a:solidFill>
                            <a:schemeClr val="bg1"/>
                          </a:solidFill>
                        </a:rPr>
                        <a:t> &gt;20 million verified users by 2024)</a:t>
                      </a:r>
                    </a:p>
                    <a:p>
                      <a:pPr marL="180975" indent="-180975">
                        <a:buFont typeface="Arial" panose="020B0604020202020204" pitchFamily="34" charset="0"/>
                        <a:buChar char="•"/>
                      </a:pPr>
                      <a:r>
                        <a:rPr lang="en-MY" sz="700" dirty="0">
                          <a:solidFill>
                            <a:schemeClr val="bg1"/>
                          </a:solidFill>
                        </a:rPr>
                        <a:t>Improved inclusion (esp. during COVID) while maintaining accountability in customer identification</a:t>
                      </a:r>
                    </a:p>
                  </a:txBody>
                  <a:tcPr marL="48027" marR="48027" marT="24014" marB="24014"/>
                </a:tc>
                <a:extLst>
                  <a:ext uri="{0D108BD9-81ED-4DB2-BD59-A6C34878D82A}">
                    <a16:rowId xmlns:a16="http://schemas.microsoft.com/office/drawing/2014/main" val="1884780654"/>
                  </a:ext>
                </a:extLst>
              </a:tr>
              <a:tr h="832471">
                <a:tc>
                  <a:txBody>
                    <a:bodyPr/>
                    <a:lstStyle/>
                    <a:p>
                      <a:r>
                        <a:rPr lang="en-MY" sz="700" dirty="0" err="1">
                          <a:solidFill>
                            <a:schemeClr val="bg1"/>
                          </a:solidFill>
                        </a:rPr>
                        <a:t>MyDigital</a:t>
                      </a:r>
                      <a:r>
                        <a:rPr lang="en-MY" sz="700" dirty="0">
                          <a:solidFill>
                            <a:schemeClr val="bg1"/>
                          </a:solidFill>
                        </a:rPr>
                        <a:t> ID &amp; Blockchain Infrastructure (2023) – MIMOS and JPN (NRD)</a:t>
                      </a:r>
                    </a:p>
                  </a:txBody>
                  <a:tcPr marL="48027" marR="48027" marT="24014" marB="24014"/>
                </a:tc>
                <a:tc>
                  <a:txBody>
                    <a:bodyPr/>
                    <a:lstStyle/>
                    <a:p>
                      <a:pPr marL="0" indent="0">
                        <a:buFont typeface="Arial" panose="020B0604020202020204" pitchFamily="34" charset="0"/>
                        <a:buNone/>
                      </a:pPr>
                      <a:r>
                        <a:rPr lang="en-MY" sz="700" dirty="0">
                          <a:solidFill>
                            <a:schemeClr val="bg1"/>
                          </a:solidFill>
                        </a:rPr>
                        <a:t>Blockchain-based national digital ID platform (with built-in digital wallet and biometric login)</a:t>
                      </a:r>
                    </a:p>
                  </a:txBody>
                  <a:tcPr marL="48027" marR="48027" marT="24014" marB="24014"/>
                </a:tc>
                <a:tc>
                  <a:txBody>
                    <a:bodyPr/>
                    <a:lstStyle/>
                    <a:p>
                      <a:pPr marL="180975" indent="-180975">
                        <a:buFont typeface="Arial" panose="020B0604020202020204" pitchFamily="34" charset="0"/>
                        <a:buChar char="•"/>
                      </a:pPr>
                      <a:r>
                        <a:rPr lang="en-US" sz="700" dirty="0">
                          <a:solidFill>
                            <a:schemeClr val="bg1"/>
                          </a:solidFill>
                        </a:rPr>
                        <a:t>Provide a secure, unified digital identity for Malaysians to access multiple services (government and private) with trust and privacy</a:t>
                      </a:r>
                    </a:p>
                    <a:p>
                      <a:pPr marL="180975" indent="-180975">
                        <a:buFont typeface="Arial" panose="020B0604020202020204" pitchFamily="34" charset="0"/>
                        <a:buChar char="•"/>
                      </a:pPr>
                      <a:r>
                        <a:rPr lang="en-US" sz="700" dirty="0">
                          <a:solidFill>
                            <a:schemeClr val="bg1"/>
                          </a:solidFill>
                        </a:rPr>
                        <a:t>Ensure immutable records of identity data and transactions </a:t>
                      </a:r>
                      <a:endParaRPr lang="en-MY" sz="700" dirty="0">
                        <a:solidFill>
                          <a:schemeClr val="bg1"/>
                        </a:solidFill>
                      </a:endParaRPr>
                    </a:p>
                  </a:txBody>
                  <a:tcPr marL="48027" marR="48027" marT="24014" marB="24014"/>
                </a:tc>
                <a:tc>
                  <a:txBody>
                    <a:bodyPr/>
                    <a:lstStyle/>
                    <a:p>
                      <a:pPr marL="180975" indent="-180975">
                        <a:buFont typeface="Arial" panose="020B0604020202020204" pitchFamily="34" charset="0"/>
                        <a:buChar char="•"/>
                      </a:pPr>
                      <a:r>
                        <a:rPr lang="en-MY" sz="700" dirty="0">
                          <a:solidFill>
                            <a:schemeClr val="bg1"/>
                          </a:solidFill>
                        </a:rPr>
                        <a:t>In progress: Launched as a “super app” integrating MyKad details, aiming to onboard agencies and banks</a:t>
                      </a:r>
                    </a:p>
                    <a:p>
                      <a:pPr marL="180975" indent="-180975">
                        <a:buFont typeface="Arial" panose="020B0604020202020204" pitchFamily="34" charset="0"/>
                        <a:buChar char="•"/>
                      </a:pPr>
                      <a:r>
                        <a:rPr lang="en-MY" sz="700" dirty="0">
                          <a:solidFill>
                            <a:schemeClr val="bg1"/>
                          </a:solidFill>
                        </a:rPr>
                        <a:t>Expected to streamline cross-agency identity verification and reduce duplication of records</a:t>
                      </a:r>
                    </a:p>
                    <a:p>
                      <a:pPr marL="180975" indent="-180975">
                        <a:buFont typeface="Arial" panose="020B0604020202020204" pitchFamily="34" charset="0"/>
                        <a:buChar char="•"/>
                      </a:pPr>
                      <a:r>
                        <a:rPr lang="en-MY" sz="700" dirty="0">
                          <a:solidFill>
                            <a:schemeClr val="bg1"/>
                          </a:solidFill>
                        </a:rPr>
                        <a:t>Enhances data integrity and user convenience in public service delivery</a:t>
                      </a:r>
                    </a:p>
                  </a:txBody>
                  <a:tcPr marL="48027" marR="48027" marT="24014" marB="24014"/>
                </a:tc>
                <a:extLst>
                  <a:ext uri="{0D108BD9-81ED-4DB2-BD59-A6C34878D82A}">
                    <a16:rowId xmlns:a16="http://schemas.microsoft.com/office/drawing/2014/main" val="1514524494"/>
                  </a:ext>
                </a:extLst>
              </a:tr>
            </a:tbl>
          </a:graphicData>
        </a:graphic>
      </p:graphicFrame>
      <p:sp>
        <p:nvSpPr>
          <p:cNvPr id="2" name="TextBox 1">
            <a:extLst>
              <a:ext uri="{FF2B5EF4-FFF2-40B4-BE49-F238E27FC236}">
                <a16:creationId xmlns:a16="http://schemas.microsoft.com/office/drawing/2014/main" id="{6B80951C-1B34-266C-CA27-47AE55C68292}"/>
              </a:ext>
            </a:extLst>
          </p:cNvPr>
          <p:cNvSpPr txBox="1"/>
          <p:nvPr/>
        </p:nvSpPr>
        <p:spPr>
          <a:xfrm>
            <a:off x="3778568" y="248251"/>
            <a:ext cx="4772699" cy="237757"/>
          </a:xfrm>
          <a:prstGeom prst="rect">
            <a:avLst/>
          </a:prstGeom>
          <a:noFill/>
        </p:spPr>
        <p:txBody>
          <a:bodyPr wrap="square">
            <a:spAutoFit/>
          </a:bodyPr>
          <a:lstStyle/>
          <a:p>
            <a:r>
              <a:rPr lang="en-US" sz="945" b="1" dirty="0">
                <a:solidFill>
                  <a:srgbClr val="00FFFF"/>
                </a:solidFill>
              </a:rPr>
              <a:t>EXAMPLES OF FINTECH APPLICATIONS IN MALAYSIAN PUBLIC-SECTOR INITIATIVES</a:t>
            </a:r>
          </a:p>
        </p:txBody>
      </p:sp>
      <p:sp>
        <p:nvSpPr>
          <p:cNvPr id="3" name="Oval 2">
            <a:extLst>
              <a:ext uri="{FF2B5EF4-FFF2-40B4-BE49-F238E27FC236}">
                <a16:creationId xmlns:a16="http://schemas.microsoft.com/office/drawing/2014/main" id="{B4CD92EB-6A6E-8B84-EF69-70138B435B88}"/>
              </a:ext>
            </a:extLst>
          </p:cNvPr>
          <p:cNvSpPr/>
          <p:nvPr/>
        </p:nvSpPr>
        <p:spPr>
          <a:xfrm>
            <a:off x="9231652" y="54265"/>
            <a:ext cx="180102" cy="193985"/>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945" b="1" dirty="0"/>
              <a:t>4</a:t>
            </a:r>
          </a:p>
        </p:txBody>
      </p:sp>
    </p:spTree>
    <p:extLst>
      <p:ext uri="{BB962C8B-B14F-4D97-AF65-F5344CB8AC3E}">
        <p14:creationId xmlns:p14="http://schemas.microsoft.com/office/powerpoint/2010/main" val="421737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115D11-4CC7-397E-4A30-B3671BD3E62D}"/>
              </a:ext>
            </a:extLst>
          </p:cNvPr>
          <p:cNvSpPr txBox="1"/>
          <p:nvPr/>
        </p:nvSpPr>
        <p:spPr>
          <a:xfrm>
            <a:off x="3599620" y="556443"/>
            <a:ext cx="3330730" cy="253916"/>
          </a:xfrm>
          <a:prstGeom prst="rect">
            <a:avLst/>
          </a:prstGeom>
          <a:noFill/>
        </p:spPr>
        <p:txBody>
          <a:bodyPr wrap="square">
            <a:spAutoFit/>
          </a:bodyPr>
          <a:lstStyle/>
          <a:p>
            <a:r>
              <a:rPr lang="en-MY" sz="1050" b="1" dirty="0">
                <a:solidFill>
                  <a:srgbClr val="00FFFF"/>
                </a:solidFill>
              </a:rPr>
              <a:t>Improving Transparency and Reducing Corruption</a:t>
            </a:r>
          </a:p>
        </p:txBody>
      </p:sp>
      <p:sp>
        <p:nvSpPr>
          <p:cNvPr id="9" name="TextBox 8">
            <a:extLst>
              <a:ext uri="{FF2B5EF4-FFF2-40B4-BE49-F238E27FC236}">
                <a16:creationId xmlns:a16="http://schemas.microsoft.com/office/drawing/2014/main" id="{EA81B24B-F103-627A-81C1-D9ACC38F57A6}"/>
              </a:ext>
            </a:extLst>
          </p:cNvPr>
          <p:cNvSpPr txBox="1"/>
          <p:nvPr/>
        </p:nvSpPr>
        <p:spPr>
          <a:xfrm>
            <a:off x="3649649" y="1001695"/>
            <a:ext cx="3201811" cy="528606"/>
          </a:xfrm>
          <a:prstGeom prst="rect">
            <a:avLst/>
          </a:prstGeom>
          <a:noFill/>
        </p:spPr>
        <p:txBody>
          <a:bodyPr wrap="square">
            <a:spAutoFit/>
          </a:bodyPr>
          <a:lstStyle/>
          <a:p>
            <a:pPr marL="180091" indent="-180091">
              <a:buFont typeface="+mj-lt"/>
              <a:buAutoNum type="arabicPeriod"/>
            </a:pPr>
            <a:r>
              <a:rPr lang="en-MY" sz="945" dirty="0">
                <a:solidFill>
                  <a:schemeClr val="bg1"/>
                </a:solidFill>
              </a:rPr>
              <a:t>Digital Footprint – auditable records</a:t>
            </a:r>
          </a:p>
          <a:p>
            <a:pPr marL="180091" indent="-180091">
              <a:buFont typeface="+mj-lt"/>
              <a:buAutoNum type="arabicPeriod"/>
            </a:pPr>
            <a:r>
              <a:rPr lang="en-MY" sz="945" dirty="0">
                <a:solidFill>
                  <a:schemeClr val="bg1"/>
                </a:solidFill>
              </a:rPr>
              <a:t>Real-time reporting – flagging anomalies instantly</a:t>
            </a:r>
          </a:p>
          <a:p>
            <a:pPr marL="180091" indent="-180091">
              <a:buFont typeface="+mj-lt"/>
              <a:buAutoNum type="arabicPeriod"/>
            </a:pPr>
            <a:r>
              <a:rPr lang="en-MY" sz="945" dirty="0">
                <a:solidFill>
                  <a:schemeClr val="bg1"/>
                </a:solidFill>
              </a:rPr>
              <a:t>Automate processes – only when conditions are met </a:t>
            </a:r>
          </a:p>
        </p:txBody>
      </p:sp>
      <p:sp>
        <p:nvSpPr>
          <p:cNvPr id="11" name="TextBox 10">
            <a:extLst>
              <a:ext uri="{FF2B5EF4-FFF2-40B4-BE49-F238E27FC236}">
                <a16:creationId xmlns:a16="http://schemas.microsoft.com/office/drawing/2014/main" id="{0CD2D8F2-8B1C-6CF7-91DD-EDC7334821A8}"/>
              </a:ext>
            </a:extLst>
          </p:cNvPr>
          <p:cNvSpPr txBox="1"/>
          <p:nvPr/>
        </p:nvSpPr>
        <p:spPr>
          <a:xfrm>
            <a:off x="3649649" y="1737925"/>
            <a:ext cx="3201811" cy="383182"/>
          </a:xfrm>
          <a:prstGeom prst="rect">
            <a:avLst/>
          </a:prstGeom>
          <a:noFill/>
        </p:spPr>
        <p:txBody>
          <a:bodyPr wrap="square">
            <a:spAutoFit/>
          </a:bodyPr>
          <a:lstStyle/>
          <a:p>
            <a:r>
              <a:rPr lang="en-MY" sz="945" dirty="0">
                <a:solidFill>
                  <a:schemeClr val="bg1"/>
                </a:solidFill>
              </a:rPr>
              <a:t>+ Inclusion is vital – bringing the unbanked into formal finance  Digital Footprint – auditable records</a:t>
            </a:r>
          </a:p>
        </p:txBody>
      </p:sp>
      <p:sp>
        <p:nvSpPr>
          <p:cNvPr id="13" name="Right Brace 12">
            <a:extLst>
              <a:ext uri="{FF2B5EF4-FFF2-40B4-BE49-F238E27FC236}">
                <a16:creationId xmlns:a16="http://schemas.microsoft.com/office/drawing/2014/main" id="{70434B93-7A08-51D6-46D9-37964692975C}"/>
              </a:ext>
            </a:extLst>
          </p:cNvPr>
          <p:cNvSpPr/>
          <p:nvPr/>
        </p:nvSpPr>
        <p:spPr>
          <a:xfrm>
            <a:off x="6771415" y="1001696"/>
            <a:ext cx="245139" cy="1116085"/>
          </a:xfrm>
          <a:prstGeom prst="rightBrace">
            <a:avLst/>
          </a:prstGeom>
          <a:noFill/>
          <a:ln>
            <a:solidFill>
              <a:srgbClr val="00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MY" sz="945"/>
          </a:p>
        </p:txBody>
      </p:sp>
      <p:sp>
        <p:nvSpPr>
          <p:cNvPr id="14" name="TextBox 13">
            <a:extLst>
              <a:ext uri="{FF2B5EF4-FFF2-40B4-BE49-F238E27FC236}">
                <a16:creationId xmlns:a16="http://schemas.microsoft.com/office/drawing/2014/main" id="{E9882EB0-3680-E697-BCD4-D682CA227C52}"/>
              </a:ext>
            </a:extLst>
          </p:cNvPr>
          <p:cNvSpPr txBox="1"/>
          <p:nvPr/>
        </p:nvSpPr>
        <p:spPr>
          <a:xfrm>
            <a:off x="7241681" y="1317257"/>
            <a:ext cx="1966112" cy="528606"/>
          </a:xfrm>
          <a:prstGeom prst="rect">
            <a:avLst/>
          </a:prstGeom>
          <a:noFill/>
        </p:spPr>
        <p:txBody>
          <a:bodyPr wrap="square">
            <a:spAutoFit/>
          </a:bodyPr>
          <a:lstStyle/>
          <a:p>
            <a:pPr marL="150076" indent="-150076">
              <a:buFont typeface="Wingdings" panose="05000000000000000000" pitchFamily="2" charset="2"/>
              <a:buChar char="ü"/>
            </a:pPr>
            <a:r>
              <a:rPr lang="en-MY" sz="945" dirty="0">
                <a:solidFill>
                  <a:schemeClr val="bg1"/>
                </a:solidFill>
              </a:rPr>
              <a:t>Financial efficiency</a:t>
            </a:r>
          </a:p>
          <a:p>
            <a:pPr marL="150076" indent="-150076">
              <a:buFont typeface="Wingdings" panose="05000000000000000000" pitchFamily="2" charset="2"/>
              <a:buChar char="ü"/>
            </a:pPr>
            <a:r>
              <a:rPr lang="en-MY" sz="945" dirty="0">
                <a:solidFill>
                  <a:schemeClr val="bg1"/>
                </a:solidFill>
              </a:rPr>
              <a:t>Narrowing the space where corruption can operate</a:t>
            </a:r>
          </a:p>
        </p:txBody>
      </p:sp>
      <p:sp>
        <p:nvSpPr>
          <p:cNvPr id="2" name="TextBox 1">
            <a:extLst>
              <a:ext uri="{FF2B5EF4-FFF2-40B4-BE49-F238E27FC236}">
                <a16:creationId xmlns:a16="http://schemas.microsoft.com/office/drawing/2014/main" id="{F29CD3A3-0F65-BDD0-B4C3-E3FBE24561B0}"/>
              </a:ext>
            </a:extLst>
          </p:cNvPr>
          <p:cNvSpPr txBox="1"/>
          <p:nvPr/>
        </p:nvSpPr>
        <p:spPr>
          <a:xfrm>
            <a:off x="5545721" y="2837770"/>
            <a:ext cx="3662071" cy="528606"/>
          </a:xfrm>
          <a:prstGeom prst="rect">
            <a:avLst/>
          </a:prstGeom>
          <a:noFill/>
        </p:spPr>
        <p:txBody>
          <a:bodyPr wrap="square">
            <a:spAutoFit/>
          </a:bodyPr>
          <a:lstStyle/>
          <a:p>
            <a:r>
              <a:rPr lang="en-MY" sz="945" dirty="0">
                <a:solidFill>
                  <a:srgbClr val="00FFFF"/>
                </a:solidFill>
              </a:rPr>
              <a:t>…corruption thrives in opacity, and fintech’s greatest contribution is its ability to make financial flows visible, traceable and accountable</a:t>
            </a:r>
          </a:p>
        </p:txBody>
      </p:sp>
    </p:spTree>
    <p:extLst>
      <p:ext uri="{BB962C8B-B14F-4D97-AF65-F5344CB8AC3E}">
        <p14:creationId xmlns:p14="http://schemas.microsoft.com/office/powerpoint/2010/main" val="82121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54286B-7EB8-D242-34AE-758B7341E3A4}"/>
              </a:ext>
            </a:extLst>
          </p:cNvPr>
          <p:cNvSpPr txBox="1"/>
          <p:nvPr/>
        </p:nvSpPr>
        <p:spPr>
          <a:xfrm>
            <a:off x="3404896" y="387048"/>
            <a:ext cx="1374238" cy="415498"/>
          </a:xfrm>
          <a:prstGeom prst="rect">
            <a:avLst/>
          </a:prstGeom>
          <a:noFill/>
        </p:spPr>
        <p:txBody>
          <a:bodyPr wrap="square">
            <a:spAutoFit/>
          </a:bodyPr>
          <a:lstStyle/>
          <a:p>
            <a:r>
              <a:rPr lang="en-MY" sz="1050" b="1" dirty="0">
                <a:solidFill>
                  <a:srgbClr val="00FFFF"/>
                </a:solidFill>
              </a:rPr>
              <a:t>Assessing the RISK:</a:t>
            </a:r>
          </a:p>
        </p:txBody>
      </p:sp>
      <p:sp>
        <p:nvSpPr>
          <p:cNvPr id="3" name="TextBox 2">
            <a:extLst>
              <a:ext uri="{FF2B5EF4-FFF2-40B4-BE49-F238E27FC236}">
                <a16:creationId xmlns:a16="http://schemas.microsoft.com/office/drawing/2014/main" id="{C6E29CF6-A10A-25B1-43CB-D3A7F0276D5C}"/>
              </a:ext>
            </a:extLst>
          </p:cNvPr>
          <p:cNvSpPr txBox="1"/>
          <p:nvPr/>
        </p:nvSpPr>
        <p:spPr>
          <a:xfrm>
            <a:off x="3423367" y="687672"/>
            <a:ext cx="2431375" cy="383182"/>
          </a:xfrm>
          <a:prstGeom prst="rect">
            <a:avLst/>
          </a:prstGeom>
          <a:noFill/>
        </p:spPr>
        <p:txBody>
          <a:bodyPr wrap="square">
            <a:spAutoFit/>
          </a:bodyPr>
          <a:lstStyle/>
          <a:p>
            <a:r>
              <a:rPr lang="en-MY" sz="945" dirty="0">
                <a:solidFill>
                  <a:schemeClr val="bg1"/>
                </a:solidFill>
              </a:rPr>
              <a:t>Fintech innovation moves faster than legislative and regulatory updates</a:t>
            </a:r>
          </a:p>
        </p:txBody>
      </p:sp>
      <p:sp>
        <p:nvSpPr>
          <p:cNvPr id="5" name="TextBox 4">
            <a:extLst>
              <a:ext uri="{FF2B5EF4-FFF2-40B4-BE49-F238E27FC236}">
                <a16:creationId xmlns:a16="http://schemas.microsoft.com/office/drawing/2014/main" id="{6DB18E53-9244-1A30-A24B-604371114BC2}"/>
              </a:ext>
            </a:extLst>
          </p:cNvPr>
          <p:cNvSpPr txBox="1"/>
          <p:nvPr/>
        </p:nvSpPr>
        <p:spPr>
          <a:xfrm>
            <a:off x="6355025" y="687672"/>
            <a:ext cx="3103293" cy="528606"/>
          </a:xfrm>
          <a:prstGeom prst="rect">
            <a:avLst/>
          </a:prstGeom>
          <a:noFill/>
        </p:spPr>
        <p:txBody>
          <a:bodyPr wrap="square">
            <a:spAutoFit/>
          </a:bodyPr>
          <a:lstStyle/>
          <a:p>
            <a:r>
              <a:rPr lang="en-MY" sz="945" dirty="0">
                <a:solidFill>
                  <a:schemeClr val="bg1"/>
                </a:solidFill>
              </a:rPr>
              <a:t>Unlicensed or semi-regulated fintech firms operates in areas not fully covered by the Financial Services Act or Anti-Money Laundering Act (AMLA)</a:t>
            </a:r>
          </a:p>
        </p:txBody>
      </p:sp>
      <p:sp>
        <p:nvSpPr>
          <p:cNvPr id="7" name="TextBox 6">
            <a:extLst>
              <a:ext uri="{FF2B5EF4-FFF2-40B4-BE49-F238E27FC236}">
                <a16:creationId xmlns:a16="http://schemas.microsoft.com/office/drawing/2014/main" id="{2E8085E4-D406-A47B-1B1A-542086D613C6}"/>
              </a:ext>
            </a:extLst>
          </p:cNvPr>
          <p:cNvSpPr txBox="1"/>
          <p:nvPr/>
        </p:nvSpPr>
        <p:spPr>
          <a:xfrm>
            <a:off x="6387545" y="1397228"/>
            <a:ext cx="2776571" cy="819455"/>
          </a:xfrm>
          <a:prstGeom prst="rect">
            <a:avLst/>
          </a:prstGeom>
          <a:noFill/>
        </p:spPr>
        <p:txBody>
          <a:bodyPr wrap="square">
            <a:spAutoFit/>
          </a:bodyPr>
          <a:lstStyle/>
          <a:p>
            <a:r>
              <a:rPr lang="en-MY" sz="945" dirty="0">
                <a:solidFill>
                  <a:schemeClr val="bg1"/>
                </a:solidFill>
              </a:rPr>
              <a:t>Rapid expansion of services</a:t>
            </a:r>
          </a:p>
          <a:p>
            <a:r>
              <a:rPr lang="en-MY" sz="945" dirty="0">
                <a:solidFill>
                  <a:schemeClr val="bg1"/>
                </a:solidFill>
              </a:rPr>
              <a:t>e.g. :</a:t>
            </a:r>
          </a:p>
          <a:p>
            <a:pPr marL="150076" indent="-150076">
              <a:buFont typeface="Courier New" panose="02070309020205020404" pitchFamily="49" charset="0"/>
              <a:buChar char="o"/>
            </a:pPr>
            <a:r>
              <a:rPr lang="en-MY" sz="945" dirty="0">
                <a:solidFill>
                  <a:schemeClr val="bg1"/>
                </a:solidFill>
              </a:rPr>
              <a:t>Peer-to-peer (P2P) lending</a:t>
            </a:r>
          </a:p>
          <a:p>
            <a:pPr marL="150076" indent="-150076">
              <a:buFont typeface="Courier New" panose="02070309020205020404" pitchFamily="49" charset="0"/>
              <a:buChar char="o"/>
            </a:pPr>
            <a:r>
              <a:rPr lang="en-MY" sz="945" dirty="0">
                <a:solidFill>
                  <a:schemeClr val="bg1"/>
                </a:solidFill>
              </a:rPr>
              <a:t>Digital asset exchanges</a:t>
            </a:r>
          </a:p>
          <a:p>
            <a:pPr marL="150076" indent="-150076">
              <a:buFont typeface="Courier New" panose="02070309020205020404" pitchFamily="49" charset="0"/>
              <a:buChar char="o"/>
            </a:pPr>
            <a:r>
              <a:rPr lang="en-MY" sz="945" dirty="0">
                <a:solidFill>
                  <a:schemeClr val="bg1"/>
                </a:solidFill>
              </a:rPr>
              <a:t>Buy-now-pay-later (BNPL)</a:t>
            </a:r>
          </a:p>
        </p:txBody>
      </p:sp>
      <p:pic>
        <p:nvPicPr>
          <p:cNvPr id="10" name="Picture 9">
            <a:extLst>
              <a:ext uri="{FF2B5EF4-FFF2-40B4-BE49-F238E27FC236}">
                <a16:creationId xmlns:a16="http://schemas.microsoft.com/office/drawing/2014/main" id="{6192D5F4-8AD3-E61D-48CF-A5DF668A0D9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663673" y="1416520"/>
            <a:ext cx="723872" cy="434323"/>
          </a:xfrm>
          <a:prstGeom prst="rect">
            <a:avLst/>
          </a:prstGeom>
        </p:spPr>
      </p:pic>
      <p:pic>
        <p:nvPicPr>
          <p:cNvPr id="11" name="Picture 10">
            <a:extLst>
              <a:ext uri="{FF2B5EF4-FFF2-40B4-BE49-F238E27FC236}">
                <a16:creationId xmlns:a16="http://schemas.microsoft.com/office/drawing/2014/main" id="{B9352BAC-3A40-8C88-D622-1A6048B99DF8}"/>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39052" y1="31046" x2="39052" y2="31046"/>
                        <a14:foregroundMark x1="39869" y1="36275" x2="39869" y2="36275"/>
                        <a14:foregroundMark x1="36601" y1="60131" x2="36601" y2="60131"/>
                      </a14:backgroundRemoval>
                    </a14:imgEffect>
                  </a14:imgLayer>
                </a14:imgProps>
              </a:ext>
            </a:extLst>
          </a:blip>
          <a:stretch>
            <a:fillRect/>
          </a:stretch>
        </p:blipFill>
        <p:spPr>
          <a:xfrm>
            <a:off x="5576123" y="448799"/>
            <a:ext cx="723871" cy="723871"/>
          </a:xfrm>
          <a:prstGeom prst="rect">
            <a:avLst/>
          </a:prstGeom>
        </p:spPr>
      </p:pic>
      <p:sp>
        <p:nvSpPr>
          <p:cNvPr id="13" name="TextBox 12">
            <a:extLst>
              <a:ext uri="{FF2B5EF4-FFF2-40B4-BE49-F238E27FC236}">
                <a16:creationId xmlns:a16="http://schemas.microsoft.com/office/drawing/2014/main" id="{FA842152-F2DB-9CF8-46A8-B915F8EA4972}"/>
              </a:ext>
            </a:extLst>
          </p:cNvPr>
          <p:cNvSpPr txBox="1"/>
          <p:nvPr/>
        </p:nvSpPr>
        <p:spPr>
          <a:xfrm>
            <a:off x="3404895" y="1388941"/>
            <a:ext cx="2283794" cy="1546577"/>
          </a:xfrm>
          <a:prstGeom prst="rect">
            <a:avLst/>
          </a:prstGeom>
          <a:noFill/>
        </p:spPr>
        <p:txBody>
          <a:bodyPr wrap="square">
            <a:spAutoFit/>
          </a:bodyPr>
          <a:lstStyle/>
          <a:p>
            <a:r>
              <a:rPr lang="en-US" sz="945" dirty="0">
                <a:solidFill>
                  <a:schemeClr val="bg1"/>
                </a:solidFill>
              </a:rPr>
              <a:t>Issuance of comprehensive regulatory </a:t>
            </a:r>
            <a:r>
              <a:rPr lang="en-US" sz="945" dirty="0">
                <a:solidFill>
                  <a:schemeClr val="bg1"/>
                </a:solidFill>
                <a:ea typeface="Calibri" panose="020F0502020204030204" pitchFamily="34" charset="0"/>
              </a:rPr>
              <a:t>frameworks</a:t>
            </a:r>
            <a:r>
              <a:rPr lang="en-US" sz="945" spc="123" dirty="0">
                <a:solidFill>
                  <a:schemeClr val="bg1"/>
                </a:solidFill>
                <a:ea typeface="Calibri" panose="020F0502020204030204" pitchFamily="34" charset="0"/>
              </a:rPr>
              <a:t> </a:t>
            </a:r>
            <a:r>
              <a:rPr lang="en-US" sz="945" dirty="0">
                <a:solidFill>
                  <a:schemeClr val="bg1"/>
                </a:solidFill>
                <a:ea typeface="Calibri" panose="020F0502020204030204" pitchFamily="34" charset="0"/>
              </a:rPr>
              <a:t>by</a:t>
            </a:r>
            <a:r>
              <a:rPr lang="en-US" sz="945" spc="3" dirty="0">
                <a:solidFill>
                  <a:schemeClr val="bg1"/>
                </a:solidFill>
                <a:ea typeface="Calibri" panose="020F0502020204030204" pitchFamily="34" charset="0"/>
              </a:rPr>
              <a:t> financial sector regulators</a:t>
            </a:r>
          </a:p>
          <a:p>
            <a:endParaRPr lang="en-US" sz="945" spc="3" dirty="0">
              <a:solidFill>
                <a:schemeClr val="bg1"/>
              </a:solidFill>
              <a:ea typeface="Calibri" panose="020F0502020204030204" pitchFamily="34" charset="0"/>
            </a:endParaRPr>
          </a:p>
          <a:p>
            <a:r>
              <a:rPr lang="en-US" sz="945" spc="3" dirty="0">
                <a:solidFill>
                  <a:schemeClr val="bg1"/>
                </a:solidFill>
                <a:ea typeface="Calibri" panose="020F0502020204030204" pitchFamily="34" charset="0"/>
              </a:rPr>
              <a:t>e.g. while</a:t>
            </a:r>
            <a:r>
              <a:rPr lang="en-US" sz="945" spc="76" dirty="0">
                <a:solidFill>
                  <a:schemeClr val="bg1"/>
                </a:solidFill>
                <a:ea typeface="Calibri" panose="020F0502020204030204" pitchFamily="34" charset="0"/>
              </a:rPr>
              <a:t> </a:t>
            </a:r>
            <a:r>
              <a:rPr lang="en-US" sz="945" dirty="0">
                <a:solidFill>
                  <a:schemeClr val="bg1"/>
                </a:solidFill>
                <a:ea typeface="Calibri" panose="020F0502020204030204" pitchFamily="34" charset="0"/>
              </a:rPr>
              <a:t>guidelines</a:t>
            </a:r>
            <a:r>
              <a:rPr lang="en-US" sz="945" spc="-3" dirty="0">
                <a:solidFill>
                  <a:schemeClr val="bg1"/>
                </a:solidFill>
                <a:ea typeface="Calibri" panose="020F0502020204030204" pitchFamily="34" charset="0"/>
              </a:rPr>
              <a:t> </a:t>
            </a:r>
            <a:r>
              <a:rPr lang="en-US" sz="945" dirty="0">
                <a:solidFill>
                  <a:schemeClr val="bg1"/>
                </a:solidFill>
                <a:ea typeface="Calibri" panose="020F0502020204030204" pitchFamily="34" charset="0"/>
              </a:rPr>
              <a:t>for</a:t>
            </a:r>
            <a:r>
              <a:rPr lang="en-US" sz="945" spc="-16" dirty="0">
                <a:solidFill>
                  <a:schemeClr val="bg1"/>
                </a:solidFill>
                <a:ea typeface="Calibri" panose="020F0502020204030204" pitchFamily="34" charset="0"/>
              </a:rPr>
              <a:t> </a:t>
            </a:r>
            <a:r>
              <a:rPr lang="en-US" sz="945" dirty="0">
                <a:solidFill>
                  <a:schemeClr val="bg1"/>
                </a:solidFill>
                <a:ea typeface="Calibri" panose="020F0502020204030204" pitchFamily="34" charset="0"/>
              </a:rPr>
              <a:t>e-KYC</a:t>
            </a:r>
            <a:r>
              <a:rPr lang="en-US" sz="945" spc="37" dirty="0">
                <a:solidFill>
                  <a:schemeClr val="bg1"/>
                </a:solidFill>
                <a:ea typeface="Calibri" panose="020F0502020204030204" pitchFamily="34" charset="0"/>
              </a:rPr>
              <a:t> </a:t>
            </a:r>
            <a:r>
              <a:rPr lang="en-US" sz="945" dirty="0">
                <a:solidFill>
                  <a:schemeClr val="bg1"/>
                </a:solidFill>
                <a:ea typeface="Calibri" panose="020F0502020204030204" pitchFamily="34" charset="0"/>
              </a:rPr>
              <a:t>and </a:t>
            </a:r>
            <a:r>
              <a:rPr lang="en-US" sz="945" spc="3" dirty="0">
                <a:solidFill>
                  <a:schemeClr val="bg1"/>
                </a:solidFill>
                <a:ea typeface="Calibri" panose="020F0502020204030204" pitchFamily="34" charset="0"/>
              </a:rPr>
              <a:t> </a:t>
            </a:r>
            <a:r>
              <a:rPr lang="en-US" sz="945" dirty="0">
                <a:solidFill>
                  <a:schemeClr val="bg1"/>
                </a:solidFill>
                <a:ea typeface="Calibri" panose="020F0502020204030204" pitchFamily="34" charset="0"/>
              </a:rPr>
              <a:t>digital </a:t>
            </a:r>
            <a:r>
              <a:rPr lang="en-US" sz="945" spc="58" dirty="0">
                <a:solidFill>
                  <a:schemeClr val="bg1"/>
                </a:solidFill>
                <a:ea typeface="Calibri" panose="020F0502020204030204" pitchFamily="34" charset="0"/>
              </a:rPr>
              <a:t> </a:t>
            </a:r>
            <a:r>
              <a:rPr lang="en-US" sz="945" dirty="0">
                <a:solidFill>
                  <a:schemeClr val="bg1"/>
                </a:solidFill>
                <a:ea typeface="Calibri" panose="020F0502020204030204" pitchFamily="34" charset="0"/>
              </a:rPr>
              <a:t>banks,</a:t>
            </a:r>
            <a:r>
              <a:rPr lang="en-US" sz="945" spc="24" dirty="0">
                <a:solidFill>
                  <a:schemeClr val="bg1"/>
                </a:solidFill>
                <a:ea typeface="Calibri" panose="020F0502020204030204" pitchFamily="34" charset="0"/>
              </a:rPr>
              <a:t> </a:t>
            </a:r>
            <a:r>
              <a:rPr lang="en-US" sz="945" dirty="0">
                <a:solidFill>
                  <a:schemeClr val="accent3">
                    <a:lumMod val="40000"/>
                    <a:lumOff val="60000"/>
                  </a:schemeClr>
                </a:solidFill>
                <a:ea typeface="Calibri" panose="020F0502020204030204" pitchFamily="34" charset="0"/>
              </a:rPr>
              <a:t>non-bank</a:t>
            </a:r>
            <a:r>
              <a:rPr lang="en-US" sz="945" spc="3" dirty="0">
                <a:solidFill>
                  <a:schemeClr val="accent3">
                    <a:lumMod val="40000"/>
                    <a:lumOff val="60000"/>
                  </a:schemeClr>
                </a:solidFill>
                <a:ea typeface="Calibri" panose="020F0502020204030204" pitchFamily="34" charset="0"/>
              </a:rPr>
              <a:t> </a:t>
            </a:r>
            <a:r>
              <a:rPr lang="en-US" sz="945" dirty="0">
                <a:solidFill>
                  <a:schemeClr val="accent3">
                    <a:lumMod val="40000"/>
                    <a:lumOff val="60000"/>
                  </a:schemeClr>
                </a:solidFill>
                <a:ea typeface="Calibri" panose="020F0502020204030204" pitchFamily="34" charset="0"/>
              </a:rPr>
              <a:t>e- wallet  providers</a:t>
            </a:r>
            <a:r>
              <a:rPr lang="en-US" sz="945" spc="-26" dirty="0">
                <a:solidFill>
                  <a:schemeClr val="accent3">
                    <a:lumMod val="40000"/>
                    <a:lumOff val="60000"/>
                  </a:schemeClr>
                </a:solidFill>
                <a:ea typeface="Calibri" panose="020F0502020204030204" pitchFamily="34" charset="0"/>
              </a:rPr>
              <a:t> </a:t>
            </a:r>
            <a:r>
              <a:rPr lang="en-US" sz="945" dirty="0">
                <a:solidFill>
                  <a:schemeClr val="bg1"/>
                </a:solidFill>
                <a:ea typeface="Calibri" panose="020F0502020204030204" pitchFamily="34" charset="0"/>
              </a:rPr>
              <a:t>still </a:t>
            </a:r>
            <a:r>
              <a:rPr lang="en-US" sz="945" spc="97" dirty="0">
                <a:solidFill>
                  <a:schemeClr val="bg1"/>
                </a:solidFill>
                <a:ea typeface="Calibri" panose="020F0502020204030204" pitchFamily="34" charset="0"/>
              </a:rPr>
              <a:t> </a:t>
            </a:r>
            <a:r>
              <a:rPr lang="en-US" sz="945" dirty="0">
                <a:solidFill>
                  <a:schemeClr val="bg1"/>
                </a:solidFill>
                <a:ea typeface="Calibri" panose="020F0502020204030204" pitchFamily="34" charset="0"/>
              </a:rPr>
              <a:t>operate </a:t>
            </a:r>
            <a:r>
              <a:rPr lang="en-US" sz="945" spc="87" dirty="0">
                <a:solidFill>
                  <a:schemeClr val="bg1"/>
                </a:solidFill>
                <a:ea typeface="Calibri" panose="020F0502020204030204" pitchFamily="34" charset="0"/>
              </a:rPr>
              <a:t> </a:t>
            </a:r>
            <a:r>
              <a:rPr lang="en-US" sz="945" dirty="0">
                <a:solidFill>
                  <a:schemeClr val="bg1"/>
                </a:solidFill>
                <a:ea typeface="Calibri" panose="020F0502020204030204" pitchFamily="34" charset="0"/>
              </a:rPr>
              <a:t>under </a:t>
            </a:r>
            <a:r>
              <a:rPr lang="en-US" sz="945" spc="68" dirty="0">
                <a:solidFill>
                  <a:schemeClr val="bg1"/>
                </a:solidFill>
                <a:ea typeface="Calibri" panose="020F0502020204030204" pitchFamily="34" charset="0"/>
              </a:rPr>
              <a:t> </a:t>
            </a:r>
            <a:r>
              <a:rPr lang="en-US" sz="945" dirty="0">
                <a:solidFill>
                  <a:schemeClr val="bg1"/>
                </a:solidFill>
                <a:ea typeface="Calibri" panose="020F0502020204030204" pitchFamily="34" charset="0"/>
              </a:rPr>
              <a:t>lighter </a:t>
            </a:r>
            <a:r>
              <a:rPr lang="en-US" sz="945" spc="55" dirty="0">
                <a:solidFill>
                  <a:schemeClr val="bg1"/>
                </a:solidFill>
                <a:ea typeface="Calibri" panose="020F0502020204030204" pitchFamily="34" charset="0"/>
              </a:rPr>
              <a:t> </a:t>
            </a:r>
            <a:r>
              <a:rPr lang="en-US" sz="945" dirty="0">
                <a:solidFill>
                  <a:schemeClr val="bg1"/>
                </a:solidFill>
                <a:ea typeface="Calibri" panose="020F0502020204030204" pitchFamily="34" charset="0"/>
              </a:rPr>
              <a:t>regimes,  </a:t>
            </a:r>
            <a:r>
              <a:rPr lang="en-US" sz="945" spc="16" dirty="0">
                <a:solidFill>
                  <a:schemeClr val="bg1"/>
                </a:solidFill>
                <a:ea typeface="Calibri" panose="020F0502020204030204" pitchFamily="34" charset="0"/>
              </a:rPr>
              <a:t> </a:t>
            </a:r>
            <a:r>
              <a:rPr lang="en-US" sz="945" dirty="0">
                <a:solidFill>
                  <a:schemeClr val="bg1"/>
                </a:solidFill>
                <a:ea typeface="Calibri" panose="020F0502020204030204" pitchFamily="34" charset="0"/>
              </a:rPr>
              <a:t>leading </a:t>
            </a:r>
            <a:r>
              <a:rPr lang="en-US" sz="945" spc="121" dirty="0">
                <a:solidFill>
                  <a:schemeClr val="bg1"/>
                </a:solidFill>
                <a:ea typeface="Calibri" panose="020F0502020204030204" pitchFamily="34" charset="0"/>
              </a:rPr>
              <a:t> </a:t>
            </a:r>
            <a:r>
              <a:rPr lang="en-US" sz="945" dirty="0">
                <a:solidFill>
                  <a:schemeClr val="bg1"/>
                </a:solidFill>
                <a:ea typeface="Calibri" panose="020F0502020204030204" pitchFamily="34" charset="0"/>
              </a:rPr>
              <a:t>to </a:t>
            </a:r>
            <a:r>
              <a:rPr lang="en-US" sz="945" spc="8" dirty="0">
                <a:solidFill>
                  <a:schemeClr val="bg1"/>
                </a:solidFill>
                <a:ea typeface="Calibri" panose="020F0502020204030204" pitchFamily="34" charset="0"/>
              </a:rPr>
              <a:t> </a:t>
            </a:r>
            <a:r>
              <a:rPr lang="en-US" sz="945" dirty="0">
                <a:solidFill>
                  <a:schemeClr val="bg1"/>
                </a:solidFill>
                <a:ea typeface="Calibri" panose="020F0502020204030204" pitchFamily="34" charset="0"/>
              </a:rPr>
              <a:t>potential</a:t>
            </a:r>
            <a:r>
              <a:rPr lang="en-US" sz="945" spc="89" dirty="0">
                <a:solidFill>
                  <a:schemeClr val="bg1"/>
                </a:solidFill>
                <a:ea typeface="Calibri" panose="020F0502020204030204" pitchFamily="34" charset="0"/>
              </a:rPr>
              <a:t> </a:t>
            </a:r>
            <a:r>
              <a:rPr lang="en-US" sz="945" dirty="0">
                <a:solidFill>
                  <a:schemeClr val="bg1"/>
                </a:solidFill>
                <a:ea typeface="Calibri" panose="020F0502020204030204" pitchFamily="34" charset="0"/>
              </a:rPr>
              <a:t>consumer exposure</a:t>
            </a:r>
            <a:r>
              <a:rPr lang="en-US" sz="945" spc="-18" dirty="0">
                <a:solidFill>
                  <a:schemeClr val="bg1"/>
                </a:solidFill>
                <a:ea typeface="Calibri" panose="020F0502020204030204" pitchFamily="34" charset="0"/>
              </a:rPr>
              <a:t> </a:t>
            </a:r>
            <a:r>
              <a:rPr lang="en-US" sz="945" dirty="0">
                <a:solidFill>
                  <a:schemeClr val="bg1"/>
                </a:solidFill>
                <a:ea typeface="Calibri" panose="020F0502020204030204" pitchFamily="34" charset="0"/>
              </a:rPr>
              <a:t>and</a:t>
            </a:r>
            <a:r>
              <a:rPr lang="en-US" sz="945" spc="76" dirty="0">
                <a:solidFill>
                  <a:schemeClr val="bg1"/>
                </a:solidFill>
                <a:ea typeface="Calibri" panose="020F0502020204030204" pitchFamily="34" charset="0"/>
              </a:rPr>
              <a:t> </a:t>
            </a:r>
            <a:r>
              <a:rPr lang="en-US" sz="945" dirty="0">
                <a:solidFill>
                  <a:schemeClr val="bg1"/>
                </a:solidFill>
                <a:ea typeface="Calibri" panose="020F0502020204030204" pitchFamily="34" charset="0"/>
              </a:rPr>
              <a:t>AML</a:t>
            </a:r>
            <a:r>
              <a:rPr lang="en-US" sz="945" spc="8" dirty="0">
                <a:solidFill>
                  <a:schemeClr val="bg1"/>
                </a:solidFill>
                <a:ea typeface="Calibri" panose="020F0502020204030204" pitchFamily="34" charset="0"/>
              </a:rPr>
              <a:t> </a:t>
            </a:r>
            <a:r>
              <a:rPr lang="en-US" sz="945" dirty="0">
                <a:solidFill>
                  <a:schemeClr val="bg1"/>
                </a:solidFill>
                <a:ea typeface="Calibri" panose="020F0502020204030204" pitchFamily="34" charset="0"/>
              </a:rPr>
              <a:t>blind</a:t>
            </a:r>
            <a:r>
              <a:rPr lang="en-US" sz="945" spc="116" dirty="0">
                <a:solidFill>
                  <a:schemeClr val="bg1"/>
                </a:solidFill>
                <a:ea typeface="Calibri" panose="020F0502020204030204" pitchFamily="34" charset="0"/>
              </a:rPr>
              <a:t> </a:t>
            </a:r>
            <a:r>
              <a:rPr lang="en-US" sz="945" dirty="0">
                <a:solidFill>
                  <a:schemeClr val="bg1"/>
                </a:solidFill>
                <a:ea typeface="Calibri" panose="020F0502020204030204" pitchFamily="34" charset="0"/>
              </a:rPr>
              <a:t>spots</a:t>
            </a:r>
            <a:endParaRPr lang="en-MY" sz="945" dirty="0">
              <a:solidFill>
                <a:schemeClr val="bg1"/>
              </a:solidFill>
            </a:endParaRPr>
          </a:p>
        </p:txBody>
      </p:sp>
      <p:sp>
        <p:nvSpPr>
          <p:cNvPr id="15" name="TextBox 14">
            <a:extLst>
              <a:ext uri="{FF2B5EF4-FFF2-40B4-BE49-F238E27FC236}">
                <a16:creationId xmlns:a16="http://schemas.microsoft.com/office/drawing/2014/main" id="{8E160860-2670-218C-57BB-552914D19485}"/>
              </a:ext>
            </a:extLst>
          </p:cNvPr>
          <p:cNvSpPr txBox="1"/>
          <p:nvPr/>
        </p:nvSpPr>
        <p:spPr>
          <a:xfrm>
            <a:off x="6174925" y="2532051"/>
            <a:ext cx="3201811" cy="1110304"/>
          </a:xfrm>
          <a:prstGeom prst="rect">
            <a:avLst/>
          </a:prstGeom>
          <a:noFill/>
        </p:spPr>
        <p:txBody>
          <a:bodyPr wrap="square">
            <a:spAutoFit/>
          </a:bodyPr>
          <a:lstStyle/>
          <a:p>
            <a:r>
              <a:rPr lang="en-US" sz="945" b="1" dirty="0">
                <a:solidFill>
                  <a:srgbClr val="FFC000"/>
                </a:solidFill>
              </a:rPr>
              <a:t>Mitigation:</a:t>
            </a:r>
          </a:p>
          <a:p>
            <a:r>
              <a:rPr lang="en-US" sz="945" dirty="0">
                <a:solidFill>
                  <a:srgbClr val="00FFFF"/>
                </a:solidFill>
              </a:rPr>
              <a:t>BNM’s Regulatory Sandbox and the Financial Sector Blueprint 2022–2026 encourage innovation within controlled parameters — ensuring emerging fintech models are tested</a:t>
            </a:r>
          </a:p>
          <a:p>
            <a:r>
              <a:rPr lang="en-US" sz="945" dirty="0">
                <a:solidFill>
                  <a:srgbClr val="00FFFF"/>
                </a:solidFill>
              </a:rPr>
              <a:t>under supervisory oversight before full licensing.</a:t>
            </a:r>
          </a:p>
          <a:p>
            <a:endParaRPr lang="en-US" sz="945" dirty="0">
              <a:solidFill>
                <a:srgbClr val="00FFFF"/>
              </a:solidFill>
            </a:endParaRPr>
          </a:p>
        </p:txBody>
      </p:sp>
    </p:spTree>
    <p:extLst>
      <p:ext uri="{BB962C8B-B14F-4D97-AF65-F5344CB8AC3E}">
        <p14:creationId xmlns:p14="http://schemas.microsoft.com/office/powerpoint/2010/main" val="316445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2B5812-0483-8120-F7BD-4DDACD498CBC}"/>
              </a:ext>
            </a:extLst>
          </p:cNvPr>
          <p:cNvSpPr txBox="1"/>
          <p:nvPr/>
        </p:nvSpPr>
        <p:spPr>
          <a:xfrm>
            <a:off x="4838664" y="305607"/>
            <a:ext cx="4508320" cy="2273699"/>
          </a:xfrm>
          <a:prstGeom prst="rect">
            <a:avLst/>
          </a:prstGeom>
          <a:noFill/>
        </p:spPr>
        <p:txBody>
          <a:bodyPr wrap="square">
            <a:spAutoFit/>
          </a:bodyPr>
          <a:lstStyle/>
          <a:p>
            <a:pPr marL="150076" indent="-150076">
              <a:buFont typeface="Wingdings" panose="05000000000000000000" pitchFamily="2" charset="2"/>
              <a:buChar char="q"/>
            </a:pPr>
            <a:r>
              <a:rPr lang="en-US" sz="945" dirty="0">
                <a:solidFill>
                  <a:schemeClr val="bg1"/>
                </a:solidFill>
                <a:latin typeface="Inter UI"/>
              </a:rPr>
              <a:t>to provide a regulatory environment that is conducive for the deployment of financial technology</a:t>
            </a:r>
          </a:p>
          <a:p>
            <a:pPr marL="150076" indent="-150076">
              <a:buFont typeface="Wingdings" panose="05000000000000000000" pitchFamily="2" charset="2"/>
              <a:buChar char="q"/>
            </a:pPr>
            <a:r>
              <a:rPr lang="en-US" sz="945" dirty="0">
                <a:solidFill>
                  <a:schemeClr val="bg1"/>
                </a:solidFill>
                <a:latin typeface="Inter UI"/>
              </a:rPr>
              <a:t>facilitate overall innovation in the Malaysian financial sector</a:t>
            </a:r>
          </a:p>
          <a:p>
            <a:endParaRPr lang="en-US" sz="945" dirty="0">
              <a:solidFill>
                <a:schemeClr val="bg1"/>
              </a:solidFill>
              <a:latin typeface="Inter UI"/>
            </a:endParaRPr>
          </a:p>
          <a:p>
            <a:r>
              <a:rPr lang="en-US" sz="945" dirty="0">
                <a:solidFill>
                  <a:schemeClr val="bg1"/>
                </a:solidFill>
                <a:latin typeface="Inter UI"/>
              </a:rPr>
              <a:t>As advances in financial technology have led to the introduction of new business models and solutions, the Regulatory Sandbox seeks</a:t>
            </a:r>
          </a:p>
          <a:p>
            <a:pPr marL="150076" indent="-150076">
              <a:buFont typeface="Wingdings" panose="05000000000000000000" pitchFamily="2" charset="2"/>
              <a:buChar char="q"/>
            </a:pPr>
            <a:r>
              <a:rPr lang="en-US" sz="945" dirty="0">
                <a:solidFill>
                  <a:schemeClr val="bg1"/>
                </a:solidFill>
                <a:latin typeface="Inter UI"/>
              </a:rPr>
              <a:t>to encourage innovation and the delivery of financial services by granting regulatory flexibilities for fintech solutions with genuine value proposition to be experimented in a production or live environment.</a:t>
            </a:r>
          </a:p>
          <a:p>
            <a:endParaRPr lang="en-US" sz="945" dirty="0">
              <a:solidFill>
                <a:schemeClr val="bg1"/>
              </a:solidFill>
              <a:latin typeface="Inter UI"/>
            </a:endParaRPr>
          </a:p>
          <a:p>
            <a:r>
              <a:rPr lang="en-US" sz="945" dirty="0">
                <a:solidFill>
                  <a:schemeClr val="bg1"/>
                </a:solidFill>
                <a:latin typeface="Inter UI"/>
              </a:rPr>
              <a:t>Such flexibilities will be accompanied by appropriate safeguards..</a:t>
            </a:r>
          </a:p>
          <a:p>
            <a:pPr marL="150076" indent="-150076">
              <a:buFont typeface="Wingdings" panose="05000000000000000000" pitchFamily="2" charset="2"/>
              <a:buChar char="ü"/>
            </a:pPr>
            <a:r>
              <a:rPr lang="en-US" sz="945" dirty="0">
                <a:solidFill>
                  <a:schemeClr val="bg1"/>
                </a:solidFill>
                <a:latin typeface="Inter UI"/>
              </a:rPr>
              <a:t>to preserve financial stability,</a:t>
            </a:r>
          </a:p>
          <a:p>
            <a:pPr marL="150076" indent="-150076">
              <a:buFont typeface="Wingdings" panose="05000000000000000000" pitchFamily="2" charset="2"/>
              <a:buChar char="ü"/>
            </a:pPr>
            <a:r>
              <a:rPr lang="en-US" sz="945" dirty="0">
                <a:solidFill>
                  <a:schemeClr val="bg1"/>
                </a:solidFill>
                <a:latin typeface="Inter UI"/>
              </a:rPr>
              <a:t>integrity of financial transactions,</a:t>
            </a:r>
          </a:p>
          <a:p>
            <a:pPr marL="150076" indent="-150076">
              <a:buFont typeface="Wingdings" panose="05000000000000000000" pitchFamily="2" charset="2"/>
              <a:buChar char="ü"/>
            </a:pPr>
            <a:r>
              <a:rPr lang="en-US" sz="945" dirty="0">
                <a:solidFill>
                  <a:schemeClr val="bg1"/>
                </a:solidFill>
                <a:latin typeface="Inter UI"/>
              </a:rPr>
              <a:t>ensure fair business conduct, and</a:t>
            </a:r>
          </a:p>
          <a:p>
            <a:pPr marL="150076" indent="-150076">
              <a:buFont typeface="Wingdings" panose="05000000000000000000" pitchFamily="2" charset="2"/>
              <a:buChar char="ü"/>
            </a:pPr>
            <a:r>
              <a:rPr lang="en-US" sz="945" dirty="0">
                <a:solidFill>
                  <a:schemeClr val="bg1"/>
                </a:solidFill>
                <a:latin typeface="Inter UI"/>
              </a:rPr>
              <a:t>fair treatment to consumers.</a:t>
            </a:r>
          </a:p>
        </p:txBody>
      </p:sp>
      <p:pic>
        <p:nvPicPr>
          <p:cNvPr id="6" name="Picture 5">
            <a:extLst>
              <a:ext uri="{FF2B5EF4-FFF2-40B4-BE49-F238E27FC236}">
                <a16:creationId xmlns:a16="http://schemas.microsoft.com/office/drawing/2014/main" id="{46073709-5D91-D2F5-C10D-23F6E55A927D}"/>
              </a:ext>
            </a:extLst>
          </p:cNvPr>
          <p:cNvPicPr>
            <a:picLocks noChangeAspect="1"/>
          </p:cNvPicPr>
          <p:nvPr/>
        </p:nvPicPr>
        <p:blipFill>
          <a:blip r:embed="rId3"/>
          <a:stretch>
            <a:fillRect/>
          </a:stretch>
        </p:blipFill>
        <p:spPr>
          <a:xfrm>
            <a:off x="3164566" y="372705"/>
            <a:ext cx="1637465" cy="921428"/>
          </a:xfrm>
          <a:prstGeom prst="rect">
            <a:avLst/>
          </a:prstGeom>
        </p:spPr>
      </p:pic>
      <p:sp>
        <p:nvSpPr>
          <p:cNvPr id="8" name="TextBox 7">
            <a:extLst>
              <a:ext uri="{FF2B5EF4-FFF2-40B4-BE49-F238E27FC236}">
                <a16:creationId xmlns:a16="http://schemas.microsoft.com/office/drawing/2014/main" id="{79792493-7589-479E-7968-CD9B36F8D671}"/>
              </a:ext>
            </a:extLst>
          </p:cNvPr>
          <p:cNvSpPr txBox="1"/>
          <p:nvPr/>
        </p:nvSpPr>
        <p:spPr>
          <a:xfrm>
            <a:off x="3365509" y="2536432"/>
            <a:ext cx="5868970" cy="964880"/>
          </a:xfrm>
          <a:prstGeom prst="rect">
            <a:avLst/>
          </a:prstGeom>
          <a:noFill/>
        </p:spPr>
        <p:txBody>
          <a:bodyPr wrap="square">
            <a:spAutoFit/>
          </a:bodyPr>
          <a:lstStyle/>
          <a:p>
            <a:r>
              <a:rPr lang="en-US" sz="945" dirty="0">
                <a:solidFill>
                  <a:schemeClr val="accent1">
                    <a:lumMod val="40000"/>
                    <a:lumOff val="60000"/>
                  </a:schemeClr>
                </a:solidFill>
                <a:latin typeface="Inter UI"/>
              </a:rPr>
              <a:t>The Regulatory Sandbox comprises two tracks:</a:t>
            </a:r>
          </a:p>
          <a:p>
            <a:pPr marL="150076" indent="-150076">
              <a:buFont typeface="Arial" panose="020B0604020202020204" pitchFamily="34" charset="0"/>
              <a:buChar char="•"/>
            </a:pPr>
            <a:r>
              <a:rPr lang="en-US" sz="945" dirty="0">
                <a:solidFill>
                  <a:srgbClr val="FFC000"/>
                </a:solidFill>
                <a:latin typeface="Inter UI"/>
              </a:rPr>
              <a:t>Standard Sandbox</a:t>
            </a:r>
            <a:r>
              <a:rPr lang="en-US" sz="945" dirty="0">
                <a:solidFill>
                  <a:schemeClr val="accent1">
                    <a:lumMod val="40000"/>
                    <a:lumOff val="60000"/>
                  </a:schemeClr>
                </a:solidFill>
                <a:latin typeface="Inter UI"/>
              </a:rPr>
              <a:t>, which refers to the standard procedures introduced in October 2016 to allow fintech companies to test innovative solutions; and</a:t>
            </a:r>
          </a:p>
          <a:p>
            <a:pPr marL="150076" indent="-150076">
              <a:buFont typeface="Arial" panose="020B0604020202020204" pitchFamily="34" charset="0"/>
              <a:buChar char="•"/>
            </a:pPr>
            <a:r>
              <a:rPr lang="en-US" sz="945" dirty="0">
                <a:solidFill>
                  <a:schemeClr val="accent6">
                    <a:lumMod val="60000"/>
                    <a:lumOff val="40000"/>
                  </a:schemeClr>
                </a:solidFill>
                <a:latin typeface="Inter UI"/>
              </a:rPr>
              <a:t>Green Lane</a:t>
            </a:r>
            <a:r>
              <a:rPr lang="en-US" sz="945" dirty="0">
                <a:solidFill>
                  <a:schemeClr val="accent1">
                    <a:lumMod val="40000"/>
                    <a:lumOff val="60000"/>
                  </a:schemeClr>
                </a:solidFill>
                <a:latin typeface="Inter UI"/>
              </a:rPr>
              <a:t>, an accelerated track introduced in February 2024, that provides a simpler and quicker way for financial institutions with strong track record in risk management capabilities to test innovative solutions that face regulatory impediments.</a:t>
            </a:r>
          </a:p>
        </p:txBody>
      </p:sp>
    </p:spTree>
    <p:extLst>
      <p:ext uri="{BB962C8B-B14F-4D97-AF65-F5344CB8AC3E}">
        <p14:creationId xmlns:p14="http://schemas.microsoft.com/office/powerpoint/2010/main" val="16616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548D4-0A82-EC68-19E6-0D1FA2FFDC21}"/>
              </a:ext>
            </a:extLst>
          </p:cNvPr>
          <p:cNvPicPr>
            <a:picLocks noChangeAspect="1"/>
          </p:cNvPicPr>
          <p:nvPr/>
        </p:nvPicPr>
        <p:blipFill>
          <a:blip r:embed="rId3"/>
          <a:stretch>
            <a:fillRect/>
          </a:stretch>
        </p:blipFill>
        <p:spPr>
          <a:xfrm>
            <a:off x="3605393" y="509139"/>
            <a:ext cx="5176774" cy="2911936"/>
          </a:xfrm>
          <a:prstGeom prst="rect">
            <a:avLst/>
          </a:prstGeom>
        </p:spPr>
      </p:pic>
      <p:sp>
        <p:nvSpPr>
          <p:cNvPr id="6" name="TextBox 5">
            <a:extLst>
              <a:ext uri="{FF2B5EF4-FFF2-40B4-BE49-F238E27FC236}">
                <a16:creationId xmlns:a16="http://schemas.microsoft.com/office/drawing/2014/main" id="{9AA1F062-9ABA-D923-3742-33CA599C8DBC}"/>
              </a:ext>
            </a:extLst>
          </p:cNvPr>
          <p:cNvSpPr txBox="1"/>
          <p:nvPr/>
        </p:nvSpPr>
        <p:spPr>
          <a:xfrm>
            <a:off x="3641952" y="315154"/>
            <a:ext cx="5542750" cy="237757"/>
          </a:xfrm>
          <a:prstGeom prst="rect">
            <a:avLst/>
          </a:prstGeom>
          <a:noFill/>
        </p:spPr>
        <p:txBody>
          <a:bodyPr wrap="square">
            <a:spAutoFit/>
          </a:bodyPr>
          <a:lstStyle/>
          <a:p>
            <a:r>
              <a:rPr lang="en-US" sz="945" dirty="0">
                <a:solidFill>
                  <a:schemeClr val="bg1"/>
                </a:solidFill>
                <a:latin typeface="Inter UI"/>
              </a:rPr>
              <a:t>The diagram below shows a comparison between the Standard Sandbox and Green Lane.</a:t>
            </a:r>
          </a:p>
        </p:txBody>
      </p:sp>
    </p:spTree>
    <p:extLst>
      <p:ext uri="{BB962C8B-B14F-4D97-AF65-F5344CB8AC3E}">
        <p14:creationId xmlns:p14="http://schemas.microsoft.com/office/powerpoint/2010/main" val="270535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1A886E7A-18D3-A249-2031-3BC4870A4024}"/>
              </a:ext>
            </a:extLst>
          </p:cNvPr>
          <p:cNvSpPr>
            <a:spLocks noChangeAspect="1" noChangeArrowheads="1"/>
          </p:cNvSpPr>
          <p:nvPr/>
        </p:nvSpPr>
        <p:spPr bwMode="auto">
          <a:xfrm>
            <a:off x="13086930" y="15843"/>
            <a:ext cx="160091" cy="1600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8027" tIns="24014" rIns="48027" bIns="24014" numCol="1" anchor="t" anchorCtr="0" compatLnSpc="1">
            <a:prstTxWarp prst="textNoShape">
              <a:avLst/>
            </a:prstTxWarp>
          </a:bodyPr>
          <a:lstStyle/>
          <a:p>
            <a:endParaRPr lang="en-MY" sz="945"/>
          </a:p>
        </p:txBody>
      </p:sp>
      <p:sp>
        <p:nvSpPr>
          <p:cNvPr id="6" name="AutoShape 3">
            <a:extLst>
              <a:ext uri="{FF2B5EF4-FFF2-40B4-BE49-F238E27FC236}">
                <a16:creationId xmlns:a16="http://schemas.microsoft.com/office/drawing/2014/main" id="{48395599-AC62-8434-F5EA-F713E0864AEA}"/>
              </a:ext>
            </a:extLst>
          </p:cNvPr>
          <p:cNvSpPr>
            <a:spLocks noChangeAspect="1" noChangeArrowheads="1"/>
          </p:cNvSpPr>
          <p:nvPr/>
        </p:nvSpPr>
        <p:spPr bwMode="auto">
          <a:xfrm>
            <a:off x="7717462" y="264316"/>
            <a:ext cx="160091" cy="1600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8027" tIns="24014" rIns="48027" bIns="24014" numCol="1" anchor="t" anchorCtr="0" compatLnSpc="1">
            <a:prstTxWarp prst="textNoShape">
              <a:avLst/>
            </a:prstTxWarp>
          </a:bodyPr>
          <a:lstStyle/>
          <a:p>
            <a:endParaRPr lang="en-MY" sz="945"/>
          </a:p>
        </p:txBody>
      </p:sp>
      <p:sp>
        <p:nvSpPr>
          <p:cNvPr id="8" name="TextBox 7">
            <a:extLst>
              <a:ext uri="{FF2B5EF4-FFF2-40B4-BE49-F238E27FC236}">
                <a16:creationId xmlns:a16="http://schemas.microsoft.com/office/drawing/2014/main" id="{F02A5786-A4E5-27BB-671B-C632378AEA17}"/>
              </a:ext>
            </a:extLst>
          </p:cNvPr>
          <p:cNvSpPr txBox="1"/>
          <p:nvPr/>
        </p:nvSpPr>
        <p:spPr>
          <a:xfrm>
            <a:off x="4431878" y="264316"/>
            <a:ext cx="3524346" cy="674031"/>
          </a:xfrm>
          <a:prstGeom prst="rect">
            <a:avLst/>
          </a:prstGeom>
          <a:noFill/>
        </p:spPr>
        <p:txBody>
          <a:bodyPr wrap="square">
            <a:spAutoFit/>
          </a:bodyPr>
          <a:lstStyle/>
          <a:p>
            <a:pPr algn="ctr"/>
            <a:r>
              <a:rPr lang="en-US" sz="945" b="1" dirty="0">
                <a:solidFill>
                  <a:schemeClr val="accent1">
                    <a:lumMod val="40000"/>
                    <a:lumOff val="60000"/>
                  </a:schemeClr>
                </a:solidFill>
              </a:rPr>
              <a:t>Principles Behind the Sandbox</a:t>
            </a:r>
          </a:p>
          <a:p>
            <a:pPr algn="l"/>
            <a:r>
              <a:rPr lang="en-US" sz="945" dirty="0">
                <a:solidFill>
                  <a:schemeClr val="bg1"/>
                </a:solidFill>
              </a:rPr>
              <a:t>The establishment of the </a:t>
            </a:r>
            <a:r>
              <a:rPr lang="en-US" sz="945" b="1" dirty="0">
                <a:solidFill>
                  <a:schemeClr val="bg1"/>
                </a:solidFill>
                <a:hlinkClick r:id="rId3">
                  <a:extLst>
                    <a:ext uri="{A12FA001-AC4F-418D-AE19-62706E023703}">
                      <ahyp:hlinkClr xmlns:ahyp="http://schemas.microsoft.com/office/drawing/2018/hyperlinkcolor" val="tx"/>
                    </a:ext>
                  </a:extLst>
                </a:hlinkClick>
              </a:rPr>
              <a:t>Sandbox Framework</a:t>
            </a:r>
            <a:r>
              <a:rPr lang="en-US" sz="945" dirty="0">
                <a:solidFill>
                  <a:schemeClr val="bg1"/>
                </a:solidFill>
              </a:rPr>
              <a:t> and broader efforts by the Bank to facilitate innovation in financial services are guided by three key principles:</a:t>
            </a:r>
          </a:p>
        </p:txBody>
      </p:sp>
      <p:sp>
        <p:nvSpPr>
          <p:cNvPr id="10" name="TextBox 9">
            <a:extLst>
              <a:ext uri="{FF2B5EF4-FFF2-40B4-BE49-F238E27FC236}">
                <a16:creationId xmlns:a16="http://schemas.microsoft.com/office/drawing/2014/main" id="{83F11147-A93F-AC1F-800F-834BEBE27303}"/>
              </a:ext>
            </a:extLst>
          </p:cNvPr>
          <p:cNvSpPr txBox="1"/>
          <p:nvPr/>
        </p:nvSpPr>
        <p:spPr>
          <a:xfrm>
            <a:off x="3228988" y="1316010"/>
            <a:ext cx="1843992" cy="1629677"/>
          </a:xfrm>
          <a:prstGeom prst="rect">
            <a:avLst/>
          </a:prstGeom>
          <a:noFill/>
        </p:spPr>
        <p:txBody>
          <a:bodyPr wrap="square">
            <a:spAutoFit/>
          </a:bodyPr>
          <a:lstStyle/>
          <a:p>
            <a:pPr algn="just">
              <a:spcAft>
                <a:spcPts val="315"/>
              </a:spcAft>
            </a:pPr>
            <a:r>
              <a:rPr lang="en-US" sz="840" b="1" dirty="0">
                <a:solidFill>
                  <a:srgbClr val="FFFF00"/>
                </a:solidFill>
              </a:rPr>
              <a:t>Parity</a:t>
            </a:r>
            <a:endParaRPr lang="en-US" sz="840" dirty="0">
              <a:solidFill>
                <a:srgbClr val="FFFF00"/>
              </a:solidFill>
            </a:endParaRPr>
          </a:p>
          <a:p>
            <a:pPr marL="150076" indent="-150076" algn="just">
              <a:spcAft>
                <a:spcPts val="315"/>
              </a:spcAft>
              <a:buFont typeface="Arial" panose="020B0604020202020204" pitchFamily="34" charset="0"/>
              <a:buChar char="•"/>
            </a:pPr>
            <a:r>
              <a:rPr lang="en-US" sz="840" dirty="0">
                <a:solidFill>
                  <a:schemeClr val="bg1"/>
                </a:solidFill>
              </a:rPr>
              <a:t>level playing field for all industry players</a:t>
            </a:r>
          </a:p>
          <a:p>
            <a:pPr marL="150076" indent="-150076" algn="just">
              <a:spcAft>
                <a:spcPts val="315"/>
              </a:spcAft>
              <a:buFont typeface="Arial" panose="020B0604020202020204" pitchFamily="34" charset="0"/>
              <a:buChar char="•"/>
            </a:pPr>
            <a:r>
              <a:rPr lang="en-US" sz="840" dirty="0">
                <a:solidFill>
                  <a:schemeClr val="bg1"/>
                </a:solidFill>
              </a:rPr>
              <a:t>“same risks, same rules”</a:t>
            </a:r>
          </a:p>
          <a:p>
            <a:pPr marL="150076" indent="-150076" algn="just">
              <a:spcAft>
                <a:spcPts val="315"/>
              </a:spcAft>
              <a:buFont typeface="Arial" panose="020B0604020202020204" pitchFamily="34" charset="0"/>
              <a:buChar char="•"/>
            </a:pPr>
            <a:r>
              <a:rPr lang="en-US" sz="840" dirty="0">
                <a:solidFill>
                  <a:schemeClr val="bg1"/>
                </a:solidFill>
              </a:rPr>
              <a:t>regulations will need to be adjusted to address risks associated with new technologies and business models, in order to facilitate the creation of value through innovative solutions.</a:t>
            </a:r>
          </a:p>
        </p:txBody>
      </p:sp>
      <p:pic>
        <p:nvPicPr>
          <p:cNvPr id="11" name="Picture 10">
            <a:extLst>
              <a:ext uri="{FF2B5EF4-FFF2-40B4-BE49-F238E27FC236}">
                <a16:creationId xmlns:a16="http://schemas.microsoft.com/office/drawing/2014/main" id="{1BDD3798-73DC-52FF-CEFC-919851BA8956}"/>
              </a:ext>
            </a:extLst>
          </p:cNvPr>
          <p:cNvPicPr>
            <a:picLocks noChangeAspect="1"/>
          </p:cNvPicPr>
          <p:nvPr/>
        </p:nvPicPr>
        <p:blipFill>
          <a:blip r:embed="rId4"/>
          <a:stretch>
            <a:fillRect/>
          </a:stretch>
        </p:blipFill>
        <p:spPr>
          <a:xfrm>
            <a:off x="3268523" y="962670"/>
            <a:ext cx="332080" cy="332080"/>
          </a:xfrm>
          <a:prstGeom prst="rect">
            <a:avLst/>
          </a:prstGeom>
        </p:spPr>
      </p:pic>
      <p:sp>
        <p:nvSpPr>
          <p:cNvPr id="13" name="TextBox 12">
            <a:extLst>
              <a:ext uri="{FF2B5EF4-FFF2-40B4-BE49-F238E27FC236}">
                <a16:creationId xmlns:a16="http://schemas.microsoft.com/office/drawing/2014/main" id="{FEC27A2F-1166-208B-1C09-B99A31873308}"/>
              </a:ext>
            </a:extLst>
          </p:cNvPr>
          <p:cNvSpPr txBox="1"/>
          <p:nvPr/>
        </p:nvSpPr>
        <p:spPr>
          <a:xfrm>
            <a:off x="5251348" y="1324880"/>
            <a:ext cx="1843992" cy="1591205"/>
          </a:xfrm>
          <a:prstGeom prst="rect">
            <a:avLst/>
          </a:prstGeom>
          <a:noFill/>
        </p:spPr>
        <p:txBody>
          <a:bodyPr wrap="square">
            <a:spAutoFit/>
          </a:bodyPr>
          <a:lstStyle/>
          <a:p>
            <a:pPr algn="just">
              <a:spcAft>
                <a:spcPts val="315"/>
              </a:spcAft>
            </a:pPr>
            <a:r>
              <a:rPr lang="en-US" sz="840" b="1" dirty="0">
                <a:solidFill>
                  <a:srgbClr val="FFFF00"/>
                </a:solidFill>
              </a:rPr>
              <a:t>Proportionality</a:t>
            </a:r>
            <a:endParaRPr lang="en-US" sz="840" dirty="0">
              <a:solidFill>
                <a:srgbClr val="FFFF00"/>
              </a:solidFill>
            </a:endParaRPr>
          </a:p>
          <a:p>
            <a:pPr marL="150076" indent="-150076" algn="just">
              <a:spcAft>
                <a:spcPts val="315"/>
              </a:spcAft>
              <a:buFont typeface="Arial" panose="020B0604020202020204" pitchFamily="34" charset="0"/>
              <a:buChar char="•"/>
            </a:pPr>
            <a:r>
              <a:rPr lang="en-US" sz="840" dirty="0">
                <a:solidFill>
                  <a:schemeClr val="bg1"/>
                </a:solidFill>
              </a:rPr>
              <a:t>ensure that requirements appropriately reflect the complexity and risk profile associated with a particular business activity or entity</a:t>
            </a:r>
          </a:p>
          <a:p>
            <a:pPr marL="150076" indent="-150076" algn="just">
              <a:spcAft>
                <a:spcPts val="315"/>
              </a:spcAft>
              <a:buFont typeface="Arial" panose="020B0604020202020204" pitchFamily="34" charset="0"/>
              <a:buChar char="•"/>
            </a:pPr>
            <a:r>
              <a:rPr lang="en-US" sz="840" dirty="0">
                <a:solidFill>
                  <a:schemeClr val="bg1"/>
                </a:solidFill>
              </a:rPr>
              <a:t>balance between achieving the desired policy objectives to safeguard public interest and </a:t>
            </a:r>
            <a:r>
              <a:rPr lang="en-US" sz="840" dirty="0" err="1">
                <a:solidFill>
                  <a:schemeClr val="bg1"/>
                </a:solidFill>
              </a:rPr>
              <a:t>minimising</a:t>
            </a:r>
            <a:r>
              <a:rPr lang="en-US" sz="840" dirty="0">
                <a:solidFill>
                  <a:schemeClr val="bg1"/>
                </a:solidFill>
              </a:rPr>
              <a:t> regulatory burden for the financial services industry.</a:t>
            </a:r>
          </a:p>
        </p:txBody>
      </p:sp>
      <p:pic>
        <p:nvPicPr>
          <p:cNvPr id="14" name="Picture 13">
            <a:extLst>
              <a:ext uri="{FF2B5EF4-FFF2-40B4-BE49-F238E27FC236}">
                <a16:creationId xmlns:a16="http://schemas.microsoft.com/office/drawing/2014/main" id="{AAF7F7CF-4C36-F144-75AC-8691F4AAD8BA}"/>
              </a:ext>
            </a:extLst>
          </p:cNvPr>
          <p:cNvPicPr>
            <a:picLocks noChangeAspect="1"/>
          </p:cNvPicPr>
          <p:nvPr/>
        </p:nvPicPr>
        <p:blipFill>
          <a:blip r:embed="rId5"/>
          <a:stretch>
            <a:fillRect/>
          </a:stretch>
        </p:blipFill>
        <p:spPr>
          <a:xfrm>
            <a:off x="5294937" y="944891"/>
            <a:ext cx="332080" cy="332080"/>
          </a:xfrm>
          <a:prstGeom prst="rect">
            <a:avLst/>
          </a:prstGeom>
        </p:spPr>
      </p:pic>
      <p:sp>
        <p:nvSpPr>
          <p:cNvPr id="16" name="TextBox 15">
            <a:extLst>
              <a:ext uri="{FF2B5EF4-FFF2-40B4-BE49-F238E27FC236}">
                <a16:creationId xmlns:a16="http://schemas.microsoft.com/office/drawing/2014/main" id="{2458472A-888E-780B-B3B0-B4C6491BD939}"/>
              </a:ext>
            </a:extLst>
          </p:cNvPr>
          <p:cNvSpPr txBox="1"/>
          <p:nvPr/>
        </p:nvSpPr>
        <p:spPr>
          <a:xfrm>
            <a:off x="7239680" y="1327094"/>
            <a:ext cx="2005058" cy="2146742"/>
          </a:xfrm>
          <a:prstGeom prst="rect">
            <a:avLst/>
          </a:prstGeom>
          <a:noFill/>
        </p:spPr>
        <p:txBody>
          <a:bodyPr wrap="square">
            <a:spAutoFit/>
          </a:bodyPr>
          <a:lstStyle/>
          <a:p>
            <a:pPr algn="just">
              <a:spcAft>
                <a:spcPts val="315"/>
              </a:spcAft>
            </a:pPr>
            <a:r>
              <a:rPr lang="en-US" sz="840" b="1" dirty="0">
                <a:solidFill>
                  <a:srgbClr val="FFFF00"/>
                </a:solidFill>
              </a:rPr>
              <a:t>Neutrality</a:t>
            </a:r>
          </a:p>
          <a:p>
            <a:pPr marL="150076" indent="-150076" algn="just">
              <a:spcAft>
                <a:spcPts val="315"/>
              </a:spcAft>
              <a:buFont typeface="Arial" panose="020B0604020202020204" pitchFamily="34" charset="0"/>
              <a:buChar char="•"/>
            </a:pPr>
            <a:r>
              <a:rPr lang="en-US" sz="840" dirty="0">
                <a:solidFill>
                  <a:schemeClr val="bg1"/>
                </a:solidFill>
              </a:rPr>
              <a:t>designed to achieve its desired policy objective without preference or bias to specific technologies or methods</a:t>
            </a:r>
          </a:p>
          <a:p>
            <a:pPr marL="150076" indent="-150076" algn="just">
              <a:spcAft>
                <a:spcPts val="315"/>
              </a:spcAft>
              <a:buFont typeface="Arial" panose="020B0604020202020204" pitchFamily="34" charset="0"/>
              <a:buChar char="•"/>
            </a:pPr>
            <a:r>
              <a:rPr lang="en-US" sz="840" dirty="0">
                <a:solidFill>
                  <a:schemeClr val="bg1"/>
                </a:solidFill>
              </a:rPr>
              <a:t>Market participants have the flexibility to choose the most appropriate technology /methods based on their needs and business model.</a:t>
            </a:r>
          </a:p>
          <a:p>
            <a:pPr marL="150076" indent="-150076" algn="just">
              <a:spcAft>
                <a:spcPts val="315"/>
              </a:spcAft>
              <a:buFont typeface="Arial" panose="020B0604020202020204" pitchFamily="34" charset="0"/>
              <a:buChar char="•"/>
            </a:pPr>
            <a:r>
              <a:rPr lang="en-US" sz="840" dirty="0">
                <a:solidFill>
                  <a:schemeClr val="bg1"/>
                </a:solidFill>
              </a:rPr>
              <a:t>different technologies/methods may carry different risks, which in turn attracts different regulatory requirements and implications for its business activity.</a:t>
            </a:r>
            <a:endParaRPr lang="en-MY" sz="840" dirty="0">
              <a:solidFill>
                <a:schemeClr val="bg1"/>
              </a:solidFill>
            </a:endParaRPr>
          </a:p>
        </p:txBody>
      </p:sp>
      <p:pic>
        <p:nvPicPr>
          <p:cNvPr id="17" name="Picture 16">
            <a:extLst>
              <a:ext uri="{FF2B5EF4-FFF2-40B4-BE49-F238E27FC236}">
                <a16:creationId xmlns:a16="http://schemas.microsoft.com/office/drawing/2014/main" id="{4493EE14-A92F-301A-6E07-E2DB445B049C}"/>
              </a:ext>
            </a:extLst>
          </p:cNvPr>
          <p:cNvPicPr>
            <a:picLocks noChangeAspect="1"/>
          </p:cNvPicPr>
          <p:nvPr/>
        </p:nvPicPr>
        <p:blipFill>
          <a:blip r:embed="rId6"/>
          <a:stretch>
            <a:fillRect/>
          </a:stretch>
        </p:blipFill>
        <p:spPr>
          <a:xfrm>
            <a:off x="7215224" y="834507"/>
            <a:ext cx="492587" cy="492587"/>
          </a:xfrm>
          <a:prstGeom prst="rect">
            <a:avLst/>
          </a:prstGeom>
        </p:spPr>
      </p:pic>
    </p:spTree>
    <p:extLst>
      <p:ext uri="{BB962C8B-B14F-4D97-AF65-F5344CB8AC3E}">
        <p14:creationId xmlns:p14="http://schemas.microsoft.com/office/powerpoint/2010/main" val="270339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DF5510-1CEF-7B8B-E588-B31BA9105F9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029" b="92013" l="6550" r="92173">
                        <a14:foregroundMark x1="9265" y1="47284" x2="9265" y2="47284"/>
                        <a14:foregroundMark x1="6869" y1="81310" x2="6869" y2="81310"/>
                        <a14:foregroundMark x1="19489" y1="91534" x2="19489" y2="91534"/>
                        <a14:foregroundMark x1="50319" y1="8466" x2="50319" y2="8466"/>
                        <a14:foregroundMark x1="82428" y1="7188" x2="82428" y2="7188"/>
                        <a14:foregroundMark x1="92332" y1="19329" x2="92332" y2="19329"/>
                        <a14:foregroundMark x1="49521" y1="92013" x2="50160" y2="92013"/>
                      </a14:backgroundRemoval>
                    </a14:imgEffect>
                  </a14:imgLayer>
                </a14:imgProps>
              </a:ext>
            </a:extLst>
          </a:blip>
          <a:stretch>
            <a:fillRect/>
          </a:stretch>
        </p:blipFill>
        <p:spPr>
          <a:xfrm>
            <a:off x="3408359" y="2739166"/>
            <a:ext cx="845478" cy="845478"/>
          </a:xfrm>
          <a:prstGeom prst="rect">
            <a:avLst/>
          </a:prstGeom>
        </p:spPr>
      </p:pic>
      <p:sp>
        <p:nvSpPr>
          <p:cNvPr id="6" name="TextBox 5">
            <a:extLst>
              <a:ext uri="{FF2B5EF4-FFF2-40B4-BE49-F238E27FC236}">
                <a16:creationId xmlns:a16="http://schemas.microsoft.com/office/drawing/2014/main" id="{E362B858-0345-F587-01F8-769C78AA28ED}"/>
              </a:ext>
            </a:extLst>
          </p:cNvPr>
          <p:cNvSpPr txBox="1"/>
          <p:nvPr/>
        </p:nvSpPr>
        <p:spPr>
          <a:xfrm>
            <a:off x="3495908" y="346545"/>
            <a:ext cx="3201811" cy="253916"/>
          </a:xfrm>
          <a:prstGeom prst="rect">
            <a:avLst/>
          </a:prstGeom>
          <a:noFill/>
        </p:spPr>
        <p:txBody>
          <a:bodyPr wrap="square">
            <a:spAutoFit/>
          </a:bodyPr>
          <a:lstStyle/>
          <a:p>
            <a:r>
              <a:rPr lang="en-US" sz="1050" b="1" dirty="0">
                <a:solidFill>
                  <a:srgbClr val="00FFFF"/>
                </a:solidFill>
              </a:rPr>
              <a:t>Risks of Misuse and Regulatory Gaps</a:t>
            </a:r>
          </a:p>
        </p:txBody>
      </p:sp>
      <p:sp>
        <p:nvSpPr>
          <p:cNvPr id="7" name="TextBox 6">
            <a:extLst>
              <a:ext uri="{FF2B5EF4-FFF2-40B4-BE49-F238E27FC236}">
                <a16:creationId xmlns:a16="http://schemas.microsoft.com/office/drawing/2014/main" id="{9B9E5A92-7E4F-00E3-6F44-DB2CCF3BE115}"/>
              </a:ext>
            </a:extLst>
          </p:cNvPr>
          <p:cNvSpPr txBox="1"/>
          <p:nvPr/>
        </p:nvSpPr>
        <p:spPr>
          <a:xfrm>
            <a:off x="3530928" y="752440"/>
            <a:ext cx="1856050" cy="253916"/>
          </a:xfrm>
          <a:prstGeom prst="rect">
            <a:avLst/>
          </a:prstGeom>
          <a:noFill/>
        </p:spPr>
        <p:txBody>
          <a:bodyPr wrap="square">
            <a:spAutoFit/>
          </a:bodyPr>
          <a:lstStyle/>
          <a:p>
            <a:r>
              <a:rPr lang="en-US" sz="1050" dirty="0">
                <a:solidFill>
                  <a:schemeClr val="bg1"/>
                </a:solidFill>
              </a:rPr>
              <a:t>Speed of Fintech innovation</a:t>
            </a:r>
          </a:p>
        </p:txBody>
      </p:sp>
      <p:sp>
        <p:nvSpPr>
          <p:cNvPr id="8" name="TextBox 7">
            <a:extLst>
              <a:ext uri="{FF2B5EF4-FFF2-40B4-BE49-F238E27FC236}">
                <a16:creationId xmlns:a16="http://schemas.microsoft.com/office/drawing/2014/main" id="{5B884FCA-E083-DFDD-B353-2E6D9605FB1D}"/>
              </a:ext>
            </a:extLst>
          </p:cNvPr>
          <p:cNvSpPr txBox="1"/>
          <p:nvPr/>
        </p:nvSpPr>
        <p:spPr>
          <a:xfrm>
            <a:off x="3530927" y="1554206"/>
            <a:ext cx="1856050" cy="253916"/>
          </a:xfrm>
          <a:prstGeom prst="rect">
            <a:avLst/>
          </a:prstGeom>
          <a:noFill/>
        </p:spPr>
        <p:txBody>
          <a:bodyPr wrap="square">
            <a:spAutoFit/>
          </a:bodyPr>
          <a:lstStyle/>
          <a:p>
            <a:r>
              <a:rPr lang="en-US" sz="1050" dirty="0">
                <a:solidFill>
                  <a:schemeClr val="bg1"/>
                </a:solidFill>
              </a:rPr>
              <a:t>Cyber risks</a:t>
            </a:r>
          </a:p>
        </p:txBody>
      </p:sp>
      <p:sp>
        <p:nvSpPr>
          <p:cNvPr id="9" name="TextBox 8">
            <a:extLst>
              <a:ext uri="{FF2B5EF4-FFF2-40B4-BE49-F238E27FC236}">
                <a16:creationId xmlns:a16="http://schemas.microsoft.com/office/drawing/2014/main" id="{8A73F2F8-BE7F-FCF7-FAEC-54C6AA3A72AF}"/>
              </a:ext>
            </a:extLst>
          </p:cNvPr>
          <p:cNvSpPr txBox="1"/>
          <p:nvPr/>
        </p:nvSpPr>
        <p:spPr>
          <a:xfrm>
            <a:off x="3540933" y="2098294"/>
            <a:ext cx="1765999" cy="415498"/>
          </a:xfrm>
          <a:prstGeom prst="rect">
            <a:avLst/>
          </a:prstGeom>
          <a:noFill/>
        </p:spPr>
        <p:txBody>
          <a:bodyPr wrap="square">
            <a:spAutoFit/>
          </a:bodyPr>
          <a:lstStyle/>
          <a:p>
            <a:r>
              <a:rPr lang="en-US" sz="1050" dirty="0">
                <a:solidFill>
                  <a:schemeClr val="bg1"/>
                </a:solidFill>
              </a:rPr>
              <a:t>Global innovation vs local regulations</a:t>
            </a:r>
          </a:p>
        </p:txBody>
      </p:sp>
      <p:sp>
        <p:nvSpPr>
          <p:cNvPr id="11" name="TextBox 10">
            <a:extLst>
              <a:ext uri="{FF2B5EF4-FFF2-40B4-BE49-F238E27FC236}">
                <a16:creationId xmlns:a16="http://schemas.microsoft.com/office/drawing/2014/main" id="{995AE3D7-66FB-A559-6BB3-24958BD735AF}"/>
              </a:ext>
            </a:extLst>
          </p:cNvPr>
          <p:cNvSpPr txBox="1"/>
          <p:nvPr/>
        </p:nvSpPr>
        <p:spPr>
          <a:xfrm>
            <a:off x="6079869" y="2814248"/>
            <a:ext cx="3256842" cy="528606"/>
          </a:xfrm>
          <a:prstGeom prst="rect">
            <a:avLst/>
          </a:prstGeom>
          <a:noFill/>
        </p:spPr>
        <p:txBody>
          <a:bodyPr wrap="square">
            <a:spAutoFit/>
          </a:bodyPr>
          <a:lstStyle/>
          <a:p>
            <a:r>
              <a:rPr lang="en-US" sz="945" dirty="0">
                <a:solidFill>
                  <a:srgbClr val="00B0F0"/>
                </a:solidFill>
              </a:rPr>
              <a:t>..robust safeguards required,</a:t>
            </a:r>
          </a:p>
          <a:p>
            <a:r>
              <a:rPr lang="en-US" sz="945" dirty="0">
                <a:solidFill>
                  <a:srgbClr val="00B0F0"/>
                </a:solidFill>
              </a:rPr>
              <a:t>the same tools meant to increase transparency could become enablers of new corruption risks</a:t>
            </a:r>
            <a:endParaRPr lang="en-MY" sz="945" dirty="0">
              <a:solidFill>
                <a:srgbClr val="00B0F0"/>
              </a:solidFill>
            </a:endParaRPr>
          </a:p>
        </p:txBody>
      </p:sp>
      <p:sp>
        <p:nvSpPr>
          <p:cNvPr id="13" name="TextBox 12">
            <a:extLst>
              <a:ext uri="{FF2B5EF4-FFF2-40B4-BE49-F238E27FC236}">
                <a16:creationId xmlns:a16="http://schemas.microsoft.com/office/drawing/2014/main" id="{AB142EB0-7AC2-D53D-5811-CD3210A0A4BA}"/>
              </a:ext>
            </a:extLst>
          </p:cNvPr>
          <p:cNvSpPr txBox="1"/>
          <p:nvPr/>
        </p:nvSpPr>
        <p:spPr>
          <a:xfrm>
            <a:off x="5692149" y="763258"/>
            <a:ext cx="3389417" cy="819455"/>
          </a:xfrm>
          <a:prstGeom prst="rect">
            <a:avLst/>
          </a:prstGeom>
          <a:noFill/>
        </p:spPr>
        <p:txBody>
          <a:bodyPr wrap="square">
            <a:spAutoFit/>
          </a:bodyPr>
          <a:lstStyle/>
          <a:p>
            <a:pPr marL="150076" indent="-150076">
              <a:buFont typeface="Wingdings" panose="05000000000000000000" pitchFamily="2" charset="2"/>
              <a:buChar char="Ø"/>
            </a:pPr>
            <a:r>
              <a:rPr lang="en-US" sz="945" dirty="0">
                <a:solidFill>
                  <a:schemeClr val="bg1"/>
                </a:solidFill>
              </a:rPr>
              <a:t>Fintech evolves faster than law. Regulatory arbitrage allows firms to operate in grey zones, bypassing compliance. Shadow banking services can mimic banks without licenses, exposing citizens to fraud and creating channels for corruption money to circulate unseen.</a:t>
            </a:r>
          </a:p>
        </p:txBody>
      </p:sp>
      <p:sp>
        <p:nvSpPr>
          <p:cNvPr id="15" name="TextBox 14">
            <a:extLst>
              <a:ext uri="{FF2B5EF4-FFF2-40B4-BE49-F238E27FC236}">
                <a16:creationId xmlns:a16="http://schemas.microsoft.com/office/drawing/2014/main" id="{71F7265B-65FA-FBAD-1721-3809B7821273}"/>
              </a:ext>
            </a:extLst>
          </p:cNvPr>
          <p:cNvSpPr txBox="1"/>
          <p:nvPr/>
        </p:nvSpPr>
        <p:spPr>
          <a:xfrm>
            <a:off x="5692150" y="1554206"/>
            <a:ext cx="3389417" cy="528606"/>
          </a:xfrm>
          <a:prstGeom prst="rect">
            <a:avLst/>
          </a:prstGeom>
          <a:noFill/>
        </p:spPr>
        <p:txBody>
          <a:bodyPr wrap="square">
            <a:spAutoFit/>
          </a:bodyPr>
          <a:lstStyle/>
          <a:p>
            <a:pPr marL="150076" indent="-150076">
              <a:buFont typeface="Wingdings" panose="05000000000000000000" pitchFamily="2" charset="2"/>
              <a:buChar char="Ø"/>
            </a:pPr>
            <a:r>
              <a:rPr lang="en-US" sz="945" dirty="0">
                <a:solidFill>
                  <a:schemeClr val="bg1"/>
                </a:solidFill>
              </a:rPr>
              <a:t>Wallets and exchanges are attractive targets for hackers, while weak data protection means sensitive KYC data can leak onto black markets, </a:t>
            </a:r>
            <a:r>
              <a:rPr lang="en-US" sz="945" dirty="0" err="1">
                <a:solidFill>
                  <a:schemeClr val="bg1"/>
                </a:solidFill>
              </a:rPr>
              <a:t>fuelling</a:t>
            </a:r>
            <a:r>
              <a:rPr lang="en-US" sz="945" dirty="0">
                <a:solidFill>
                  <a:schemeClr val="bg1"/>
                </a:solidFill>
              </a:rPr>
              <a:t> identity theft.</a:t>
            </a:r>
          </a:p>
        </p:txBody>
      </p:sp>
      <p:sp>
        <p:nvSpPr>
          <p:cNvPr id="17" name="TextBox 16">
            <a:extLst>
              <a:ext uri="{FF2B5EF4-FFF2-40B4-BE49-F238E27FC236}">
                <a16:creationId xmlns:a16="http://schemas.microsoft.com/office/drawing/2014/main" id="{25578EAC-A9E1-9624-F574-FEF03165F107}"/>
              </a:ext>
            </a:extLst>
          </p:cNvPr>
          <p:cNvSpPr txBox="1"/>
          <p:nvPr/>
        </p:nvSpPr>
        <p:spPr>
          <a:xfrm>
            <a:off x="5692149" y="2098294"/>
            <a:ext cx="3389417" cy="383182"/>
          </a:xfrm>
          <a:prstGeom prst="rect">
            <a:avLst/>
          </a:prstGeom>
          <a:noFill/>
        </p:spPr>
        <p:txBody>
          <a:bodyPr wrap="square">
            <a:spAutoFit/>
          </a:bodyPr>
          <a:lstStyle/>
          <a:p>
            <a:pPr marL="150076" indent="-150076">
              <a:buFont typeface="Wingdings" panose="05000000000000000000" pitchFamily="2" charset="2"/>
              <a:buChar char="Ø"/>
            </a:pPr>
            <a:r>
              <a:rPr lang="en-US" sz="945" dirty="0">
                <a:solidFill>
                  <a:schemeClr val="bg1"/>
                </a:solidFill>
              </a:rPr>
              <a:t>Cross-border flows can slip through jurisdictions with weaker controls, creating escape routes for corrupt funds</a:t>
            </a:r>
            <a:endParaRPr lang="en-MY" sz="945" dirty="0">
              <a:solidFill>
                <a:schemeClr val="bg1"/>
              </a:solidFill>
            </a:endParaRPr>
          </a:p>
        </p:txBody>
      </p:sp>
      <p:sp>
        <p:nvSpPr>
          <p:cNvPr id="2" name="Action Button: Go Forward or Next 1">
            <a:hlinkClick r:id="rId5" action="ppaction://hlinksldjump" highlightClick="1"/>
            <a:extLst>
              <a:ext uri="{FF2B5EF4-FFF2-40B4-BE49-F238E27FC236}">
                <a16:creationId xmlns:a16="http://schemas.microsoft.com/office/drawing/2014/main" id="{40BB231B-33CE-3ADF-0807-740B4131A439}"/>
              </a:ext>
            </a:extLst>
          </p:cNvPr>
          <p:cNvSpPr/>
          <p:nvPr/>
        </p:nvSpPr>
        <p:spPr>
          <a:xfrm>
            <a:off x="4216436" y="3226936"/>
            <a:ext cx="414992" cy="144548"/>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945"/>
          </a:p>
        </p:txBody>
      </p:sp>
    </p:spTree>
    <p:extLst>
      <p:ext uri="{BB962C8B-B14F-4D97-AF65-F5344CB8AC3E}">
        <p14:creationId xmlns:p14="http://schemas.microsoft.com/office/powerpoint/2010/main" val="129831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62B858-0345-F587-01F8-769C78AA28ED}"/>
              </a:ext>
            </a:extLst>
          </p:cNvPr>
          <p:cNvSpPr txBox="1"/>
          <p:nvPr/>
        </p:nvSpPr>
        <p:spPr>
          <a:xfrm>
            <a:off x="3495908" y="346545"/>
            <a:ext cx="3201811" cy="253916"/>
          </a:xfrm>
          <a:prstGeom prst="rect">
            <a:avLst/>
          </a:prstGeom>
          <a:noFill/>
        </p:spPr>
        <p:txBody>
          <a:bodyPr wrap="square">
            <a:spAutoFit/>
          </a:bodyPr>
          <a:lstStyle/>
          <a:p>
            <a:r>
              <a:rPr lang="en-US" sz="1050" b="1" dirty="0">
                <a:solidFill>
                  <a:srgbClr val="00FFFF"/>
                </a:solidFill>
              </a:rPr>
              <a:t>Challenges for Regulators</a:t>
            </a:r>
          </a:p>
        </p:txBody>
      </p:sp>
      <p:sp>
        <p:nvSpPr>
          <p:cNvPr id="7" name="TextBox 6">
            <a:extLst>
              <a:ext uri="{FF2B5EF4-FFF2-40B4-BE49-F238E27FC236}">
                <a16:creationId xmlns:a16="http://schemas.microsoft.com/office/drawing/2014/main" id="{9B9E5A92-7E4F-00E3-6F44-DB2CCF3BE115}"/>
              </a:ext>
            </a:extLst>
          </p:cNvPr>
          <p:cNvSpPr txBox="1"/>
          <p:nvPr/>
        </p:nvSpPr>
        <p:spPr>
          <a:xfrm>
            <a:off x="3530928" y="752440"/>
            <a:ext cx="1856050" cy="253916"/>
          </a:xfrm>
          <a:prstGeom prst="rect">
            <a:avLst/>
          </a:prstGeom>
          <a:noFill/>
        </p:spPr>
        <p:txBody>
          <a:bodyPr wrap="square">
            <a:spAutoFit/>
          </a:bodyPr>
          <a:lstStyle/>
          <a:p>
            <a:r>
              <a:rPr lang="en-US" sz="1050" dirty="0">
                <a:solidFill>
                  <a:schemeClr val="bg1"/>
                </a:solidFill>
              </a:rPr>
              <a:t>Speed of Fintech evolution</a:t>
            </a:r>
          </a:p>
        </p:txBody>
      </p:sp>
      <p:sp>
        <p:nvSpPr>
          <p:cNvPr id="8" name="TextBox 7">
            <a:extLst>
              <a:ext uri="{FF2B5EF4-FFF2-40B4-BE49-F238E27FC236}">
                <a16:creationId xmlns:a16="http://schemas.microsoft.com/office/drawing/2014/main" id="{5B884FCA-E083-DFDD-B353-2E6D9605FB1D}"/>
              </a:ext>
            </a:extLst>
          </p:cNvPr>
          <p:cNvSpPr txBox="1"/>
          <p:nvPr/>
        </p:nvSpPr>
        <p:spPr>
          <a:xfrm>
            <a:off x="3530927" y="1242491"/>
            <a:ext cx="1856050" cy="253916"/>
          </a:xfrm>
          <a:prstGeom prst="rect">
            <a:avLst/>
          </a:prstGeom>
          <a:noFill/>
        </p:spPr>
        <p:txBody>
          <a:bodyPr wrap="square">
            <a:spAutoFit/>
          </a:bodyPr>
          <a:lstStyle/>
          <a:p>
            <a:r>
              <a:rPr lang="en-US" sz="1050" dirty="0">
                <a:solidFill>
                  <a:schemeClr val="bg1"/>
                </a:solidFill>
              </a:rPr>
              <a:t>Talent gaps</a:t>
            </a:r>
          </a:p>
        </p:txBody>
      </p:sp>
      <p:sp>
        <p:nvSpPr>
          <p:cNvPr id="9" name="TextBox 8">
            <a:extLst>
              <a:ext uri="{FF2B5EF4-FFF2-40B4-BE49-F238E27FC236}">
                <a16:creationId xmlns:a16="http://schemas.microsoft.com/office/drawing/2014/main" id="{8A73F2F8-BE7F-FCF7-FAEC-54C6AA3A72AF}"/>
              </a:ext>
            </a:extLst>
          </p:cNvPr>
          <p:cNvSpPr txBox="1"/>
          <p:nvPr/>
        </p:nvSpPr>
        <p:spPr>
          <a:xfrm>
            <a:off x="3539040" y="2067911"/>
            <a:ext cx="1765999" cy="253916"/>
          </a:xfrm>
          <a:prstGeom prst="rect">
            <a:avLst/>
          </a:prstGeom>
          <a:noFill/>
        </p:spPr>
        <p:txBody>
          <a:bodyPr wrap="square">
            <a:spAutoFit/>
          </a:bodyPr>
          <a:lstStyle/>
          <a:p>
            <a:r>
              <a:rPr lang="en-US" sz="1050" dirty="0">
                <a:solidFill>
                  <a:schemeClr val="bg1"/>
                </a:solidFill>
              </a:rPr>
              <a:t>Balancing act</a:t>
            </a:r>
          </a:p>
        </p:txBody>
      </p:sp>
      <p:sp>
        <p:nvSpPr>
          <p:cNvPr id="11" name="TextBox 10">
            <a:extLst>
              <a:ext uri="{FF2B5EF4-FFF2-40B4-BE49-F238E27FC236}">
                <a16:creationId xmlns:a16="http://schemas.microsoft.com/office/drawing/2014/main" id="{995AE3D7-66FB-A559-6BB3-24958BD735AF}"/>
              </a:ext>
            </a:extLst>
          </p:cNvPr>
          <p:cNvSpPr txBox="1"/>
          <p:nvPr/>
        </p:nvSpPr>
        <p:spPr>
          <a:xfrm>
            <a:off x="6079869" y="2814249"/>
            <a:ext cx="3256842" cy="383182"/>
          </a:xfrm>
          <a:prstGeom prst="rect">
            <a:avLst/>
          </a:prstGeom>
          <a:noFill/>
        </p:spPr>
        <p:txBody>
          <a:bodyPr wrap="square">
            <a:spAutoFit/>
          </a:bodyPr>
          <a:lstStyle/>
          <a:p>
            <a:r>
              <a:rPr lang="en-US" sz="945" dirty="0">
                <a:solidFill>
                  <a:srgbClr val="00B0F0"/>
                </a:solidFill>
              </a:rPr>
              <a:t>..to fight corruption in the fintech era, regulators must be empowered with skills, resources, and independence</a:t>
            </a:r>
            <a:endParaRPr lang="en-MY" sz="945" dirty="0">
              <a:solidFill>
                <a:srgbClr val="00B0F0"/>
              </a:solidFill>
            </a:endParaRPr>
          </a:p>
        </p:txBody>
      </p:sp>
      <p:sp>
        <p:nvSpPr>
          <p:cNvPr id="13" name="TextBox 12">
            <a:extLst>
              <a:ext uri="{FF2B5EF4-FFF2-40B4-BE49-F238E27FC236}">
                <a16:creationId xmlns:a16="http://schemas.microsoft.com/office/drawing/2014/main" id="{AB142EB0-7AC2-D53D-5811-CD3210A0A4BA}"/>
              </a:ext>
            </a:extLst>
          </p:cNvPr>
          <p:cNvSpPr txBox="1"/>
          <p:nvPr/>
        </p:nvSpPr>
        <p:spPr>
          <a:xfrm>
            <a:off x="5692149" y="763259"/>
            <a:ext cx="3389417" cy="383182"/>
          </a:xfrm>
          <a:prstGeom prst="rect">
            <a:avLst/>
          </a:prstGeom>
          <a:noFill/>
        </p:spPr>
        <p:txBody>
          <a:bodyPr wrap="square">
            <a:spAutoFit/>
          </a:bodyPr>
          <a:lstStyle/>
          <a:p>
            <a:pPr marL="150076" indent="-150076">
              <a:buFont typeface="Wingdings" panose="05000000000000000000" pitchFamily="2" charset="2"/>
              <a:buChar char="Ø"/>
            </a:pPr>
            <a:r>
              <a:rPr lang="en-US" sz="945" dirty="0">
                <a:solidFill>
                  <a:schemeClr val="bg1"/>
                </a:solidFill>
              </a:rPr>
              <a:t>Fintech innovation moves at the speed of code; regulation moves at the speed of parliaments</a:t>
            </a:r>
          </a:p>
        </p:txBody>
      </p:sp>
      <p:sp>
        <p:nvSpPr>
          <p:cNvPr id="15" name="TextBox 14">
            <a:extLst>
              <a:ext uri="{FF2B5EF4-FFF2-40B4-BE49-F238E27FC236}">
                <a16:creationId xmlns:a16="http://schemas.microsoft.com/office/drawing/2014/main" id="{71F7265B-65FA-FBAD-1721-3809B7821273}"/>
              </a:ext>
            </a:extLst>
          </p:cNvPr>
          <p:cNvSpPr txBox="1"/>
          <p:nvPr/>
        </p:nvSpPr>
        <p:spPr>
          <a:xfrm>
            <a:off x="5692150" y="1242491"/>
            <a:ext cx="3389417" cy="819455"/>
          </a:xfrm>
          <a:prstGeom prst="rect">
            <a:avLst/>
          </a:prstGeom>
          <a:noFill/>
        </p:spPr>
        <p:txBody>
          <a:bodyPr wrap="square">
            <a:spAutoFit/>
          </a:bodyPr>
          <a:lstStyle/>
          <a:p>
            <a:pPr marL="150076" indent="-150076">
              <a:buFont typeface="Wingdings" panose="05000000000000000000" pitchFamily="2" charset="2"/>
              <a:buChar char="Ø"/>
            </a:pPr>
            <a:r>
              <a:rPr lang="en-US" sz="945" dirty="0">
                <a:solidFill>
                  <a:schemeClr val="bg1"/>
                </a:solidFill>
              </a:rPr>
              <a:t>Lack blockchain analyst, AI-expert, or cyber specialists needed to assess fintech risks</a:t>
            </a:r>
          </a:p>
          <a:p>
            <a:pPr marL="150076" indent="-150076">
              <a:buFont typeface="Wingdings" panose="05000000000000000000" pitchFamily="2" charset="2"/>
              <a:buChar char="Ø"/>
            </a:pPr>
            <a:r>
              <a:rPr lang="en-US" sz="945" dirty="0">
                <a:solidFill>
                  <a:schemeClr val="bg1"/>
                </a:solidFill>
              </a:rPr>
              <a:t>Jurisdictional fragmentation compounds the challenge – a fintech platform may serve millions globally, but oversight is still fragmented by national laws</a:t>
            </a:r>
          </a:p>
        </p:txBody>
      </p:sp>
      <p:sp>
        <p:nvSpPr>
          <p:cNvPr id="17" name="TextBox 16">
            <a:extLst>
              <a:ext uri="{FF2B5EF4-FFF2-40B4-BE49-F238E27FC236}">
                <a16:creationId xmlns:a16="http://schemas.microsoft.com/office/drawing/2014/main" id="{25578EAC-A9E1-9624-F574-FEF03165F107}"/>
              </a:ext>
            </a:extLst>
          </p:cNvPr>
          <p:cNvSpPr txBox="1"/>
          <p:nvPr/>
        </p:nvSpPr>
        <p:spPr>
          <a:xfrm>
            <a:off x="5700262" y="2100242"/>
            <a:ext cx="3389417" cy="528606"/>
          </a:xfrm>
          <a:prstGeom prst="rect">
            <a:avLst/>
          </a:prstGeom>
          <a:noFill/>
        </p:spPr>
        <p:txBody>
          <a:bodyPr wrap="square">
            <a:spAutoFit/>
          </a:bodyPr>
          <a:lstStyle/>
          <a:p>
            <a:pPr marL="150076" indent="-150076">
              <a:buFont typeface="Wingdings" panose="05000000000000000000" pitchFamily="2" charset="2"/>
              <a:buChar char="Ø"/>
            </a:pPr>
            <a:r>
              <a:rPr lang="en-US" sz="945" dirty="0">
                <a:solidFill>
                  <a:schemeClr val="bg1"/>
                </a:solidFill>
              </a:rPr>
              <a:t>Over-regulation may stifle innovation; under-regulation leaves loopholes wide open for abuse</a:t>
            </a:r>
          </a:p>
          <a:p>
            <a:endParaRPr lang="en-MY" sz="945" dirty="0">
              <a:solidFill>
                <a:schemeClr val="bg1"/>
              </a:solidFill>
            </a:endParaRPr>
          </a:p>
        </p:txBody>
      </p:sp>
      <p:pic>
        <p:nvPicPr>
          <p:cNvPr id="2" name="Picture 1">
            <a:extLst>
              <a:ext uri="{FF2B5EF4-FFF2-40B4-BE49-F238E27FC236}">
                <a16:creationId xmlns:a16="http://schemas.microsoft.com/office/drawing/2014/main" id="{B1737C6F-FE35-8861-5DE7-21BE2D91679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62600" y1="31944" x2="62600" y2="31944"/>
                        <a14:foregroundMark x1="55600" y1="49907" x2="55600" y2="49907"/>
                      </a14:backgroundRemoval>
                    </a14:imgEffect>
                  </a14:imgLayer>
                </a14:imgProps>
              </a:ext>
            </a:extLst>
          </a:blip>
          <a:stretch>
            <a:fillRect/>
          </a:stretch>
        </p:blipFill>
        <p:spPr>
          <a:xfrm>
            <a:off x="2851376" y="1935087"/>
            <a:ext cx="2188550" cy="2363634"/>
          </a:xfrm>
          <a:prstGeom prst="rect">
            <a:avLst/>
          </a:prstGeom>
        </p:spPr>
      </p:pic>
    </p:spTree>
    <p:extLst>
      <p:ext uri="{BB962C8B-B14F-4D97-AF65-F5344CB8AC3E}">
        <p14:creationId xmlns:p14="http://schemas.microsoft.com/office/powerpoint/2010/main" val="1591670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1170</TotalTime>
  <Words>2680</Words>
  <Application>Microsoft Office PowerPoint</Application>
  <PresentationFormat>Custom</PresentationFormat>
  <Paragraphs>345</Paragraphs>
  <Slides>20</Slides>
  <Notes>20</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Aptos Display</vt:lpstr>
      <vt:lpstr>Arial</vt:lpstr>
      <vt:lpstr>Calibri</vt:lpstr>
      <vt:lpstr>Courier New</vt:lpstr>
      <vt:lpstr>Inter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dc:creator>
  <cp:lastModifiedBy>dahpaymy@outlook.com</cp:lastModifiedBy>
  <cp:revision>23</cp:revision>
  <dcterms:created xsi:type="dcterms:W3CDTF">2025-06-30T05:47:38Z</dcterms:created>
  <dcterms:modified xsi:type="dcterms:W3CDTF">2025-10-28T02:37:31Z</dcterms:modified>
</cp:coreProperties>
</file>