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599988" cy="36020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6"/>
  </p:normalViewPr>
  <p:slideViewPr>
    <p:cSldViewPr snapToGrid="0">
      <p:cViewPr varScale="1">
        <p:scale>
          <a:sx n="101" d="100"/>
          <a:sy n="101" d="100"/>
        </p:scale>
        <p:origin x="208" y="1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999" y="589500"/>
            <a:ext cx="9449991" cy="1254043"/>
          </a:xfrm>
        </p:spPr>
        <p:txBody>
          <a:bodyPr anchor="b"/>
          <a:lstStyle>
            <a:lvl1pPr algn="ctr">
              <a:defRPr sz="31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1891904"/>
            <a:ext cx="9449991" cy="869658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121" indent="0" algn="ctr">
              <a:buNone/>
              <a:defRPr sz="1050"/>
            </a:lvl2pPr>
            <a:lvl3pPr marL="480243" indent="0" algn="ctr">
              <a:buNone/>
              <a:defRPr sz="945"/>
            </a:lvl3pPr>
            <a:lvl4pPr marL="720364" indent="0" algn="ctr">
              <a:buNone/>
              <a:defRPr sz="840"/>
            </a:lvl4pPr>
            <a:lvl5pPr marL="960486" indent="0" algn="ctr">
              <a:buNone/>
              <a:defRPr sz="840"/>
            </a:lvl5pPr>
            <a:lvl6pPr marL="1200607" indent="0" algn="ctr">
              <a:buNone/>
              <a:defRPr sz="840"/>
            </a:lvl6pPr>
            <a:lvl7pPr marL="1440729" indent="0" algn="ctr">
              <a:buNone/>
              <a:defRPr sz="840"/>
            </a:lvl7pPr>
            <a:lvl8pPr marL="1680850" indent="0" algn="ctr">
              <a:buNone/>
              <a:defRPr sz="840"/>
            </a:lvl8pPr>
            <a:lvl9pPr marL="1920972" indent="0" algn="ctr">
              <a:buNone/>
              <a:defRPr sz="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32F9-A1C6-0A44-BF65-F04E5014F010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531E-C5BD-C648-BB89-0F180C348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32F9-A1C6-0A44-BF65-F04E5014F010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531E-C5BD-C648-BB89-0F180C348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4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191775"/>
            <a:ext cx="2716872" cy="3052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49" y="191775"/>
            <a:ext cx="7993117" cy="3052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32F9-A1C6-0A44-BF65-F04E5014F010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531E-C5BD-C648-BB89-0F180C348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0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32F9-A1C6-0A44-BF65-F04E5014F010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531E-C5BD-C648-BB89-0F180C348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7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898009"/>
            <a:ext cx="10867490" cy="1498347"/>
          </a:xfrm>
        </p:spPr>
        <p:txBody>
          <a:bodyPr anchor="b"/>
          <a:lstStyle>
            <a:lvl1pPr>
              <a:defRPr sz="31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2410531"/>
            <a:ext cx="10867490" cy="787946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1pPr>
            <a:lvl2pPr marL="240121" indent="0">
              <a:buNone/>
              <a:defRPr sz="1050">
                <a:solidFill>
                  <a:schemeClr val="tx1">
                    <a:tint val="82000"/>
                  </a:schemeClr>
                </a:solidFill>
              </a:defRPr>
            </a:lvl2pPr>
            <a:lvl3pPr marL="480243" indent="0">
              <a:buNone/>
              <a:defRPr sz="945">
                <a:solidFill>
                  <a:schemeClr val="tx1">
                    <a:tint val="82000"/>
                  </a:schemeClr>
                </a:solidFill>
              </a:defRPr>
            </a:lvl3pPr>
            <a:lvl4pPr marL="720364" indent="0">
              <a:buNone/>
              <a:defRPr sz="840">
                <a:solidFill>
                  <a:schemeClr val="tx1">
                    <a:tint val="82000"/>
                  </a:schemeClr>
                </a:solidFill>
              </a:defRPr>
            </a:lvl4pPr>
            <a:lvl5pPr marL="960486" indent="0">
              <a:buNone/>
              <a:defRPr sz="840">
                <a:solidFill>
                  <a:schemeClr val="tx1">
                    <a:tint val="82000"/>
                  </a:schemeClr>
                </a:solidFill>
              </a:defRPr>
            </a:lvl5pPr>
            <a:lvl6pPr marL="1200607" indent="0">
              <a:buNone/>
              <a:defRPr sz="840">
                <a:solidFill>
                  <a:schemeClr val="tx1">
                    <a:tint val="82000"/>
                  </a:schemeClr>
                </a:solidFill>
              </a:defRPr>
            </a:lvl6pPr>
            <a:lvl7pPr marL="1440729" indent="0">
              <a:buNone/>
              <a:defRPr sz="840">
                <a:solidFill>
                  <a:schemeClr val="tx1">
                    <a:tint val="82000"/>
                  </a:schemeClr>
                </a:solidFill>
              </a:defRPr>
            </a:lvl7pPr>
            <a:lvl8pPr marL="1680850" indent="0">
              <a:buNone/>
              <a:defRPr sz="840">
                <a:solidFill>
                  <a:schemeClr val="tx1">
                    <a:tint val="82000"/>
                  </a:schemeClr>
                </a:solidFill>
              </a:defRPr>
            </a:lvl8pPr>
            <a:lvl9pPr marL="1920972" indent="0">
              <a:buNone/>
              <a:defRPr sz="8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32F9-A1C6-0A44-BF65-F04E5014F010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531E-C5BD-C648-BB89-0F180C348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9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958876"/>
            <a:ext cx="5354995" cy="22854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958876"/>
            <a:ext cx="5354995" cy="22854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32F9-A1C6-0A44-BF65-F04E5014F010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531E-C5BD-C648-BB89-0F180C348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5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191775"/>
            <a:ext cx="10867490" cy="6962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1" y="883000"/>
            <a:ext cx="5330385" cy="432745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121" indent="0">
              <a:buNone/>
              <a:defRPr sz="1050" b="1"/>
            </a:lvl2pPr>
            <a:lvl3pPr marL="480243" indent="0">
              <a:buNone/>
              <a:defRPr sz="945" b="1"/>
            </a:lvl3pPr>
            <a:lvl4pPr marL="720364" indent="0">
              <a:buNone/>
              <a:defRPr sz="840" b="1"/>
            </a:lvl4pPr>
            <a:lvl5pPr marL="960486" indent="0">
              <a:buNone/>
              <a:defRPr sz="840" b="1"/>
            </a:lvl5pPr>
            <a:lvl6pPr marL="1200607" indent="0">
              <a:buNone/>
              <a:defRPr sz="840" b="1"/>
            </a:lvl6pPr>
            <a:lvl7pPr marL="1440729" indent="0">
              <a:buNone/>
              <a:defRPr sz="840" b="1"/>
            </a:lvl7pPr>
            <a:lvl8pPr marL="1680850" indent="0">
              <a:buNone/>
              <a:defRPr sz="840" b="1"/>
            </a:lvl8pPr>
            <a:lvl9pPr marL="1920972" indent="0">
              <a:buNone/>
              <a:defRPr sz="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1" y="1315744"/>
            <a:ext cx="5330385" cy="1935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883000"/>
            <a:ext cx="5356636" cy="432745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121" indent="0">
              <a:buNone/>
              <a:defRPr sz="1050" b="1"/>
            </a:lvl2pPr>
            <a:lvl3pPr marL="480243" indent="0">
              <a:buNone/>
              <a:defRPr sz="945" b="1"/>
            </a:lvl3pPr>
            <a:lvl4pPr marL="720364" indent="0">
              <a:buNone/>
              <a:defRPr sz="840" b="1"/>
            </a:lvl4pPr>
            <a:lvl5pPr marL="960486" indent="0">
              <a:buNone/>
              <a:defRPr sz="840" b="1"/>
            </a:lvl5pPr>
            <a:lvl6pPr marL="1200607" indent="0">
              <a:buNone/>
              <a:defRPr sz="840" b="1"/>
            </a:lvl6pPr>
            <a:lvl7pPr marL="1440729" indent="0">
              <a:buNone/>
              <a:defRPr sz="840" b="1"/>
            </a:lvl7pPr>
            <a:lvl8pPr marL="1680850" indent="0">
              <a:buNone/>
              <a:defRPr sz="840" b="1"/>
            </a:lvl8pPr>
            <a:lvl9pPr marL="1920972" indent="0">
              <a:buNone/>
              <a:defRPr sz="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1315744"/>
            <a:ext cx="5356636" cy="1935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32F9-A1C6-0A44-BF65-F04E5014F010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531E-C5BD-C648-BB89-0F180C348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6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32F9-A1C6-0A44-BF65-F04E5014F010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531E-C5BD-C648-BB89-0F180C348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3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32F9-A1C6-0A44-BF65-F04E5014F010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531E-C5BD-C648-BB89-0F180C348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8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240136"/>
            <a:ext cx="4063824" cy="840476"/>
          </a:xfrm>
        </p:spPr>
        <p:txBody>
          <a:bodyPr anchor="b"/>
          <a:lstStyle>
            <a:lvl1pPr>
              <a:defRPr sz="168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518627"/>
            <a:ext cx="6378744" cy="2559782"/>
          </a:xfrm>
        </p:spPr>
        <p:txBody>
          <a:bodyPr/>
          <a:lstStyle>
            <a:lvl1pPr>
              <a:defRPr sz="1681"/>
            </a:lvl1pPr>
            <a:lvl2pPr>
              <a:defRPr sz="1471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1080612"/>
            <a:ext cx="4063824" cy="2001966"/>
          </a:xfrm>
        </p:spPr>
        <p:txBody>
          <a:bodyPr/>
          <a:lstStyle>
            <a:lvl1pPr marL="0" indent="0">
              <a:buNone/>
              <a:defRPr sz="840"/>
            </a:lvl1pPr>
            <a:lvl2pPr marL="240121" indent="0">
              <a:buNone/>
              <a:defRPr sz="735"/>
            </a:lvl2pPr>
            <a:lvl3pPr marL="480243" indent="0">
              <a:buNone/>
              <a:defRPr sz="630"/>
            </a:lvl3pPr>
            <a:lvl4pPr marL="720364" indent="0">
              <a:buNone/>
              <a:defRPr sz="525"/>
            </a:lvl4pPr>
            <a:lvl5pPr marL="960486" indent="0">
              <a:buNone/>
              <a:defRPr sz="525"/>
            </a:lvl5pPr>
            <a:lvl6pPr marL="1200607" indent="0">
              <a:buNone/>
              <a:defRPr sz="525"/>
            </a:lvl6pPr>
            <a:lvl7pPr marL="1440729" indent="0">
              <a:buNone/>
              <a:defRPr sz="525"/>
            </a:lvl7pPr>
            <a:lvl8pPr marL="1680850" indent="0">
              <a:buNone/>
              <a:defRPr sz="525"/>
            </a:lvl8pPr>
            <a:lvl9pPr marL="1920972" indent="0">
              <a:buNone/>
              <a:defRPr sz="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32F9-A1C6-0A44-BF65-F04E5014F010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531E-C5BD-C648-BB89-0F180C348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2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240136"/>
            <a:ext cx="4063824" cy="840476"/>
          </a:xfrm>
        </p:spPr>
        <p:txBody>
          <a:bodyPr anchor="b"/>
          <a:lstStyle>
            <a:lvl1pPr>
              <a:defRPr sz="168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518627"/>
            <a:ext cx="6378744" cy="2559782"/>
          </a:xfrm>
        </p:spPr>
        <p:txBody>
          <a:bodyPr anchor="t"/>
          <a:lstStyle>
            <a:lvl1pPr marL="0" indent="0">
              <a:buNone/>
              <a:defRPr sz="1681"/>
            </a:lvl1pPr>
            <a:lvl2pPr marL="240121" indent="0">
              <a:buNone/>
              <a:defRPr sz="1471"/>
            </a:lvl2pPr>
            <a:lvl3pPr marL="480243" indent="0">
              <a:buNone/>
              <a:defRPr sz="1260"/>
            </a:lvl3pPr>
            <a:lvl4pPr marL="720364" indent="0">
              <a:buNone/>
              <a:defRPr sz="1050"/>
            </a:lvl4pPr>
            <a:lvl5pPr marL="960486" indent="0">
              <a:buNone/>
              <a:defRPr sz="1050"/>
            </a:lvl5pPr>
            <a:lvl6pPr marL="1200607" indent="0">
              <a:buNone/>
              <a:defRPr sz="1050"/>
            </a:lvl6pPr>
            <a:lvl7pPr marL="1440729" indent="0">
              <a:buNone/>
              <a:defRPr sz="1050"/>
            </a:lvl7pPr>
            <a:lvl8pPr marL="1680850" indent="0">
              <a:buNone/>
              <a:defRPr sz="1050"/>
            </a:lvl8pPr>
            <a:lvl9pPr marL="1920972" indent="0">
              <a:buNone/>
              <a:defRPr sz="10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1080612"/>
            <a:ext cx="4063824" cy="2001966"/>
          </a:xfrm>
        </p:spPr>
        <p:txBody>
          <a:bodyPr/>
          <a:lstStyle>
            <a:lvl1pPr marL="0" indent="0">
              <a:buNone/>
              <a:defRPr sz="840"/>
            </a:lvl1pPr>
            <a:lvl2pPr marL="240121" indent="0">
              <a:buNone/>
              <a:defRPr sz="735"/>
            </a:lvl2pPr>
            <a:lvl3pPr marL="480243" indent="0">
              <a:buNone/>
              <a:defRPr sz="630"/>
            </a:lvl3pPr>
            <a:lvl4pPr marL="720364" indent="0">
              <a:buNone/>
              <a:defRPr sz="525"/>
            </a:lvl4pPr>
            <a:lvl5pPr marL="960486" indent="0">
              <a:buNone/>
              <a:defRPr sz="525"/>
            </a:lvl5pPr>
            <a:lvl6pPr marL="1200607" indent="0">
              <a:buNone/>
              <a:defRPr sz="525"/>
            </a:lvl6pPr>
            <a:lvl7pPr marL="1440729" indent="0">
              <a:buNone/>
              <a:defRPr sz="525"/>
            </a:lvl7pPr>
            <a:lvl8pPr marL="1680850" indent="0">
              <a:buNone/>
              <a:defRPr sz="525"/>
            </a:lvl8pPr>
            <a:lvl9pPr marL="1920972" indent="0">
              <a:buNone/>
              <a:defRPr sz="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32F9-A1C6-0A44-BF65-F04E5014F010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531E-C5BD-C648-BB89-0F180C348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1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191775"/>
            <a:ext cx="10867490" cy="696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958876"/>
            <a:ext cx="10867490" cy="2285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3338556"/>
            <a:ext cx="2834997" cy="19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6232F9-A1C6-0A44-BF65-F04E5014F010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3338556"/>
            <a:ext cx="4252496" cy="19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3338556"/>
            <a:ext cx="2834997" cy="19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B8531E-C5BD-C648-BB89-0F180C348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4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80243" rtl="0" eaLnBrk="1" latinLnBrk="0" hangingPunct="1">
        <a:lnSpc>
          <a:spcPct val="90000"/>
        </a:lnSpc>
        <a:spcBef>
          <a:spcPct val="0"/>
        </a:spcBef>
        <a:buNone/>
        <a:defRPr sz="23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61" indent="-120061" algn="l" defTabSz="480243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1pPr>
      <a:lvl2pPr marL="360182" indent="-120061" algn="l" defTabSz="480243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304" indent="-120061" algn="l" defTabSz="480243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425" indent="-120061" algn="l" defTabSz="480243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546" indent="-120061" algn="l" defTabSz="480243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668" indent="-120061" algn="l" defTabSz="480243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789" indent="-120061" algn="l" defTabSz="480243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911" indent="-120061" algn="l" defTabSz="480243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1032" indent="-120061" algn="l" defTabSz="480243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243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121" algn="l" defTabSz="480243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243" algn="l" defTabSz="480243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364" algn="l" defTabSz="480243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486" algn="l" defTabSz="480243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607" algn="l" defTabSz="480243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729" algn="l" defTabSz="480243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850" algn="l" defTabSz="480243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972" algn="l" defTabSz="480243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cholar.cgu.edu/robert-klitgaard/wp-content/uploads/sites/22/2017/02/Holistic_Approach_1-08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undp.org/policy-centre/seoul/publications/think-piece-republic-koreas-efforts-anti-corruption-and-good-governance-through-digitalization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5949F-55DD-8C85-987A-FF2F3DE5C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attern of blue and black squares&#10;&#10;AI-generated content may be incorrect.">
            <a:extLst>
              <a:ext uri="{FF2B5EF4-FFF2-40B4-BE49-F238E27FC236}">
                <a16:creationId xmlns:a16="http://schemas.microsoft.com/office/drawing/2014/main" id="{578E4461-38C0-8905-6A69-6A8A2D2B3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0"/>
            <a:ext cx="12598402" cy="3600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8FAD60-1EFD-48B8-F60B-5E4552B109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B52D5-A3DA-6191-6BF0-BCDC815C58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uilding with columns and a couple of people&#10;&#10;AI-generated content may be incorrect.">
            <a:extLst>
              <a:ext uri="{FF2B5EF4-FFF2-40B4-BE49-F238E27FC236}">
                <a16:creationId xmlns:a16="http://schemas.microsoft.com/office/drawing/2014/main" id="{08B5751F-A434-AD55-98F1-15E2B4E3E4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745" y="-19371"/>
            <a:ext cx="6472498" cy="36407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473802-6C7F-D9FF-B3EF-D98F288F3700}"/>
              </a:ext>
            </a:extLst>
          </p:cNvPr>
          <p:cNvSpPr txBox="1"/>
          <p:nvPr/>
        </p:nvSpPr>
        <p:spPr>
          <a:xfrm>
            <a:off x="3805679" y="863572"/>
            <a:ext cx="4988628" cy="130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26" dirty="0">
                <a:solidFill>
                  <a:schemeClr val="bg1"/>
                </a:solidFill>
              </a:rPr>
              <a:t>How Digitalization has Progressed in Anti-corruption Efforts in Korea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519185-024D-A246-0C81-9A727F118FA8}"/>
              </a:ext>
            </a:extLst>
          </p:cNvPr>
          <p:cNvSpPr txBox="1"/>
          <p:nvPr/>
        </p:nvSpPr>
        <p:spPr>
          <a:xfrm>
            <a:off x="5192269" y="2009902"/>
            <a:ext cx="2215447" cy="350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81" dirty="0">
                <a:solidFill>
                  <a:schemeClr val="bg1"/>
                </a:solidFill>
              </a:rPr>
              <a:t>October 24,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FE69BA-EB85-FDBA-A7A9-3379EF2B5018}"/>
              </a:ext>
            </a:extLst>
          </p:cNvPr>
          <p:cNvSpPr txBox="1"/>
          <p:nvPr/>
        </p:nvSpPr>
        <p:spPr>
          <a:xfrm>
            <a:off x="4719744" y="2676679"/>
            <a:ext cx="3160497" cy="350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81" dirty="0">
                <a:solidFill>
                  <a:schemeClr val="bg1"/>
                </a:solidFill>
              </a:rPr>
              <a:t>Jungoh Son, ACRC Korea</a:t>
            </a:r>
          </a:p>
        </p:txBody>
      </p:sp>
    </p:spTree>
    <p:extLst>
      <p:ext uri="{BB962C8B-B14F-4D97-AF65-F5344CB8AC3E}">
        <p14:creationId xmlns:p14="http://schemas.microsoft.com/office/powerpoint/2010/main" val="411106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attern of blue and black squares&#10;&#10;AI-generated content may be incorrect.">
            <a:extLst>
              <a:ext uri="{FF2B5EF4-FFF2-40B4-BE49-F238E27FC236}">
                <a16:creationId xmlns:a16="http://schemas.microsoft.com/office/drawing/2014/main" id="{F0361D9C-534B-BB54-65CC-B0A6656D8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0"/>
            <a:ext cx="12598402" cy="3600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C06D60-F13E-59A8-26C9-F9BDF05E91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31C12-7AE7-9E63-1AE5-A68723DD93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uilding with columns and a couple of people&#10;&#10;AI-generated content may be incorrect.">
            <a:extLst>
              <a:ext uri="{FF2B5EF4-FFF2-40B4-BE49-F238E27FC236}">
                <a16:creationId xmlns:a16="http://schemas.microsoft.com/office/drawing/2014/main" id="{ACC6061A-E45E-7CF5-ABB2-D46DDD5971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745" y="-19371"/>
            <a:ext cx="6472498" cy="36407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841A69-0D30-15ED-5C69-CBECC8FBCCF1}"/>
              </a:ext>
            </a:extLst>
          </p:cNvPr>
          <p:cNvSpPr txBox="1"/>
          <p:nvPr/>
        </p:nvSpPr>
        <p:spPr>
          <a:xfrm>
            <a:off x="3242779" y="419764"/>
            <a:ext cx="6222877" cy="38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91" dirty="0">
                <a:solidFill>
                  <a:schemeClr val="bg1"/>
                </a:solidFill>
              </a:rPr>
              <a:t>Rationale: Why Digitalization matters for anti-corruption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C471F9-BAF7-7068-F654-AB53964CCA0C}"/>
              </a:ext>
            </a:extLst>
          </p:cNvPr>
          <p:cNvSpPr txBox="1"/>
          <p:nvPr/>
        </p:nvSpPr>
        <p:spPr>
          <a:xfrm>
            <a:off x="5023143" y="910231"/>
            <a:ext cx="221544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60" dirty="0">
                <a:solidFill>
                  <a:schemeClr val="bg1"/>
                </a:solidFill>
              </a:rPr>
              <a:t>&lt; </a:t>
            </a:r>
            <a:r>
              <a:rPr lang="en-GB" sz="126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Klitgaard Formula </a:t>
            </a:r>
            <a:r>
              <a:rPr lang="en-GB" sz="1260" dirty="0">
                <a:solidFill>
                  <a:schemeClr val="bg1"/>
                </a:solidFill>
              </a:rPr>
              <a:t>&gt;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29521426-9136-5723-E469-95F9E258AC80}"/>
              </a:ext>
            </a:extLst>
          </p:cNvPr>
          <p:cNvSpPr/>
          <p:nvPr/>
        </p:nvSpPr>
        <p:spPr>
          <a:xfrm>
            <a:off x="3898636" y="1252002"/>
            <a:ext cx="960543" cy="96054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45" b="1" dirty="0">
                <a:solidFill>
                  <a:schemeClr val="bg1"/>
                </a:solidFill>
              </a:rPr>
              <a:t>C</a:t>
            </a:r>
          </a:p>
          <a:p>
            <a:pPr algn="ctr"/>
            <a:endParaRPr lang="en-GB" sz="945" b="1" dirty="0">
              <a:solidFill>
                <a:schemeClr val="bg1"/>
              </a:solidFill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0468046-B938-D993-E21F-CAA81CC21FFF}"/>
              </a:ext>
            </a:extLst>
          </p:cNvPr>
          <p:cNvSpPr/>
          <p:nvPr/>
        </p:nvSpPr>
        <p:spPr>
          <a:xfrm>
            <a:off x="5114808" y="1252002"/>
            <a:ext cx="960543" cy="96054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45" b="1" dirty="0">
                <a:solidFill>
                  <a:schemeClr val="bg1"/>
                </a:solidFill>
              </a:rPr>
              <a:t>M</a:t>
            </a:r>
          </a:p>
          <a:p>
            <a:pPr algn="ctr"/>
            <a:endParaRPr lang="en-GB" sz="945" b="1" dirty="0">
              <a:solidFill>
                <a:schemeClr val="bg1"/>
              </a:solidFill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BAB5C953-9122-D397-F256-0AEFC9356241}"/>
              </a:ext>
            </a:extLst>
          </p:cNvPr>
          <p:cNvSpPr/>
          <p:nvPr/>
        </p:nvSpPr>
        <p:spPr>
          <a:xfrm>
            <a:off x="6330980" y="1252002"/>
            <a:ext cx="960543" cy="96054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45" b="1" dirty="0">
                <a:solidFill>
                  <a:schemeClr val="bg1"/>
                </a:solidFill>
              </a:rPr>
              <a:t>D</a:t>
            </a:r>
          </a:p>
          <a:p>
            <a:pPr algn="ctr"/>
            <a:endParaRPr lang="en-GB" sz="945" b="1" dirty="0">
              <a:solidFill>
                <a:schemeClr val="bg1"/>
              </a:solidFill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F32D5F0E-FFB1-E962-D8D6-66FAC2FEF6C9}"/>
              </a:ext>
            </a:extLst>
          </p:cNvPr>
          <p:cNvSpPr/>
          <p:nvPr/>
        </p:nvSpPr>
        <p:spPr>
          <a:xfrm>
            <a:off x="7547152" y="1252002"/>
            <a:ext cx="960543" cy="96054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45" b="1" dirty="0">
                <a:solidFill>
                  <a:schemeClr val="bg1"/>
                </a:solidFill>
              </a:rPr>
              <a:t>A</a:t>
            </a:r>
          </a:p>
          <a:p>
            <a:pPr algn="ctr"/>
            <a:endParaRPr lang="en-GB" sz="945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B63206-ECA4-7B25-2DBE-8A2A0DD5CBE9}"/>
              </a:ext>
            </a:extLst>
          </p:cNvPr>
          <p:cNvSpPr txBox="1"/>
          <p:nvPr/>
        </p:nvSpPr>
        <p:spPr>
          <a:xfrm>
            <a:off x="4022575" y="1717800"/>
            <a:ext cx="784960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45" dirty="0">
                <a:solidFill>
                  <a:schemeClr val="bg1"/>
                </a:solidFill>
              </a:rPr>
              <a:t>(Corruption)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2849AE-0E23-BB60-6F9B-B94CC73800C2}"/>
              </a:ext>
            </a:extLst>
          </p:cNvPr>
          <p:cNvSpPr txBox="1"/>
          <p:nvPr/>
        </p:nvSpPr>
        <p:spPr>
          <a:xfrm>
            <a:off x="5213798" y="1713927"/>
            <a:ext cx="784960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45" dirty="0">
                <a:solidFill>
                  <a:schemeClr val="bg1"/>
                </a:solidFill>
              </a:rPr>
              <a:t>(Monopoly</a:t>
            </a:r>
          </a:p>
          <a:p>
            <a:pPr algn="ctr"/>
            <a:r>
              <a:rPr lang="en-GB" sz="945" dirty="0">
                <a:solidFill>
                  <a:schemeClr val="bg1"/>
                </a:solidFill>
              </a:rPr>
              <a:t>Power)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6D991D-FCF4-5122-1493-D53155DE9057}"/>
              </a:ext>
            </a:extLst>
          </p:cNvPr>
          <p:cNvSpPr txBox="1"/>
          <p:nvPr/>
        </p:nvSpPr>
        <p:spPr>
          <a:xfrm>
            <a:off x="6453630" y="1717800"/>
            <a:ext cx="784960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45" dirty="0">
                <a:solidFill>
                  <a:schemeClr val="bg1"/>
                </a:solidFill>
              </a:rPr>
              <a:t>(Discretion)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EC4B63-9EB6-A3FC-E338-B82D9B25548D}"/>
              </a:ext>
            </a:extLst>
          </p:cNvPr>
          <p:cNvSpPr txBox="1"/>
          <p:nvPr/>
        </p:nvSpPr>
        <p:spPr>
          <a:xfrm>
            <a:off x="7583300" y="1717800"/>
            <a:ext cx="918809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45" dirty="0">
                <a:solidFill>
                  <a:schemeClr val="bg1"/>
                </a:solidFill>
              </a:rPr>
              <a:t>(Accountability)</a:t>
            </a: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60619CFD-D3D9-3B79-89A1-4C7545ABC446}"/>
              </a:ext>
            </a:extLst>
          </p:cNvPr>
          <p:cNvSpPr/>
          <p:nvPr/>
        </p:nvSpPr>
        <p:spPr>
          <a:xfrm>
            <a:off x="4861762" y="1595574"/>
            <a:ext cx="253046" cy="25304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71" dirty="0">
                <a:solidFill>
                  <a:schemeClr val="tx2"/>
                </a:solidFill>
              </a:rPr>
              <a:t>=</a:t>
            </a: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466EF93A-B484-33DB-EC39-F5D888A139CF}"/>
              </a:ext>
            </a:extLst>
          </p:cNvPr>
          <p:cNvSpPr/>
          <p:nvPr/>
        </p:nvSpPr>
        <p:spPr>
          <a:xfrm>
            <a:off x="6077933" y="1617691"/>
            <a:ext cx="253046" cy="25304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71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2B201D33-A77E-8F37-8A8E-D2695B241580}"/>
              </a:ext>
            </a:extLst>
          </p:cNvPr>
          <p:cNvSpPr/>
          <p:nvPr/>
        </p:nvSpPr>
        <p:spPr>
          <a:xfrm>
            <a:off x="7294105" y="1629479"/>
            <a:ext cx="253046" cy="25304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71" dirty="0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B04BB3-D16E-C3F4-8CFC-B02E0391DBB1}"/>
              </a:ext>
            </a:extLst>
          </p:cNvPr>
          <p:cNvSpPr txBox="1"/>
          <p:nvPr/>
        </p:nvSpPr>
        <p:spPr>
          <a:xfrm>
            <a:off x="3564869" y="2394085"/>
            <a:ext cx="5891421" cy="932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91" indent="-180091">
              <a:buFont typeface="Arial" panose="020B0604020202020204" pitchFamily="34" charset="0"/>
              <a:buChar char="•"/>
            </a:pPr>
            <a:r>
              <a:rPr lang="en-US" altLang="ko-KR" sz="1260" dirty="0">
                <a:solidFill>
                  <a:schemeClr val="bg1"/>
                </a:solidFill>
              </a:rPr>
              <a:t>Decrease monopoly power (M) of governments by facilitating civic participation.</a:t>
            </a:r>
          </a:p>
          <a:p>
            <a:pPr marL="180091" indent="-180091">
              <a:buFont typeface="Arial" panose="020B0604020202020204" pitchFamily="34" charset="0"/>
              <a:buChar char="•"/>
            </a:pPr>
            <a:endParaRPr lang="en-US" sz="840" dirty="0">
              <a:solidFill>
                <a:schemeClr val="bg1"/>
              </a:solidFill>
            </a:endParaRPr>
          </a:p>
          <a:p>
            <a:pPr marL="180091" indent="-180091">
              <a:buFont typeface="Arial" panose="020B0604020202020204" pitchFamily="34" charset="0"/>
              <a:buChar char="•"/>
            </a:pPr>
            <a:r>
              <a:rPr lang="en-US" sz="1260" dirty="0">
                <a:solidFill>
                  <a:schemeClr val="bg1"/>
                </a:solidFill>
              </a:rPr>
              <a:t>Reduce officials’ discretion (D) via contact-free and streamlined transactions.</a:t>
            </a:r>
          </a:p>
          <a:p>
            <a:pPr marL="180091" indent="-180091">
              <a:buFont typeface="Arial" panose="020B0604020202020204" pitchFamily="34" charset="0"/>
              <a:buChar char="•"/>
            </a:pPr>
            <a:endParaRPr lang="en-US" sz="840" dirty="0">
              <a:solidFill>
                <a:schemeClr val="bg1"/>
              </a:solidFill>
            </a:endParaRPr>
          </a:p>
          <a:p>
            <a:pPr marL="180091" indent="-180091">
              <a:buFont typeface="Arial" panose="020B0604020202020204" pitchFamily="34" charset="0"/>
              <a:buChar char="•"/>
            </a:pPr>
            <a:r>
              <a:rPr lang="en-US" sz="1260" dirty="0">
                <a:solidFill>
                  <a:schemeClr val="bg1"/>
                </a:solidFill>
              </a:rPr>
              <a:t>Enhance accountability (A), integrity and transparency.</a:t>
            </a:r>
            <a:endParaRPr lang="en-GB" sz="126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0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DB35B-C6B8-9E0F-5AF5-793F50BC3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attern of blue and black squares&#10;&#10;AI-generated content may be incorrect.">
            <a:extLst>
              <a:ext uri="{FF2B5EF4-FFF2-40B4-BE49-F238E27FC236}">
                <a16:creationId xmlns:a16="http://schemas.microsoft.com/office/drawing/2014/main" id="{66A7E082-6CDC-2714-8CD9-7563AAABA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0"/>
            <a:ext cx="12598402" cy="3600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A40B6F-D0B3-BF11-C24F-524C467F34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F1D812-45F3-04E8-4147-E1F6CFDE8A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uilding with columns and a couple of people&#10;&#10;AI-generated content may be incorrect.">
            <a:extLst>
              <a:ext uri="{FF2B5EF4-FFF2-40B4-BE49-F238E27FC236}">
                <a16:creationId xmlns:a16="http://schemas.microsoft.com/office/drawing/2014/main" id="{F41E9110-DFA6-EA07-F1F1-4FEFAE0E91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745" y="-19371"/>
            <a:ext cx="6472498" cy="36407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31F8B5-4C79-01BF-A517-A6BC513C1753}"/>
              </a:ext>
            </a:extLst>
          </p:cNvPr>
          <p:cNvSpPr txBox="1"/>
          <p:nvPr/>
        </p:nvSpPr>
        <p:spPr>
          <a:xfrm>
            <a:off x="3242779" y="419764"/>
            <a:ext cx="4993794" cy="38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91" dirty="0">
                <a:solidFill>
                  <a:schemeClr val="bg1"/>
                </a:solidFill>
              </a:rPr>
              <a:t>Korea’s E-government Ecosystem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2ACF330-03C9-5C4F-7EBA-635A4D79DA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90" t="6130"/>
          <a:stretch>
            <a:fillRect/>
          </a:stretch>
        </p:blipFill>
        <p:spPr>
          <a:xfrm>
            <a:off x="3278027" y="886933"/>
            <a:ext cx="5480132" cy="1395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4C3CFB-0FC2-0A54-283E-86EE485012AB}"/>
              </a:ext>
            </a:extLst>
          </p:cNvPr>
          <p:cNvSpPr txBox="1"/>
          <p:nvPr/>
        </p:nvSpPr>
        <p:spPr>
          <a:xfrm>
            <a:off x="3278027" y="2398126"/>
            <a:ext cx="5867448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91" indent="-180091">
              <a:buFont typeface="Arial" panose="020B0604020202020204" pitchFamily="34" charset="0"/>
              <a:buChar char="•"/>
            </a:pPr>
            <a:r>
              <a:rPr lang="en-GB" sz="1260" dirty="0">
                <a:solidFill>
                  <a:schemeClr val="bg1"/>
                </a:solidFill>
              </a:rPr>
              <a:t>In Korea, key areas of good governance and service delivery are covered by various E-Systems in both the front and back office.  </a:t>
            </a:r>
          </a:p>
          <a:p>
            <a:pPr marL="180091" indent="-180091">
              <a:buFont typeface="Arial" panose="020B0604020202020204" pitchFamily="34" charset="0"/>
              <a:buChar char="•"/>
            </a:pPr>
            <a:endParaRPr lang="en-GB" sz="840" dirty="0">
              <a:solidFill>
                <a:schemeClr val="bg1"/>
              </a:solidFill>
            </a:endParaRPr>
          </a:p>
          <a:p>
            <a:pPr marL="180091" indent="-180091">
              <a:buFont typeface="Arial" panose="020B0604020202020204" pitchFamily="34" charset="0"/>
              <a:buChar char="•"/>
            </a:pPr>
            <a:r>
              <a:rPr lang="en-US" sz="1260" dirty="0">
                <a:solidFill>
                  <a:schemeClr val="bg1"/>
                </a:solidFill>
              </a:rPr>
              <a:t>There are also E-Systems directly engaged in anti-corruption and integrity, particularly in monitoring and oversight</a:t>
            </a:r>
            <a:r>
              <a:rPr lang="en-GB" sz="1260" dirty="0">
                <a:solidFill>
                  <a:schemeClr val="bg1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15668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8A574-4A97-AE66-1AFA-60140D4A6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attern of blue and black squares&#10;&#10;AI-generated content may be incorrect.">
            <a:extLst>
              <a:ext uri="{FF2B5EF4-FFF2-40B4-BE49-F238E27FC236}">
                <a16:creationId xmlns:a16="http://schemas.microsoft.com/office/drawing/2014/main" id="{E7F61DDA-255F-04FB-0A04-FCA0867EA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0"/>
            <a:ext cx="12598402" cy="3600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34836C-3084-AE51-42BF-3EA33A5080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934D1-FBF0-474E-7064-28EB366A3B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uilding with columns and a couple of people&#10;&#10;AI-generated content may be incorrect.">
            <a:extLst>
              <a:ext uri="{FF2B5EF4-FFF2-40B4-BE49-F238E27FC236}">
                <a16:creationId xmlns:a16="http://schemas.microsoft.com/office/drawing/2014/main" id="{8E7E75EA-FBB3-0D81-6974-4592F71907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745" y="-19371"/>
            <a:ext cx="6472498" cy="36407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22AAAD-17E3-351F-27D3-3C54BCC52EDF}"/>
              </a:ext>
            </a:extLst>
          </p:cNvPr>
          <p:cNvSpPr txBox="1"/>
          <p:nvPr/>
        </p:nvSpPr>
        <p:spPr>
          <a:xfrm>
            <a:off x="3242778" y="419764"/>
            <a:ext cx="5799412" cy="38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91" dirty="0">
                <a:solidFill>
                  <a:schemeClr val="bg1"/>
                </a:solidFill>
              </a:rPr>
              <a:t>Challenges and Mitigation Measures for Digitalization 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03B0AB72-ED9C-3AD6-735E-D773AD1A4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340623"/>
              </p:ext>
            </p:extLst>
          </p:nvPr>
        </p:nvGraphicFramePr>
        <p:xfrm>
          <a:off x="3282383" y="865275"/>
          <a:ext cx="5799412" cy="23505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99706">
                  <a:extLst>
                    <a:ext uri="{9D8B030D-6E8A-4147-A177-3AD203B41FA5}">
                      <a16:colId xmlns:a16="http://schemas.microsoft.com/office/drawing/2014/main" val="2045956243"/>
                    </a:ext>
                  </a:extLst>
                </a:gridCol>
                <a:gridCol w="2899706">
                  <a:extLst>
                    <a:ext uri="{9D8B030D-6E8A-4147-A177-3AD203B41FA5}">
                      <a16:colId xmlns:a16="http://schemas.microsoft.com/office/drawing/2014/main" val="2436663975"/>
                    </a:ext>
                  </a:extLst>
                </a:gridCol>
              </a:tblGrid>
              <a:tr h="260373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2"/>
                          </a:solidFill>
                        </a:rPr>
                        <a:t>Challenges</a:t>
                      </a:r>
                    </a:p>
                  </a:txBody>
                  <a:tcPr marL="48027" marR="48027" marT="24014" marB="24014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2"/>
                          </a:solidFill>
                        </a:rPr>
                        <a:t>Mitigation Measures</a:t>
                      </a:r>
                    </a:p>
                  </a:txBody>
                  <a:tcPr marL="48027" marR="48027" marT="24014" marB="24014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109207"/>
                  </a:ext>
                </a:extLst>
              </a:tr>
              <a:tr h="204517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>
                          <a:solidFill>
                            <a:schemeClr val="bg1"/>
                          </a:solidFill>
                        </a:rPr>
                        <a:t>Insufficient funding for the development and maintenance of the digital platform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600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>
                          <a:solidFill>
                            <a:schemeClr val="bg1"/>
                          </a:solidFill>
                        </a:rPr>
                        <a:t>Resistance from public institutions regarding closely monitored digital 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600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>
                          <a:solidFill>
                            <a:schemeClr val="bg1"/>
                          </a:solidFill>
                        </a:rPr>
                        <a:t>Lack of legal and institutional frameworks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600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>
                          <a:solidFill>
                            <a:schemeClr val="bg1"/>
                          </a:solidFill>
                        </a:rPr>
                        <a:t>Inadequate training and policy support for staff and relevant personnel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600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Inadequate promotion and public awareness of the system</a:t>
                      </a:r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 marL="48027" marR="48027" marT="24014" marB="24014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>
                          <a:solidFill>
                            <a:schemeClr val="bg1"/>
                          </a:solidFill>
                        </a:rPr>
                        <a:t>Justify government investment in the digital anti-corruption platform / E-government platform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>
                          <a:solidFill>
                            <a:schemeClr val="bg1"/>
                          </a:solidFill>
                        </a:rPr>
                        <a:t>Establish legal and institutional frameworks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>
                          <a:solidFill>
                            <a:schemeClr val="bg1"/>
                          </a:solidFill>
                        </a:rPr>
                        <a:t>Promote user engagement and public awareness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>
                          <a:solidFill>
                            <a:schemeClr val="bg1"/>
                          </a:solidFill>
                        </a:rPr>
                        <a:t>Monitoring and evaluation of the anti-corruption E-government platform</a:t>
                      </a:r>
                    </a:p>
                  </a:txBody>
                  <a:tcPr marL="48027" marR="48027" marT="24014" marB="2401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474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95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C8409-819A-CE02-967B-82E5F2588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attern of blue and black squares&#10;&#10;AI-generated content may be incorrect.">
            <a:extLst>
              <a:ext uri="{FF2B5EF4-FFF2-40B4-BE49-F238E27FC236}">
                <a16:creationId xmlns:a16="http://schemas.microsoft.com/office/drawing/2014/main" id="{E5B5C23F-1EC0-D52D-156E-2ECEC8A70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0"/>
            <a:ext cx="12598402" cy="3600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CDB5B6-33BC-9252-A338-383C2B2E1F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D9FC09-2263-4BAB-DC54-6D76C09FD2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uilding with columns and a couple of people&#10;&#10;AI-generated content may be incorrect.">
            <a:extLst>
              <a:ext uri="{FF2B5EF4-FFF2-40B4-BE49-F238E27FC236}">
                <a16:creationId xmlns:a16="http://schemas.microsoft.com/office/drawing/2014/main" id="{1CE03A61-A645-182A-5245-6A125BDDF2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745" y="-19371"/>
            <a:ext cx="6472498" cy="36407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025B24-812D-0980-B1D6-EF4EA1B62F57}"/>
              </a:ext>
            </a:extLst>
          </p:cNvPr>
          <p:cNvSpPr txBox="1"/>
          <p:nvPr/>
        </p:nvSpPr>
        <p:spPr>
          <a:xfrm>
            <a:off x="3242779" y="419764"/>
            <a:ext cx="4993794" cy="38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91" dirty="0">
                <a:solidFill>
                  <a:schemeClr val="bg1"/>
                </a:solidFill>
              </a:rPr>
              <a:t>Lessons Learned for Anti-Corruption Agencies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B86196-0A57-8F22-1DAF-DC5A047241FE}"/>
              </a:ext>
            </a:extLst>
          </p:cNvPr>
          <p:cNvSpPr txBox="1"/>
          <p:nvPr/>
        </p:nvSpPr>
        <p:spPr>
          <a:xfrm>
            <a:off x="3299587" y="939303"/>
            <a:ext cx="5737439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91" indent="-180091">
              <a:buFont typeface="Arial" panose="020B0604020202020204" pitchFamily="34" charset="0"/>
              <a:buChar char="•"/>
            </a:pPr>
            <a:r>
              <a:rPr lang="en-US" altLang="ko-KR" sz="1260" dirty="0">
                <a:solidFill>
                  <a:schemeClr val="bg1"/>
                </a:solidFill>
              </a:rPr>
              <a:t>A whole-of-government approach and sustainable investments are crucial for the adoption and development of digital platforms. </a:t>
            </a:r>
          </a:p>
          <a:p>
            <a:pPr marL="180091" indent="-180091">
              <a:buFont typeface="Arial" panose="020B0604020202020204" pitchFamily="34" charset="0"/>
              <a:buChar char="•"/>
            </a:pPr>
            <a:endParaRPr lang="en-US" altLang="ko-KR" sz="1260" dirty="0">
              <a:solidFill>
                <a:schemeClr val="bg1"/>
              </a:solidFill>
            </a:endParaRPr>
          </a:p>
          <a:p>
            <a:pPr marL="180091" indent="-180091">
              <a:buFont typeface="Arial" panose="020B0604020202020204" pitchFamily="34" charset="0"/>
              <a:buChar char="•"/>
            </a:pPr>
            <a:r>
              <a:rPr lang="en-US" altLang="ko-KR" sz="1260" dirty="0">
                <a:solidFill>
                  <a:schemeClr val="bg1"/>
                </a:solidFill>
              </a:rPr>
              <a:t>Clear guidelines and regulations must be in place to support the system.</a:t>
            </a:r>
          </a:p>
          <a:p>
            <a:pPr marL="180091" indent="-180091">
              <a:buFont typeface="Arial" panose="020B0604020202020204" pitchFamily="34" charset="0"/>
              <a:buChar char="•"/>
            </a:pPr>
            <a:endParaRPr lang="en-US" altLang="ko-KR" sz="1260" dirty="0">
              <a:solidFill>
                <a:schemeClr val="bg1"/>
              </a:solidFill>
            </a:endParaRPr>
          </a:p>
          <a:p>
            <a:pPr marL="180091" indent="-180091">
              <a:buFont typeface="Arial" panose="020B0604020202020204" pitchFamily="34" charset="0"/>
              <a:buChar char="•"/>
            </a:pPr>
            <a:r>
              <a:rPr lang="en-US" altLang="ko-KR" sz="1260" dirty="0">
                <a:solidFill>
                  <a:schemeClr val="bg1"/>
                </a:solidFill>
              </a:rPr>
              <a:t>A monitoring and evaluation mechanism should be implemented to ensure transparent government spending and the continuous improvement of the system. </a:t>
            </a:r>
          </a:p>
          <a:p>
            <a:pPr marL="180091" indent="-180091">
              <a:buFont typeface="Arial" panose="020B0604020202020204" pitchFamily="34" charset="0"/>
              <a:buChar char="•"/>
            </a:pPr>
            <a:endParaRPr lang="en-US" altLang="ko-KR" sz="1260" dirty="0">
              <a:solidFill>
                <a:schemeClr val="bg1"/>
              </a:solidFill>
            </a:endParaRPr>
          </a:p>
          <a:p>
            <a:pPr marL="180091" indent="-180091">
              <a:buFont typeface="Arial" panose="020B0604020202020204" pitchFamily="34" charset="0"/>
              <a:buChar char="•"/>
            </a:pPr>
            <a:r>
              <a:rPr lang="en-US" altLang="ko-KR" sz="1260" dirty="0">
                <a:solidFill>
                  <a:schemeClr val="bg1"/>
                </a:solidFill>
              </a:rPr>
              <a:t>Global knowledge exchanges and learning processes are crucial for the development of digital platforms.</a:t>
            </a:r>
          </a:p>
          <a:p>
            <a:pPr marL="180091" indent="-180091">
              <a:buFont typeface="Arial" panose="020B0604020202020204" pitchFamily="34" charset="0"/>
              <a:buChar char="•"/>
            </a:pPr>
            <a:endParaRPr lang="en-US" sz="1260" dirty="0">
              <a:solidFill>
                <a:schemeClr val="bg1"/>
              </a:solidFill>
            </a:endParaRPr>
          </a:p>
          <a:p>
            <a:pPr marL="180091" indent="-180091">
              <a:buFont typeface="Arial" panose="020B0604020202020204" pitchFamily="34" charset="0"/>
              <a:buChar char="•"/>
            </a:pPr>
            <a:endParaRPr lang="en-GB" sz="126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5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188A5-9318-61E4-90AB-BBC64BA3D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ttern of blue and black squares&#10;&#10;AI-generated content may be incorrect.">
            <a:extLst>
              <a:ext uri="{FF2B5EF4-FFF2-40B4-BE49-F238E27FC236}">
                <a16:creationId xmlns:a16="http://schemas.microsoft.com/office/drawing/2014/main" id="{F3A2BD32-CEA3-D482-E0BA-35B16EEE6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0"/>
            <a:ext cx="12598402" cy="3600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275DF1-54C3-902C-F535-DF2DC3232A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6659FC-44FA-04F5-AD04-DE64CB27D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uilding with columns and a couple of people&#10;&#10;AI-generated content may be incorrect.">
            <a:extLst>
              <a:ext uri="{FF2B5EF4-FFF2-40B4-BE49-F238E27FC236}">
                <a16:creationId xmlns:a16="http://schemas.microsoft.com/office/drawing/2014/main" id="{4C9DCC80-C826-ADE2-52DE-31C9FA7B27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745" y="-19371"/>
            <a:ext cx="6472498" cy="36407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DC978D-0DC6-5A76-7FB0-B2DAEDD8B529}"/>
              </a:ext>
            </a:extLst>
          </p:cNvPr>
          <p:cNvSpPr txBox="1"/>
          <p:nvPr/>
        </p:nvSpPr>
        <p:spPr>
          <a:xfrm>
            <a:off x="3844342" y="1239663"/>
            <a:ext cx="2514972" cy="41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1" dirty="0">
                <a:solidFill>
                  <a:schemeClr val="bg1"/>
                </a:solidFill>
              </a:rPr>
              <a:t>Thank you so much. </a:t>
            </a:r>
            <a:endParaRPr lang="en-GB" sz="2101" dirty="0">
              <a:solidFill>
                <a:schemeClr val="bg1"/>
              </a:solidFill>
            </a:endParaRPr>
          </a:p>
        </p:txBody>
      </p:sp>
      <p:pic>
        <p:nvPicPr>
          <p:cNvPr id="9" name="그림 8" descr="텍스트, 스크린샷, 디자인, 일러스트레이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F696E99-3394-D86D-F097-8C245D927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911" y="450368"/>
            <a:ext cx="1829585" cy="25621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9C4F24-45F5-B6DC-2A03-61EDACD151B5}"/>
              </a:ext>
            </a:extLst>
          </p:cNvPr>
          <p:cNvSpPr txBox="1"/>
          <p:nvPr/>
        </p:nvSpPr>
        <p:spPr>
          <a:xfrm>
            <a:off x="3389625" y="1990572"/>
            <a:ext cx="3424406" cy="609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1" dirty="0">
                <a:solidFill>
                  <a:schemeClr val="bg1"/>
                </a:solidFill>
              </a:rPr>
              <a:t>Please, find this useful publication at </a:t>
            </a:r>
            <a:r>
              <a:rPr lang="en-US" sz="168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UNDP Seoul Policy Centre.  </a:t>
            </a:r>
            <a:endParaRPr lang="en-GB" sz="168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67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300</Words>
  <Application>Microsoft Macintosh PowerPoint</Application>
  <PresentationFormat>Custom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Information</dc:creator>
  <cp:lastModifiedBy>Information</cp:lastModifiedBy>
  <cp:revision>6</cp:revision>
  <dcterms:created xsi:type="dcterms:W3CDTF">2025-06-30T05:47:38Z</dcterms:created>
  <dcterms:modified xsi:type="dcterms:W3CDTF">2025-10-24T03:12:07Z</dcterms:modified>
</cp:coreProperties>
</file>