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4" r:id="rId4"/>
    <p:sldId id="275" r:id="rId5"/>
    <p:sldId id="276" r:id="rId6"/>
    <p:sldId id="277" r:id="rId7"/>
    <p:sldId id="278" r:id="rId8"/>
    <p:sldId id="268" r:id="rId9"/>
    <p:sldId id="270" r:id="rId10"/>
  </p:sldIdLst>
  <p:sldSz cx="12609513" cy="36020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C4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60" autoAdjust="0"/>
    <p:restoredTop sz="94694"/>
  </p:normalViewPr>
  <p:slideViewPr>
    <p:cSldViewPr snapToGrid="0">
      <p:cViewPr varScale="1">
        <p:scale>
          <a:sx n="97" d="100"/>
          <a:sy n="97" d="100"/>
        </p:scale>
        <p:origin x="240" y="1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6189" y="589500"/>
            <a:ext cx="9457135" cy="1254043"/>
          </a:xfrm>
        </p:spPr>
        <p:txBody>
          <a:bodyPr anchor="b"/>
          <a:lstStyle>
            <a:lvl1pPr algn="ctr">
              <a:defRPr sz="31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6189" y="1891904"/>
            <a:ext cx="9457135" cy="869658"/>
          </a:xfrm>
        </p:spPr>
        <p:txBody>
          <a:bodyPr/>
          <a:lstStyle>
            <a:lvl1pPr marL="0" indent="0" algn="ctr">
              <a:buNone/>
              <a:defRPr sz="1260"/>
            </a:lvl1pPr>
            <a:lvl2pPr marL="240121" indent="0" algn="ctr">
              <a:buNone/>
              <a:defRPr sz="1050"/>
            </a:lvl2pPr>
            <a:lvl3pPr marL="480243" indent="0" algn="ctr">
              <a:buNone/>
              <a:defRPr sz="945"/>
            </a:lvl3pPr>
            <a:lvl4pPr marL="720364" indent="0" algn="ctr">
              <a:buNone/>
              <a:defRPr sz="840"/>
            </a:lvl4pPr>
            <a:lvl5pPr marL="960486" indent="0" algn="ctr">
              <a:buNone/>
              <a:defRPr sz="840"/>
            </a:lvl5pPr>
            <a:lvl6pPr marL="1200607" indent="0" algn="ctr">
              <a:buNone/>
              <a:defRPr sz="840"/>
            </a:lvl6pPr>
            <a:lvl7pPr marL="1440729" indent="0" algn="ctr">
              <a:buNone/>
              <a:defRPr sz="840"/>
            </a:lvl7pPr>
            <a:lvl8pPr marL="1680850" indent="0" algn="ctr">
              <a:buNone/>
              <a:defRPr sz="840"/>
            </a:lvl8pPr>
            <a:lvl9pPr marL="1920972" indent="0" algn="ctr">
              <a:buNone/>
              <a:defRPr sz="8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BBF7F-FEE0-400B-A1A7-BF65466110B3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3A13-8578-4A41-9708-55BC980A7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568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BBF7F-FEE0-400B-A1A7-BF65466110B3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3A13-8578-4A41-9708-55BC980A7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523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23683" y="191775"/>
            <a:ext cx="2718926" cy="30525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904" y="191775"/>
            <a:ext cx="7999160" cy="305256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BBF7F-FEE0-400B-A1A7-BF65466110B3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3A13-8578-4A41-9708-55BC980A7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349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BBF7F-FEE0-400B-A1A7-BF65466110B3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3A13-8578-4A41-9708-55BC980A7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691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337" y="898009"/>
            <a:ext cx="10875705" cy="1498347"/>
          </a:xfrm>
        </p:spPr>
        <p:txBody>
          <a:bodyPr anchor="b"/>
          <a:lstStyle>
            <a:lvl1pPr>
              <a:defRPr sz="31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0337" y="2410531"/>
            <a:ext cx="10875705" cy="787946"/>
          </a:xfrm>
        </p:spPr>
        <p:txBody>
          <a:bodyPr/>
          <a:lstStyle>
            <a:lvl1pPr marL="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1pPr>
            <a:lvl2pPr marL="240121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2pPr>
            <a:lvl3pPr marL="480243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3pPr>
            <a:lvl4pPr marL="720364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4pPr>
            <a:lvl5pPr marL="960486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5pPr>
            <a:lvl6pPr marL="1200607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6pPr>
            <a:lvl7pPr marL="1440729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7pPr>
            <a:lvl8pPr marL="168085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8pPr>
            <a:lvl9pPr marL="1920972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BBF7F-FEE0-400B-A1A7-BF65466110B3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3A13-8578-4A41-9708-55BC980A7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763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904" y="958876"/>
            <a:ext cx="5359043" cy="22854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83566" y="958876"/>
            <a:ext cx="5359043" cy="22854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BBF7F-FEE0-400B-A1A7-BF65466110B3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3A13-8578-4A41-9708-55BC980A7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256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546" y="191775"/>
            <a:ext cx="10875705" cy="69622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8547" y="883000"/>
            <a:ext cx="5334415" cy="432745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121" indent="0">
              <a:buNone/>
              <a:defRPr sz="1050" b="1"/>
            </a:lvl2pPr>
            <a:lvl3pPr marL="480243" indent="0">
              <a:buNone/>
              <a:defRPr sz="945" b="1"/>
            </a:lvl3pPr>
            <a:lvl4pPr marL="720364" indent="0">
              <a:buNone/>
              <a:defRPr sz="840" b="1"/>
            </a:lvl4pPr>
            <a:lvl5pPr marL="960486" indent="0">
              <a:buNone/>
              <a:defRPr sz="840" b="1"/>
            </a:lvl5pPr>
            <a:lvl6pPr marL="1200607" indent="0">
              <a:buNone/>
              <a:defRPr sz="840" b="1"/>
            </a:lvl6pPr>
            <a:lvl7pPr marL="1440729" indent="0">
              <a:buNone/>
              <a:defRPr sz="840" b="1"/>
            </a:lvl7pPr>
            <a:lvl8pPr marL="1680850" indent="0">
              <a:buNone/>
              <a:defRPr sz="840" b="1"/>
            </a:lvl8pPr>
            <a:lvl9pPr marL="1920972" indent="0">
              <a:buNone/>
              <a:defRPr sz="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8547" y="1315744"/>
            <a:ext cx="5334415" cy="19352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83566" y="883000"/>
            <a:ext cx="5360685" cy="432745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121" indent="0">
              <a:buNone/>
              <a:defRPr sz="1050" b="1"/>
            </a:lvl2pPr>
            <a:lvl3pPr marL="480243" indent="0">
              <a:buNone/>
              <a:defRPr sz="945" b="1"/>
            </a:lvl3pPr>
            <a:lvl4pPr marL="720364" indent="0">
              <a:buNone/>
              <a:defRPr sz="840" b="1"/>
            </a:lvl4pPr>
            <a:lvl5pPr marL="960486" indent="0">
              <a:buNone/>
              <a:defRPr sz="840" b="1"/>
            </a:lvl5pPr>
            <a:lvl6pPr marL="1200607" indent="0">
              <a:buNone/>
              <a:defRPr sz="840" b="1"/>
            </a:lvl6pPr>
            <a:lvl7pPr marL="1440729" indent="0">
              <a:buNone/>
              <a:defRPr sz="840" b="1"/>
            </a:lvl7pPr>
            <a:lvl8pPr marL="1680850" indent="0">
              <a:buNone/>
              <a:defRPr sz="840" b="1"/>
            </a:lvl8pPr>
            <a:lvl9pPr marL="1920972" indent="0">
              <a:buNone/>
              <a:defRPr sz="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83566" y="1315744"/>
            <a:ext cx="5360685" cy="19352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BBF7F-FEE0-400B-A1A7-BF65466110B3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3A13-8578-4A41-9708-55BC980A7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4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BBF7F-FEE0-400B-A1A7-BF65466110B3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3A13-8578-4A41-9708-55BC980A7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359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BBF7F-FEE0-400B-A1A7-BF65466110B3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3A13-8578-4A41-9708-55BC980A7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169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547" y="240136"/>
            <a:ext cx="4066896" cy="840476"/>
          </a:xfrm>
        </p:spPr>
        <p:txBody>
          <a:bodyPr anchor="b"/>
          <a:lstStyle>
            <a:lvl1pPr>
              <a:defRPr sz="168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0685" y="518627"/>
            <a:ext cx="6383566" cy="2559782"/>
          </a:xfrm>
        </p:spPr>
        <p:txBody>
          <a:bodyPr/>
          <a:lstStyle>
            <a:lvl1pPr>
              <a:defRPr sz="1681"/>
            </a:lvl1pPr>
            <a:lvl2pPr>
              <a:defRPr sz="1471"/>
            </a:lvl2pPr>
            <a:lvl3pPr>
              <a:defRPr sz="126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8547" y="1080612"/>
            <a:ext cx="4066896" cy="2001966"/>
          </a:xfrm>
        </p:spPr>
        <p:txBody>
          <a:bodyPr/>
          <a:lstStyle>
            <a:lvl1pPr marL="0" indent="0">
              <a:buNone/>
              <a:defRPr sz="840"/>
            </a:lvl1pPr>
            <a:lvl2pPr marL="240121" indent="0">
              <a:buNone/>
              <a:defRPr sz="735"/>
            </a:lvl2pPr>
            <a:lvl3pPr marL="480243" indent="0">
              <a:buNone/>
              <a:defRPr sz="630"/>
            </a:lvl3pPr>
            <a:lvl4pPr marL="720364" indent="0">
              <a:buNone/>
              <a:defRPr sz="525"/>
            </a:lvl4pPr>
            <a:lvl5pPr marL="960486" indent="0">
              <a:buNone/>
              <a:defRPr sz="525"/>
            </a:lvl5pPr>
            <a:lvl6pPr marL="1200607" indent="0">
              <a:buNone/>
              <a:defRPr sz="525"/>
            </a:lvl6pPr>
            <a:lvl7pPr marL="1440729" indent="0">
              <a:buNone/>
              <a:defRPr sz="525"/>
            </a:lvl7pPr>
            <a:lvl8pPr marL="1680850" indent="0">
              <a:buNone/>
              <a:defRPr sz="525"/>
            </a:lvl8pPr>
            <a:lvl9pPr marL="1920972" indent="0">
              <a:buNone/>
              <a:defRPr sz="5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BBF7F-FEE0-400B-A1A7-BF65466110B3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3A13-8578-4A41-9708-55BC980A7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517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547" y="240136"/>
            <a:ext cx="4066896" cy="840476"/>
          </a:xfrm>
        </p:spPr>
        <p:txBody>
          <a:bodyPr anchor="b"/>
          <a:lstStyle>
            <a:lvl1pPr>
              <a:defRPr sz="168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60685" y="518627"/>
            <a:ext cx="6383566" cy="2559782"/>
          </a:xfrm>
        </p:spPr>
        <p:txBody>
          <a:bodyPr anchor="t"/>
          <a:lstStyle>
            <a:lvl1pPr marL="0" indent="0">
              <a:buNone/>
              <a:defRPr sz="1681"/>
            </a:lvl1pPr>
            <a:lvl2pPr marL="240121" indent="0">
              <a:buNone/>
              <a:defRPr sz="1471"/>
            </a:lvl2pPr>
            <a:lvl3pPr marL="480243" indent="0">
              <a:buNone/>
              <a:defRPr sz="1260"/>
            </a:lvl3pPr>
            <a:lvl4pPr marL="720364" indent="0">
              <a:buNone/>
              <a:defRPr sz="1050"/>
            </a:lvl4pPr>
            <a:lvl5pPr marL="960486" indent="0">
              <a:buNone/>
              <a:defRPr sz="1050"/>
            </a:lvl5pPr>
            <a:lvl6pPr marL="1200607" indent="0">
              <a:buNone/>
              <a:defRPr sz="1050"/>
            </a:lvl6pPr>
            <a:lvl7pPr marL="1440729" indent="0">
              <a:buNone/>
              <a:defRPr sz="1050"/>
            </a:lvl7pPr>
            <a:lvl8pPr marL="1680850" indent="0">
              <a:buNone/>
              <a:defRPr sz="1050"/>
            </a:lvl8pPr>
            <a:lvl9pPr marL="1920972" indent="0">
              <a:buNone/>
              <a:defRPr sz="10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8547" y="1080612"/>
            <a:ext cx="4066896" cy="2001966"/>
          </a:xfrm>
        </p:spPr>
        <p:txBody>
          <a:bodyPr/>
          <a:lstStyle>
            <a:lvl1pPr marL="0" indent="0">
              <a:buNone/>
              <a:defRPr sz="840"/>
            </a:lvl1pPr>
            <a:lvl2pPr marL="240121" indent="0">
              <a:buNone/>
              <a:defRPr sz="735"/>
            </a:lvl2pPr>
            <a:lvl3pPr marL="480243" indent="0">
              <a:buNone/>
              <a:defRPr sz="630"/>
            </a:lvl3pPr>
            <a:lvl4pPr marL="720364" indent="0">
              <a:buNone/>
              <a:defRPr sz="525"/>
            </a:lvl4pPr>
            <a:lvl5pPr marL="960486" indent="0">
              <a:buNone/>
              <a:defRPr sz="525"/>
            </a:lvl5pPr>
            <a:lvl6pPr marL="1200607" indent="0">
              <a:buNone/>
              <a:defRPr sz="525"/>
            </a:lvl6pPr>
            <a:lvl7pPr marL="1440729" indent="0">
              <a:buNone/>
              <a:defRPr sz="525"/>
            </a:lvl7pPr>
            <a:lvl8pPr marL="1680850" indent="0">
              <a:buNone/>
              <a:defRPr sz="525"/>
            </a:lvl8pPr>
            <a:lvl9pPr marL="1920972" indent="0">
              <a:buNone/>
              <a:defRPr sz="5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BBF7F-FEE0-400B-A1A7-BF65466110B3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3A13-8578-4A41-9708-55BC980A7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21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6904" y="191775"/>
            <a:ext cx="10875705" cy="6962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04" y="958876"/>
            <a:ext cx="10875705" cy="22854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6904" y="3338556"/>
            <a:ext cx="2837140" cy="19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BBF7F-FEE0-400B-A1A7-BF65466110B3}" type="datetimeFigureOut">
              <a:rPr lang="en-US" smtClean="0"/>
              <a:t>10/24/25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76901" y="3338556"/>
            <a:ext cx="4255711" cy="19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05469" y="3338556"/>
            <a:ext cx="2837140" cy="19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53A13-8578-4A41-9708-55BC980A7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498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80243" rtl="0" eaLnBrk="1" latinLnBrk="0" hangingPunct="1">
        <a:lnSpc>
          <a:spcPct val="90000"/>
        </a:lnSpc>
        <a:spcBef>
          <a:spcPct val="0"/>
        </a:spcBef>
        <a:buNone/>
        <a:defRPr sz="23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0061" indent="-120061" algn="l" defTabSz="480243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471" kern="1200">
          <a:solidFill>
            <a:schemeClr val="tx1"/>
          </a:solidFill>
          <a:latin typeface="+mn-lt"/>
          <a:ea typeface="+mn-ea"/>
          <a:cs typeface="+mn-cs"/>
        </a:defRPr>
      </a:lvl1pPr>
      <a:lvl2pPr marL="360182" indent="-120061" algn="l" defTabSz="480243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2pPr>
      <a:lvl3pPr marL="600304" indent="-120061" algn="l" defTabSz="480243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840425" indent="-120061" algn="l" defTabSz="480243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1080546" indent="-120061" algn="l" defTabSz="480243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320668" indent="-120061" algn="l" defTabSz="480243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560789" indent="-120061" algn="l" defTabSz="480243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800911" indent="-120061" algn="l" defTabSz="480243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2041032" indent="-120061" algn="l" defTabSz="480243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0243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1pPr>
      <a:lvl2pPr marL="240121" algn="l" defTabSz="480243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80243" algn="l" defTabSz="480243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20364" algn="l" defTabSz="480243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960486" algn="l" defTabSz="480243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200607" algn="l" defTabSz="480243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440729" algn="l" defTabSz="480243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680850" algn="l" defTabSz="480243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1920972" algn="l" defTabSz="480243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C4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58A49F1-737B-4017-B0AD-3AE6E6669F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24690" y="1016864"/>
            <a:ext cx="4802717" cy="875041"/>
          </a:xfrm>
        </p:spPr>
        <p:txBody>
          <a:bodyPr>
            <a:normAutofit/>
          </a:bodyPr>
          <a:lstStyle/>
          <a:p>
            <a:r>
              <a:rPr lang="en-GB" sz="1891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81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“Transparency by Design: Embedding Ethics and Accountability in Public Sector Digital Transformation”</a:t>
            </a:r>
            <a:endParaRPr lang="en-US" sz="168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DE029C0-98DD-4D3A-B059-01BD4A71D0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03400" y="1891904"/>
            <a:ext cx="4802717" cy="133043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002060"/>
                </a:solidFill>
              </a:rPr>
              <a:t>By</a:t>
            </a:r>
          </a:p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2060"/>
                </a:solidFill>
              </a:rPr>
              <a:t>Ms. </a:t>
            </a:r>
            <a:r>
              <a:rPr lang="en-US" b="1" dirty="0" err="1">
                <a:solidFill>
                  <a:srgbClr val="002060"/>
                </a:solidFill>
              </a:rPr>
              <a:t>Myat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Su</a:t>
            </a:r>
            <a:r>
              <a:rPr lang="en-US" b="1" dirty="0">
                <a:solidFill>
                  <a:srgbClr val="002060"/>
                </a:solidFill>
              </a:rPr>
              <a:t> Thin </a:t>
            </a:r>
          </a:p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2060"/>
                </a:solidFill>
              </a:rPr>
              <a:t>Director</a:t>
            </a:r>
          </a:p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2060"/>
                </a:solidFill>
              </a:rPr>
              <a:t>Anti-Corruption Commission</a:t>
            </a:r>
          </a:p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2060"/>
                </a:solidFill>
              </a:rPr>
              <a:t>Myanmar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36273F-E6AA-4BA8-A57B-2826EFF99E0F}"/>
              </a:ext>
            </a:extLst>
          </p:cNvPr>
          <p:cNvSpPr txBox="1"/>
          <p:nvPr/>
        </p:nvSpPr>
        <p:spPr>
          <a:xfrm>
            <a:off x="7905662" y="3222338"/>
            <a:ext cx="1354612" cy="383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45" dirty="0"/>
              <a:t>Oxford, United Kingdom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DEA692-DC32-444B-9568-85FFF3A2E395}"/>
              </a:ext>
            </a:extLst>
          </p:cNvPr>
          <p:cNvSpPr txBox="1"/>
          <p:nvPr/>
        </p:nvSpPr>
        <p:spPr>
          <a:xfrm>
            <a:off x="3357448" y="3125346"/>
            <a:ext cx="1112424" cy="237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45" dirty="0"/>
              <a:t>24</a:t>
            </a:r>
            <a:r>
              <a:rPr lang="en-US" sz="945" baseline="30000" dirty="0"/>
              <a:t>th</a:t>
            </a:r>
            <a:r>
              <a:rPr lang="en-US" sz="945" dirty="0"/>
              <a:t> October, 2025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3AAA7EA-7B25-4C4D-ACF3-EF4AF74197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0306" y="396556"/>
            <a:ext cx="2085282" cy="322844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F98A956-C46F-4ED5-A887-AB3C9D97C6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7543" y="85503"/>
            <a:ext cx="1044801" cy="1026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700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C4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AE1DF-B776-4454-AFE1-2E0A36CBB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891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C9F13-3972-439E-8397-80CDCF0AC9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dirty="0"/>
              <a:t>Digital Transformation in the Public Sector, Myanmar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dirty="0"/>
              <a:t> Anti-Corruption Activities in the Public Sector , Myanmar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dirty="0"/>
              <a:t>Challenges and Ways Forward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219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C4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BA6F6-4E9B-4DE8-B9C9-C677A3F2B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Myanmar’s Digital Shift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3F414-0852-4462-9348-2E30F70873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80% smartphone &amp; internet penetration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Growth driven by urban centers (Yangon &amp; Mandalay)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Rising e-payments, apps, and public data access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Digital momentum for governance reforms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802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C4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BFDE5-925F-45EF-9460-9E32CBCA8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Key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e-Governance</a:t>
            </a:r>
            <a:r>
              <a:rPr lang="en-US" b="1" dirty="0"/>
              <a:t> Foundations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07C9D-6BF6-4833-852E-E45AEE1943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/>
              <a:t>e-Governance Master Plan (2016–2020; 2021–2025)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/>
              <a:t>One-stop public services (ID, Passport, etc.)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National</a:t>
            </a:r>
            <a:r>
              <a:rPr lang="en-US" dirty="0"/>
              <a:t> Portal (2018) and cashless systems (</a:t>
            </a:r>
            <a:r>
              <a:rPr lang="en-US" dirty="0" err="1"/>
              <a:t>MyanmarPay</a:t>
            </a:r>
            <a:r>
              <a:rPr lang="en-US" dirty="0"/>
              <a:t>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/>
              <a:t>Biometric Digital ID for secure access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623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C4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5A1CD-91C0-4B57-8DD9-6D1B24954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Laws, Elections &amp; Innovation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6AE21-D994-433F-8518-8A5303A48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/>
              <a:t>Electronic Transactions Law (2004)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/>
              <a:t>Cybersecurity Law (2025)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/>
              <a:t>CAPI Census (2024)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/>
              <a:t>Electronic Voting Machine (MEVM) initiative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806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C4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5C562-2976-4627-B1DB-F2916DA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Anti-Corruption</a:t>
            </a:r>
            <a:r>
              <a:rPr lang="en-US" dirty="0"/>
              <a:t> Actions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7984431-9605-427A-99C7-921DEFF4F34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543194" y="1248896"/>
            <a:ext cx="3602760" cy="170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48027" tIns="24014" rIns="48027" bIns="24014" numCol="1" rtlCol="0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ACC Strategic Plan (2022–2025)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Corruption Prevention Units (CPUs)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Citizen SMS feedback &amp; complaint systems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Whistleblower protection (in process)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UNCAC and international cooperation</a:t>
            </a:r>
          </a:p>
        </p:txBody>
      </p:sp>
    </p:spTree>
    <p:extLst>
      <p:ext uri="{BB962C8B-B14F-4D97-AF65-F5344CB8AC3E}">
        <p14:creationId xmlns:p14="http://schemas.microsoft.com/office/powerpoint/2010/main" val="3811078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C4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618ED-7E34-4CED-BE2A-A21EDA8D0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Challenges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18F51-4F90-44A8-ADA1-0017611157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Risks: inequality, misuse, weak safeguards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253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C4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6C7CE-9DB0-44D0-837E-E9B3D08AF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101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Ways Forward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0F3E1-3936-419F-A1C9-B3CAED2C3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needed: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✅ Digital ethics guidelines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✅ Independent data protection body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✅ Secure e-procurement &amp; audit trails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✅ Inclusion for rural citizens &amp; local languages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Hardwire anti-corruption into E-Systems: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7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Digital tendering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7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Blockchain &amp; audit trails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7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Automated red-flag detection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044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C4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265871B-7E39-47DC-A1A9-65616BA8DB1E}"/>
              </a:ext>
            </a:extLst>
          </p:cNvPr>
          <p:cNvSpPr/>
          <p:nvPr/>
        </p:nvSpPr>
        <p:spPr>
          <a:xfrm>
            <a:off x="4320028" y="1558538"/>
            <a:ext cx="3969462" cy="484899"/>
          </a:xfrm>
          <a:prstGeom prst="rect">
            <a:avLst/>
          </a:prstGeom>
          <a:noFill/>
        </p:spPr>
        <p:txBody>
          <a:bodyPr wrap="none" lIns="48027" tIns="24014" rIns="48027" bIns="24014">
            <a:spAutoFit/>
          </a:bodyPr>
          <a:lstStyle/>
          <a:p>
            <a:pPr algn="ctr"/>
            <a:r>
              <a:rPr lang="en-US" sz="2836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Thanks for your Attention</a:t>
            </a:r>
          </a:p>
        </p:txBody>
      </p:sp>
    </p:spTree>
    <p:extLst>
      <p:ext uri="{BB962C8B-B14F-4D97-AF65-F5344CB8AC3E}">
        <p14:creationId xmlns:p14="http://schemas.microsoft.com/office/powerpoint/2010/main" val="3934982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186</TotalTime>
  <Words>249</Words>
  <Application>Microsoft Macintosh PowerPoint</Application>
  <PresentationFormat>Custom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Office 2013 - 2022 Theme</vt:lpstr>
      <vt:lpstr> “Transparency by Design: Embedding Ethics and Accountability in Public Sector Digital Transformation”</vt:lpstr>
      <vt:lpstr>Content </vt:lpstr>
      <vt:lpstr>Myanmar’s Digital Shift </vt:lpstr>
      <vt:lpstr>Key e-Governance Foundations </vt:lpstr>
      <vt:lpstr>Laws, Elections &amp; Innovation </vt:lpstr>
      <vt:lpstr>Anti-Corruption Actions</vt:lpstr>
      <vt:lpstr>Challenges  </vt:lpstr>
      <vt:lpstr>Ways Forward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“Transparency by Design: Embedding Ethics and Accountability in Public Sector Digital Transformation”</dc:title>
  <dc:creator>Myatsu thin</dc:creator>
  <cp:lastModifiedBy>Information</cp:lastModifiedBy>
  <cp:revision>11</cp:revision>
  <dcterms:created xsi:type="dcterms:W3CDTF">2025-09-23T07:09:21Z</dcterms:created>
  <dcterms:modified xsi:type="dcterms:W3CDTF">2025-10-24T03:09:26Z</dcterms:modified>
</cp:coreProperties>
</file>