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71" r:id="rId11"/>
    <p:sldId id="265" r:id="rId12"/>
    <p:sldId id="266" r:id="rId13"/>
    <p:sldId id="267" r:id="rId14"/>
    <p:sldId id="269" r:id="rId15"/>
    <p:sldId id="270" r:id="rId16"/>
  </p:sldIdLst>
  <p:sldSz cx="12599988" cy="3602038"/>
  <p:notesSz cx="51435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5102"/>
  </p:normalViewPr>
  <p:slideViewPr>
    <p:cSldViewPr snapToGrid="0" snapToObjects="1">
      <p:cViewPr varScale="1">
        <p:scale>
          <a:sx n="131" d="100"/>
          <a:sy n="131" d="100"/>
        </p:scale>
        <p:origin x="208" y="1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82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3494338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Notes: </a:t>
            </a:r>
            <a:r>
              <a:rPr lang="en-US" b="0" i="0" dirty="0">
                <a:solidFill>
                  <a:srgbClr val="000000"/>
                </a:solidFill>
                <a:effectLst/>
                <a:latin typeface="Montserrat" panose="00000500000000000000" pitchFamily="2" charset="0"/>
              </a:rPr>
              <a:t>NACP outlines long-term visions on the anti-corruption actions towards a corruption-free country through 115 initiatives that are to be put into practice. Through its six strategies, NACP will ensure that the effort to combat corruption is streamlined among political actors, corporate entities, enforcement agencies and the stakeholders</a:t>
            </a:r>
          </a:p>
          <a:p>
            <a:pPr algn="just"/>
            <a:r>
              <a:rPr lang="en-US" b="0" i="0" dirty="0">
                <a:solidFill>
                  <a:srgbClr val="000000"/>
                </a:solidFill>
                <a:effectLst/>
                <a:latin typeface="Montserrat" panose="00000500000000000000" pitchFamily="2" charset="0"/>
              </a:rPr>
              <a:t>The NACS </a:t>
            </a:r>
            <a:r>
              <a:rPr lang="en-US" b="0" i="0" dirty="0" err="1">
                <a:solidFill>
                  <a:srgbClr val="000000"/>
                </a:solidFill>
                <a:effectLst/>
                <a:latin typeface="Montserrat" panose="00000500000000000000" pitchFamily="2" charset="0"/>
              </a:rPr>
              <a:t>emphasises</a:t>
            </a:r>
            <a:r>
              <a:rPr lang="en-US" b="0" i="0" dirty="0">
                <a:solidFill>
                  <a:srgbClr val="000000"/>
                </a:solidFill>
                <a:effectLst/>
                <a:latin typeface="Montserrat" panose="00000500000000000000" pitchFamily="2" charset="0"/>
              </a:rPr>
              <a:t> five (5) strategies that bolsters 60 sub strategies. Its implementation will be driven by 19 agencies. The five overarching strategies of the NACS are:</a:t>
            </a:r>
          </a:p>
          <a:p>
            <a:pPr algn="l">
              <a:buFont typeface="+mj-lt"/>
              <a:buAutoNum type="romanUcPeriod"/>
            </a:pPr>
            <a:r>
              <a:rPr lang="en-US" b="0" i="0" dirty="0">
                <a:solidFill>
                  <a:srgbClr val="000000"/>
                </a:solidFill>
                <a:effectLst/>
                <a:latin typeface="Montserrat" panose="00000500000000000000" pitchFamily="2" charset="0"/>
              </a:rPr>
              <a:t>Education</a:t>
            </a:r>
          </a:p>
          <a:p>
            <a:pPr algn="l">
              <a:buFont typeface="+mj-lt"/>
              <a:buAutoNum type="romanUcPeriod"/>
            </a:pPr>
            <a:r>
              <a:rPr lang="en-US" b="0" i="0" dirty="0">
                <a:solidFill>
                  <a:srgbClr val="000000"/>
                </a:solidFill>
                <a:effectLst/>
                <a:latin typeface="Montserrat" panose="00000500000000000000" pitchFamily="2" charset="0"/>
              </a:rPr>
              <a:t>Public Accountability</a:t>
            </a:r>
          </a:p>
          <a:p>
            <a:pPr algn="l">
              <a:buFont typeface="+mj-lt"/>
              <a:buAutoNum type="romanUcPeriod"/>
            </a:pPr>
            <a:r>
              <a:rPr lang="en-US" b="0" i="0" dirty="0">
                <a:solidFill>
                  <a:srgbClr val="000000"/>
                </a:solidFill>
                <a:effectLst/>
                <a:latin typeface="Montserrat" panose="00000500000000000000" pitchFamily="2" charset="0"/>
              </a:rPr>
              <a:t>Voice</a:t>
            </a:r>
          </a:p>
          <a:p>
            <a:pPr algn="l">
              <a:buFont typeface="+mj-lt"/>
              <a:buAutoNum type="romanUcPeriod"/>
            </a:pPr>
            <a:r>
              <a:rPr lang="en-US" b="0" i="0" dirty="0">
                <a:solidFill>
                  <a:srgbClr val="000000"/>
                </a:solidFill>
                <a:effectLst/>
                <a:latin typeface="Montserrat" panose="00000500000000000000" pitchFamily="2" charset="0"/>
              </a:rPr>
              <a:t>Enforcement</a:t>
            </a:r>
          </a:p>
          <a:p>
            <a:pPr algn="l">
              <a:buFont typeface="+mj-lt"/>
              <a:buAutoNum type="romanUcPeriod"/>
            </a:pPr>
            <a:r>
              <a:rPr lang="en-US" b="0" i="0" dirty="0">
                <a:solidFill>
                  <a:srgbClr val="000000"/>
                </a:solidFill>
                <a:effectLst/>
                <a:latin typeface="Montserrat" panose="00000500000000000000" pitchFamily="2" charset="0"/>
              </a:rPr>
              <a:t>Incentives</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kumimoji="0" lang="en-US" sz="1008" b="0" i="0" u="none" strike="noStrike" kern="1200" cap="none" spc="0" normalizeH="0" baseline="0" noProof="0" dirty="0">
                <a:ln>
                  <a:noFill/>
                </a:ln>
                <a:solidFill>
                  <a:srgbClr val="FFFFFF"/>
                </a:solidFill>
                <a:effectLst/>
                <a:uLnTx/>
                <a:uFillTx/>
                <a:latin typeface="Noto Sans" pitchFamily="34" charset="0"/>
                <a:ea typeface="Noto Sans" pitchFamily="34" charset="-122"/>
                <a:cs typeface="Noto Sans" pitchFamily="34" charset="-120"/>
              </a:rPr>
              <a:t>Notes: Through Public Education Division and MACA of MACC.</a:t>
            </a:r>
          </a:p>
          <a:p>
            <a:r>
              <a:rPr kumimoji="0" lang="en-US" sz="1008" b="0" i="0" u="none" strike="noStrike" kern="1200" cap="none" spc="0" normalizeH="0" baseline="0" noProof="0" dirty="0">
                <a:ln>
                  <a:noFill/>
                </a:ln>
                <a:solidFill>
                  <a:srgbClr val="FFFFFF"/>
                </a:solidFill>
                <a:effectLst/>
                <a:uLnTx/>
                <a:uFillTx/>
                <a:latin typeface="Noto Sans" pitchFamily="34" charset="0"/>
                <a:ea typeface="Noto Sans" pitchFamily="34" charset="-122"/>
                <a:cs typeface="Noto Sans" pitchFamily="34" charset="-120"/>
              </a:rPr>
              <a:t>Such as Transparency International etc.</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4999" y="589500"/>
            <a:ext cx="9449991" cy="1254043"/>
          </a:xfrm>
        </p:spPr>
        <p:txBody>
          <a:bodyPr anchor="b"/>
          <a:lstStyle>
            <a:lvl1pPr algn="ctr">
              <a:defRPr sz="3151"/>
            </a:lvl1pPr>
          </a:lstStyle>
          <a:p>
            <a:r>
              <a:rPr lang="en-US"/>
              <a:t>Click to edit Master title style</a:t>
            </a:r>
            <a:endParaRPr lang="en-US" dirty="0"/>
          </a:p>
        </p:txBody>
      </p:sp>
      <p:sp>
        <p:nvSpPr>
          <p:cNvPr id="3" name="Subtitle 2"/>
          <p:cNvSpPr>
            <a:spLocks noGrp="1"/>
          </p:cNvSpPr>
          <p:nvPr>
            <p:ph type="subTitle" idx="1"/>
          </p:nvPr>
        </p:nvSpPr>
        <p:spPr>
          <a:xfrm>
            <a:off x="1574999" y="1891904"/>
            <a:ext cx="9449991" cy="869658"/>
          </a:xfrm>
        </p:spPr>
        <p:txBody>
          <a:bodyPr/>
          <a:lstStyle>
            <a:lvl1pPr marL="0" indent="0" algn="ctr">
              <a:buNone/>
              <a:defRPr sz="1260"/>
            </a:lvl1pPr>
            <a:lvl2pPr marL="240121" indent="0" algn="ctr">
              <a:buNone/>
              <a:defRPr sz="1050"/>
            </a:lvl2pPr>
            <a:lvl3pPr marL="480243" indent="0" algn="ctr">
              <a:buNone/>
              <a:defRPr sz="945"/>
            </a:lvl3pPr>
            <a:lvl4pPr marL="720364" indent="0" algn="ctr">
              <a:buNone/>
              <a:defRPr sz="840"/>
            </a:lvl4pPr>
            <a:lvl5pPr marL="960486" indent="0" algn="ctr">
              <a:buNone/>
              <a:defRPr sz="840"/>
            </a:lvl5pPr>
            <a:lvl6pPr marL="1200607" indent="0" algn="ctr">
              <a:buNone/>
              <a:defRPr sz="840"/>
            </a:lvl6pPr>
            <a:lvl7pPr marL="1440729" indent="0" algn="ctr">
              <a:buNone/>
              <a:defRPr sz="840"/>
            </a:lvl7pPr>
            <a:lvl8pPr marL="1680850" indent="0" algn="ctr">
              <a:buNone/>
              <a:defRPr sz="840"/>
            </a:lvl8pPr>
            <a:lvl9pPr marL="1920972" indent="0" algn="ctr">
              <a:buNone/>
              <a:defRPr sz="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4912033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7838595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867" y="191775"/>
            <a:ext cx="2716872" cy="30525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66249" y="191775"/>
            <a:ext cx="7993117" cy="3052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014109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896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6013074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9687" y="898009"/>
            <a:ext cx="10867490" cy="1498347"/>
          </a:xfrm>
        </p:spPr>
        <p:txBody>
          <a:bodyPr anchor="b"/>
          <a:lstStyle>
            <a:lvl1pPr>
              <a:defRPr sz="3151"/>
            </a:lvl1pPr>
          </a:lstStyle>
          <a:p>
            <a:r>
              <a:rPr lang="en-US"/>
              <a:t>Click to edit Master title style</a:t>
            </a:r>
            <a:endParaRPr lang="en-US" dirty="0"/>
          </a:p>
        </p:txBody>
      </p:sp>
      <p:sp>
        <p:nvSpPr>
          <p:cNvPr id="3" name="Text Placeholder 2"/>
          <p:cNvSpPr>
            <a:spLocks noGrp="1"/>
          </p:cNvSpPr>
          <p:nvPr>
            <p:ph type="body" idx="1"/>
          </p:nvPr>
        </p:nvSpPr>
        <p:spPr>
          <a:xfrm>
            <a:off x="859687" y="2410531"/>
            <a:ext cx="10867490" cy="787946"/>
          </a:xfrm>
        </p:spPr>
        <p:txBody>
          <a:bodyPr/>
          <a:lstStyle>
            <a:lvl1pPr marL="0" indent="0">
              <a:buNone/>
              <a:defRPr sz="1260">
                <a:solidFill>
                  <a:schemeClr val="tx1">
                    <a:tint val="75000"/>
                  </a:schemeClr>
                </a:solidFill>
              </a:defRPr>
            </a:lvl1pPr>
            <a:lvl2pPr marL="240121" indent="0">
              <a:buNone/>
              <a:defRPr sz="1050">
                <a:solidFill>
                  <a:schemeClr val="tx1">
                    <a:tint val="75000"/>
                  </a:schemeClr>
                </a:solidFill>
              </a:defRPr>
            </a:lvl2pPr>
            <a:lvl3pPr marL="480243" indent="0">
              <a:buNone/>
              <a:defRPr sz="945">
                <a:solidFill>
                  <a:schemeClr val="tx1">
                    <a:tint val="75000"/>
                  </a:schemeClr>
                </a:solidFill>
              </a:defRPr>
            </a:lvl3pPr>
            <a:lvl4pPr marL="720364" indent="0">
              <a:buNone/>
              <a:defRPr sz="840">
                <a:solidFill>
                  <a:schemeClr val="tx1">
                    <a:tint val="75000"/>
                  </a:schemeClr>
                </a:solidFill>
              </a:defRPr>
            </a:lvl4pPr>
            <a:lvl5pPr marL="960486" indent="0">
              <a:buNone/>
              <a:defRPr sz="840">
                <a:solidFill>
                  <a:schemeClr val="tx1">
                    <a:tint val="75000"/>
                  </a:schemeClr>
                </a:solidFill>
              </a:defRPr>
            </a:lvl5pPr>
            <a:lvl6pPr marL="1200607" indent="0">
              <a:buNone/>
              <a:defRPr sz="840">
                <a:solidFill>
                  <a:schemeClr val="tx1">
                    <a:tint val="75000"/>
                  </a:schemeClr>
                </a:solidFill>
              </a:defRPr>
            </a:lvl6pPr>
            <a:lvl7pPr marL="1440729" indent="0">
              <a:buNone/>
              <a:defRPr sz="840">
                <a:solidFill>
                  <a:schemeClr val="tx1">
                    <a:tint val="75000"/>
                  </a:schemeClr>
                </a:solidFill>
              </a:defRPr>
            </a:lvl7pPr>
            <a:lvl8pPr marL="1680850" indent="0">
              <a:buNone/>
              <a:defRPr sz="840">
                <a:solidFill>
                  <a:schemeClr val="tx1">
                    <a:tint val="75000"/>
                  </a:schemeClr>
                </a:solidFill>
              </a:defRPr>
            </a:lvl8pPr>
            <a:lvl9pPr marL="1920972" indent="0">
              <a:buNone/>
              <a:defRPr sz="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0161646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49" y="958876"/>
            <a:ext cx="5354995" cy="22854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8744" y="958876"/>
            <a:ext cx="5354995" cy="22854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10/24/25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0283906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7890" y="191775"/>
            <a:ext cx="10867490" cy="69622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67891" y="883000"/>
            <a:ext cx="5330385" cy="432745"/>
          </a:xfrm>
        </p:spPr>
        <p:txBody>
          <a:bodyPr anchor="b"/>
          <a:lstStyle>
            <a:lvl1pPr marL="0" indent="0">
              <a:buNone/>
              <a:defRPr sz="1260" b="1"/>
            </a:lvl1pPr>
            <a:lvl2pPr marL="240121" indent="0">
              <a:buNone/>
              <a:defRPr sz="1050" b="1"/>
            </a:lvl2pPr>
            <a:lvl3pPr marL="480243" indent="0">
              <a:buNone/>
              <a:defRPr sz="945" b="1"/>
            </a:lvl3pPr>
            <a:lvl4pPr marL="720364" indent="0">
              <a:buNone/>
              <a:defRPr sz="840" b="1"/>
            </a:lvl4pPr>
            <a:lvl5pPr marL="960486" indent="0">
              <a:buNone/>
              <a:defRPr sz="840" b="1"/>
            </a:lvl5pPr>
            <a:lvl6pPr marL="1200607" indent="0">
              <a:buNone/>
              <a:defRPr sz="840" b="1"/>
            </a:lvl6pPr>
            <a:lvl7pPr marL="1440729" indent="0">
              <a:buNone/>
              <a:defRPr sz="840" b="1"/>
            </a:lvl7pPr>
            <a:lvl8pPr marL="1680850" indent="0">
              <a:buNone/>
              <a:defRPr sz="840" b="1"/>
            </a:lvl8pPr>
            <a:lvl9pPr marL="1920972" indent="0">
              <a:buNone/>
              <a:defRPr sz="840" b="1"/>
            </a:lvl9pPr>
          </a:lstStyle>
          <a:p>
            <a:pPr lvl="0"/>
            <a:r>
              <a:rPr lang="en-US"/>
              <a:t>Click to edit Master text styles</a:t>
            </a:r>
          </a:p>
        </p:txBody>
      </p:sp>
      <p:sp>
        <p:nvSpPr>
          <p:cNvPr id="4" name="Content Placeholder 3"/>
          <p:cNvSpPr>
            <a:spLocks noGrp="1"/>
          </p:cNvSpPr>
          <p:nvPr>
            <p:ph sz="half" idx="2"/>
          </p:nvPr>
        </p:nvSpPr>
        <p:spPr>
          <a:xfrm>
            <a:off x="867891" y="1315744"/>
            <a:ext cx="5330385" cy="1935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8744" y="883000"/>
            <a:ext cx="5356636" cy="432745"/>
          </a:xfrm>
        </p:spPr>
        <p:txBody>
          <a:bodyPr anchor="b"/>
          <a:lstStyle>
            <a:lvl1pPr marL="0" indent="0">
              <a:buNone/>
              <a:defRPr sz="1260" b="1"/>
            </a:lvl1pPr>
            <a:lvl2pPr marL="240121" indent="0">
              <a:buNone/>
              <a:defRPr sz="1050" b="1"/>
            </a:lvl2pPr>
            <a:lvl3pPr marL="480243" indent="0">
              <a:buNone/>
              <a:defRPr sz="945" b="1"/>
            </a:lvl3pPr>
            <a:lvl4pPr marL="720364" indent="0">
              <a:buNone/>
              <a:defRPr sz="840" b="1"/>
            </a:lvl4pPr>
            <a:lvl5pPr marL="960486" indent="0">
              <a:buNone/>
              <a:defRPr sz="840" b="1"/>
            </a:lvl5pPr>
            <a:lvl6pPr marL="1200607" indent="0">
              <a:buNone/>
              <a:defRPr sz="840" b="1"/>
            </a:lvl6pPr>
            <a:lvl7pPr marL="1440729" indent="0">
              <a:buNone/>
              <a:defRPr sz="840" b="1"/>
            </a:lvl7pPr>
            <a:lvl8pPr marL="1680850" indent="0">
              <a:buNone/>
              <a:defRPr sz="840" b="1"/>
            </a:lvl8pPr>
            <a:lvl9pPr marL="1920972" indent="0">
              <a:buNone/>
              <a:defRPr sz="840" b="1"/>
            </a:lvl9pPr>
          </a:lstStyle>
          <a:p>
            <a:pPr lvl="0"/>
            <a:r>
              <a:rPr lang="en-US"/>
              <a:t>Click to edit Master text styles</a:t>
            </a:r>
          </a:p>
        </p:txBody>
      </p:sp>
      <p:sp>
        <p:nvSpPr>
          <p:cNvPr id="6" name="Content Placeholder 5"/>
          <p:cNvSpPr>
            <a:spLocks noGrp="1"/>
          </p:cNvSpPr>
          <p:nvPr>
            <p:ph sz="quarter" idx="4"/>
          </p:nvPr>
        </p:nvSpPr>
        <p:spPr>
          <a:xfrm>
            <a:off x="6378744" y="1315744"/>
            <a:ext cx="5356636" cy="1935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10/24/25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8426972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10/24/25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2319061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10/24/25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9237164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7891" y="240136"/>
            <a:ext cx="4063824" cy="840476"/>
          </a:xfrm>
        </p:spPr>
        <p:txBody>
          <a:bodyPr anchor="b"/>
          <a:lstStyle>
            <a:lvl1pPr>
              <a:defRPr sz="1681"/>
            </a:lvl1pPr>
          </a:lstStyle>
          <a:p>
            <a:r>
              <a:rPr lang="en-US"/>
              <a:t>Click to edit Master title style</a:t>
            </a:r>
            <a:endParaRPr lang="en-US" dirty="0"/>
          </a:p>
        </p:txBody>
      </p:sp>
      <p:sp>
        <p:nvSpPr>
          <p:cNvPr id="3" name="Content Placeholder 2"/>
          <p:cNvSpPr>
            <a:spLocks noGrp="1"/>
          </p:cNvSpPr>
          <p:nvPr>
            <p:ph idx="1"/>
          </p:nvPr>
        </p:nvSpPr>
        <p:spPr>
          <a:xfrm>
            <a:off x="5356636" y="518627"/>
            <a:ext cx="6378744" cy="2559782"/>
          </a:xfrm>
        </p:spPr>
        <p:txBody>
          <a:bodyPr/>
          <a:lstStyle>
            <a:lvl1pPr>
              <a:defRPr sz="1681"/>
            </a:lvl1pPr>
            <a:lvl2pPr>
              <a:defRPr sz="1471"/>
            </a:lvl2pPr>
            <a:lvl3pPr>
              <a:defRPr sz="126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7891" y="1080612"/>
            <a:ext cx="4063824" cy="2001966"/>
          </a:xfrm>
        </p:spPr>
        <p:txBody>
          <a:bodyPr/>
          <a:lstStyle>
            <a:lvl1pPr marL="0" indent="0">
              <a:buNone/>
              <a:defRPr sz="840"/>
            </a:lvl1pPr>
            <a:lvl2pPr marL="240121" indent="0">
              <a:buNone/>
              <a:defRPr sz="735"/>
            </a:lvl2pPr>
            <a:lvl3pPr marL="480243" indent="0">
              <a:buNone/>
              <a:defRPr sz="630"/>
            </a:lvl3pPr>
            <a:lvl4pPr marL="720364" indent="0">
              <a:buNone/>
              <a:defRPr sz="525"/>
            </a:lvl4pPr>
            <a:lvl5pPr marL="960486" indent="0">
              <a:buNone/>
              <a:defRPr sz="525"/>
            </a:lvl5pPr>
            <a:lvl6pPr marL="1200607" indent="0">
              <a:buNone/>
              <a:defRPr sz="525"/>
            </a:lvl6pPr>
            <a:lvl7pPr marL="1440729" indent="0">
              <a:buNone/>
              <a:defRPr sz="525"/>
            </a:lvl7pPr>
            <a:lvl8pPr marL="1680850" indent="0">
              <a:buNone/>
              <a:defRPr sz="525"/>
            </a:lvl8pPr>
            <a:lvl9pPr marL="1920972" indent="0">
              <a:buNone/>
              <a:defRPr sz="525"/>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233427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7891" y="240136"/>
            <a:ext cx="4063824" cy="840476"/>
          </a:xfrm>
        </p:spPr>
        <p:txBody>
          <a:bodyPr anchor="b"/>
          <a:lstStyle>
            <a:lvl1pPr>
              <a:defRPr sz="1681"/>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6636" y="518627"/>
            <a:ext cx="6378744" cy="2559782"/>
          </a:xfrm>
        </p:spPr>
        <p:txBody>
          <a:bodyPr anchor="t"/>
          <a:lstStyle>
            <a:lvl1pPr marL="0" indent="0">
              <a:buNone/>
              <a:defRPr sz="1681"/>
            </a:lvl1pPr>
            <a:lvl2pPr marL="240121" indent="0">
              <a:buNone/>
              <a:defRPr sz="1471"/>
            </a:lvl2pPr>
            <a:lvl3pPr marL="480243" indent="0">
              <a:buNone/>
              <a:defRPr sz="1260"/>
            </a:lvl3pPr>
            <a:lvl4pPr marL="720364" indent="0">
              <a:buNone/>
              <a:defRPr sz="1050"/>
            </a:lvl4pPr>
            <a:lvl5pPr marL="960486" indent="0">
              <a:buNone/>
              <a:defRPr sz="1050"/>
            </a:lvl5pPr>
            <a:lvl6pPr marL="1200607" indent="0">
              <a:buNone/>
              <a:defRPr sz="1050"/>
            </a:lvl6pPr>
            <a:lvl7pPr marL="1440729" indent="0">
              <a:buNone/>
              <a:defRPr sz="1050"/>
            </a:lvl7pPr>
            <a:lvl8pPr marL="1680850" indent="0">
              <a:buNone/>
              <a:defRPr sz="1050"/>
            </a:lvl8pPr>
            <a:lvl9pPr marL="1920972" indent="0">
              <a:buNone/>
              <a:defRPr sz="1050"/>
            </a:lvl9pPr>
          </a:lstStyle>
          <a:p>
            <a:r>
              <a:rPr lang="en-US"/>
              <a:t>Click icon to add picture</a:t>
            </a:r>
            <a:endParaRPr lang="en-US" dirty="0"/>
          </a:p>
        </p:txBody>
      </p:sp>
      <p:sp>
        <p:nvSpPr>
          <p:cNvPr id="4" name="Text Placeholder 3"/>
          <p:cNvSpPr>
            <a:spLocks noGrp="1"/>
          </p:cNvSpPr>
          <p:nvPr>
            <p:ph type="body" sz="half" idx="2"/>
          </p:nvPr>
        </p:nvSpPr>
        <p:spPr>
          <a:xfrm>
            <a:off x="867891" y="1080612"/>
            <a:ext cx="4063824" cy="2001966"/>
          </a:xfrm>
        </p:spPr>
        <p:txBody>
          <a:bodyPr/>
          <a:lstStyle>
            <a:lvl1pPr marL="0" indent="0">
              <a:buNone/>
              <a:defRPr sz="840"/>
            </a:lvl1pPr>
            <a:lvl2pPr marL="240121" indent="0">
              <a:buNone/>
              <a:defRPr sz="735"/>
            </a:lvl2pPr>
            <a:lvl3pPr marL="480243" indent="0">
              <a:buNone/>
              <a:defRPr sz="630"/>
            </a:lvl3pPr>
            <a:lvl4pPr marL="720364" indent="0">
              <a:buNone/>
              <a:defRPr sz="525"/>
            </a:lvl4pPr>
            <a:lvl5pPr marL="960486" indent="0">
              <a:buNone/>
              <a:defRPr sz="525"/>
            </a:lvl5pPr>
            <a:lvl6pPr marL="1200607" indent="0">
              <a:buNone/>
              <a:defRPr sz="525"/>
            </a:lvl6pPr>
            <a:lvl7pPr marL="1440729" indent="0">
              <a:buNone/>
              <a:defRPr sz="525"/>
            </a:lvl7pPr>
            <a:lvl8pPr marL="1680850" indent="0">
              <a:buNone/>
              <a:defRPr sz="525"/>
            </a:lvl8pPr>
            <a:lvl9pPr marL="1920972" indent="0">
              <a:buNone/>
              <a:defRPr sz="525"/>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8744214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6249" y="191775"/>
            <a:ext cx="10867490" cy="6962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66249" y="958876"/>
            <a:ext cx="10867490" cy="22854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6249" y="3338556"/>
            <a:ext cx="2834997" cy="191775"/>
          </a:xfrm>
          <a:prstGeom prst="rect">
            <a:avLst/>
          </a:prstGeom>
        </p:spPr>
        <p:txBody>
          <a:bodyPr vert="horz" lIns="91440" tIns="45720" rIns="91440" bIns="45720" rtlCol="0" anchor="ctr"/>
          <a:lstStyle>
            <a:lvl1pPr algn="l">
              <a:defRPr sz="630">
                <a:solidFill>
                  <a:schemeClr val="tx1">
                    <a:tint val="75000"/>
                  </a:schemeClr>
                </a:solidFill>
              </a:defRPr>
            </a:lvl1pPr>
          </a:lstStyle>
          <a:p>
            <a:fld id="{C764DE79-268F-4C1A-8933-263129D2AF90}" type="datetimeFigureOut">
              <a:rPr lang="en-US" dirty="0"/>
              <a:t>10/24/25</a:t>
            </a:fld>
            <a:endParaRPr lang="en-US" dirty="0"/>
          </a:p>
        </p:txBody>
      </p:sp>
      <p:sp>
        <p:nvSpPr>
          <p:cNvPr id="5" name="Footer Placeholder 4"/>
          <p:cNvSpPr>
            <a:spLocks noGrp="1"/>
          </p:cNvSpPr>
          <p:nvPr>
            <p:ph type="ftr" sz="quarter" idx="3"/>
          </p:nvPr>
        </p:nvSpPr>
        <p:spPr>
          <a:xfrm>
            <a:off x="4173746" y="3338556"/>
            <a:ext cx="4252496" cy="191775"/>
          </a:xfrm>
          <a:prstGeom prst="rect">
            <a:avLst/>
          </a:prstGeom>
        </p:spPr>
        <p:txBody>
          <a:bodyPr vert="horz" lIns="91440" tIns="45720" rIns="91440" bIns="45720" rtlCol="0" anchor="ctr"/>
          <a:lstStyle>
            <a:lvl1pPr algn="ctr">
              <a:defRPr sz="63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898742" y="3338556"/>
            <a:ext cx="2834997" cy="191775"/>
          </a:xfrm>
          <a:prstGeom prst="rect">
            <a:avLst/>
          </a:prstGeom>
        </p:spPr>
        <p:txBody>
          <a:bodyPr vert="horz" lIns="91440" tIns="45720" rIns="91440" bIns="45720" rtlCol="0" anchor="ctr"/>
          <a:lstStyle>
            <a:lvl1pPr algn="r">
              <a:defRPr sz="63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443159663"/>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hf sldNum="0" hdr="0" ftr="0" dt="0"/>
  <p:txStyles>
    <p:titleStyle>
      <a:lvl1pPr algn="l" defTabSz="480243" rtl="0" eaLnBrk="1" latinLnBrk="0" hangingPunct="1">
        <a:lnSpc>
          <a:spcPct val="90000"/>
        </a:lnSpc>
        <a:spcBef>
          <a:spcPct val="0"/>
        </a:spcBef>
        <a:buNone/>
        <a:defRPr sz="2311" kern="1200">
          <a:solidFill>
            <a:schemeClr val="tx1"/>
          </a:solidFill>
          <a:latin typeface="+mj-lt"/>
          <a:ea typeface="+mj-ea"/>
          <a:cs typeface="+mj-cs"/>
        </a:defRPr>
      </a:lvl1pPr>
    </p:titleStyle>
    <p:bodyStyle>
      <a:lvl1pPr marL="120061" indent="-120061" algn="l" defTabSz="480243" rtl="0" eaLnBrk="1" latinLnBrk="0" hangingPunct="1">
        <a:lnSpc>
          <a:spcPct val="90000"/>
        </a:lnSpc>
        <a:spcBef>
          <a:spcPts val="525"/>
        </a:spcBef>
        <a:buFont typeface="Arial" panose="020B0604020202020204" pitchFamily="34" charset="0"/>
        <a:buChar char="•"/>
        <a:defRPr sz="1471" kern="1200">
          <a:solidFill>
            <a:schemeClr val="tx1"/>
          </a:solidFill>
          <a:latin typeface="+mn-lt"/>
          <a:ea typeface="+mn-ea"/>
          <a:cs typeface="+mn-cs"/>
        </a:defRPr>
      </a:lvl1pPr>
      <a:lvl2pPr marL="360182" indent="-120061" algn="l" defTabSz="480243" rtl="0" eaLnBrk="1" latinLnBrk="0" hangingPunct="1">
        <a:lnSpc>
          <a:spcPct val="90000"/>
        </a:lnSpc>
        <a:spcBef>
          <a:spcPts val="263"/>
        </a:spcBef>
        <a:buFont typeface="Arial" panose="020B0604020202020204" pitchFamily="34" charset="0"/>
        <a:buChar char="•"/>
        <a:defRPr sz="1260" kern="1200">
          <a:solidFill>
            <a:schemeClr val="tx1"/>
          </a:solidFill>
          <a:latin typeface="+mn-lt"/>
          <a:ea typeface="+mn-ea"/>
          <a:cs typeface="+mn-cs"/>
        </a:defRPr>
      </a:lvl2pPr>
      <a:lvl3pPr marL="600304" indent="-120061" algn="l" defTabSz="480243" rtl="0" eaLnBrk="1" latinLnBrk="0" hangingPunct="1">
        <a:lnSpc>
          <a:spcPct val="90000"/>
        </a:lnSpc>
        <a:spcBef>
          <a:spcPts val="263"/>
        </a:spcBef>
        <a:buFont typeface="Arial" panose="020B0604020202020204" pitchFamily="34" charset="0"/>
        <a:buChar char="•"/>
        <a:defRPr sz="1050" kern="1200">
          <a:solidFill>
            <a:schemeClr val="tx1"/>
          </a:solidFill>
          <a:latin typeface="+mn-lt"/>
          <a:ea typeface="+mn-ea"/>
          <a:cs typeface="+mn-cs"/>
        </a:defRPr>
      </a:lvl3pPr>
      <a:lvl4pPr marL="840425" indent="-120061" algn="l" defTabSz="480243" rtl="0" eaLnBrk="1" latinLnBrk="0" hangingPunct="1">
        <a:lnSpc>
          <a:spcPct val="90000"/>
        </a:lnSpc>
        <a:spcBef>
          <a:spcPts val="263"/>
        </a:spcBef>
        <a:buFont typeface="Arial" panose="020B0604020202020204" pitchFamily="34" charset="0"/>
        <a:buChar char="•"/>
        <a:defRPr sz="945" kern="1200">
          <a:solidFill>
            <a:schemeClr val="tx1"/>
          </a:solidFill>
          <a:latin typeface="+mn-lt"/>
          <a:ea typeface="+mn-ea"/>
          <a:cs typeface="+mn-cs"/>
        </a:defRPr>
      </a:lvl4pPr>
      <a:lvl5pPr marL="1080546" indent="-120061" algn="l" defTabSz="480243" rtl="0" eaLnBrk="1" latinLnBrk="0" hangingPunct="1">
        <a:lnSpc>
          <a:spcPct val="90000"/>
        </a:lnSpc>
        <a:spcBef>
          <a:spcPts val="263"/>
        </a:spcBef>
        <a:buFont typeface="Arial" panose="020B0604020202020204" pitchFamily="34" charset="0"/>
        <a:buChar char="•"/>
        <a:defRPr sz="945" kern="1200">
          <a:solidFill>
            <a:schemeClr val="tx1"/>
          </a:solidFill>
          <a:latin typeface="+mn-lt"/>
          <a:ea typeface="+mn-ea"/>
          <a:cs typeface="+mn-cs"/>
        </a:defRPr>
      </a:lvl5pPr>
      <a:lvl6pPr marL="1320668" indent="-120061" algn="l" defTabSz="480243" rtl="0" eaLnBrk="1" latinLnBrk="0" hangingPunct="1">
        <a:lnSpc>
          <a:spcPct val="90000"/>
        </a:lnSpc>
        <a:spcBef>
          <a:spcPts val="263"/>
        </a:spcBef>
        <a:buFont typeface="Arial" panose="020B0604020202020204" pitchFamily="34" charset="0"/>
        <a:buChar char="•"/>
        <a:defRPr sz="945" kern="1200">
          <a:solidFill>
            <a:schemeClr val="tx1"/>
          </a:solidFill>
          <a:latin typeface="+mn-lt"/>
          <a:ea typeface="+mn-ea"/>
          <a:cs typeface="+mn-cs"/>
        </a:defRPr>
      </a:lvl6pPr>
      <a:lvl7pPr marL="1560789" indent="-120061" algn="l" defTabSz="480243" rtl="0" eaLnBrk="1" latinLnBrk="0" hangingPunct="1">
        <a:lnSpc>
          <a:spcPct val="90000"/>
        </a:lnSpc>
        <a:spcBef>
          <a:spcPts val="263"/>
        </a:spcBef>
        <a:buFont typeface="Arial" panose="020B0604020202020204" pitchFamily="34" charset="0"/>
        <a:buChar char="•"/>
        <a:defRPr sz="945" kern="1200">
          <a:solidFill>
            <a:schemeClr val="tx1"/>
          </a:solidFill>
          <a:latin typeface="+mn-lt"/>
          <a:ea typeface="+mn-ea"/>
          <a:cs typeface="+mn-cs"/>
        </a:defRPr>
      </a:lvl7pPr>
      <a:lvl8pPr marL="1800911" indent="-120061" algn="l" defTabSz="480243" rtl="0" eaLnBrk="1" latinLnBrk="0" hangingPunct="1">
        <a:lnSpc>
          <a:spcPct val="90000"/>
        </a:lnSpc>
        <a:spcBef>
          <a:spcPts val="263"/>
        </a:spcBef>
        <a:buFont typeface="Arial" panose="020B0604020202020204" pitchFamily="34" charset="0"/>
        <a:buChar char="•"/>
        <a:defRPr sz="945" kern="1200">
          <a:solidFill>
            <a:schemeClr val="tx1"/>
          </a:solidFill>
          <a:latin typeface="+mn-lt"/>
          <a:ea typeface="+mn-ea"/>
          <a:cs typeface="+mn-cs"/>
        </a:defRPr>
      </a:lvl8pPr>
      <a:lvl9pPr marL="2041032" indent="-120061" algn="l" defTabSz="480243" rtl="0" eaLnBrk="1" latinLnBrk="0" hangingPunct="1">
        <a:lnSpc>
          <a:spcPct val="90000"/>
        </a:lnSpc>
        <a:spcBef>
          <a:spcPts val="263"/>
        </a:spcBef>
        <a:buFont typeface="Arial" panose="020B0604020202020204" pitchFamily="34" charset="0"/>
        <a:buChar char="•"/>
        <a:defRPr sz="945" kern="1200">
          <a:solidFill>
            <a:schemeClr val="tx1"/>
          </a:solidFill>
          <a:latin typeface="+mn-lt"/>
          <a:ea typeface="+mn-ea"/>
          <a:cs typeface="+mn-cs"/>
        </a:defRPr>
      </a:lvl9pPr>
    </p:bodyStyle>
    <p:otherStyle>
      <a:defPPr>
        <a:defRPr lang="en-US"/>
      </a:defPPr>
      <a:lvl1pPr marL="0" algn="l" defTabSz="480243" rtl="0" eaLnBrk="1" latinLnBrk="0" hangingPunct="1">
        <a:defRPr sz="945" kern="1200">
          <a:solidFill>
            <a:schemeClr val="tx1"/>
          </a:solidFill>
          <a:latin typeface="+mn-lt"/>
          <a:ea typeface="+mn-ea"/>
          <a:cs typeface="+mn-cs"/>
        </a:defRPr>
      </a:lvl1pPr>
      <a:lvl2pPr marL="240121" algn="l" defTabSz="480243" rtl="0" eaLnBrk="1" latinLnBrk="0" hangingPunct="1">
        <a:defRPr sz="945" kern="1200">
          <a:solidFill>
            <a:schemeClr val="tx1"/>
          </a:solidFill>
          <a:latin typeface="+mn-lt"/>
          <a:ea typeface="+mn-ea"/>
          <a:cs typeface="+mn-cs"/>
        </a:defRPr>
      </a:lvl2pPr>
      <a:lvl3pPr marL="480243" algn="l" defTabSz="480243" rtl="0" eaLnBrk="1" latinLnBrk="0" hangingPunct="1">
        <a:defRPr sz="945" kern="1200">
          <a:solidFill>
            <a:schemeClr val="tx1"/>
          </a:solidFill>
          <a:latin typeface="+mn-lt"/>
          <a:ea typeface="+mn-ea"/>
          <a:cs typeface="+mn-cs"/>
        </a:defRPr>
      </a:lvl3pPr>
      <a:lvl4pPr marL="720364" algn="l" defTabSz="480243" rtl="0" eaLnBrk="1" latinLnBrk="0" hangingPunct="1">
        <a:defRPr sz="945" kern="1200">
          <a:solidFill>
            <a:schemeClr val="tx1"/>
          </a:solidFill>
          <a:latin typeface="+mn-lt"/>
          <a:ea typeface="+mn-ea"/>
          <a:cs typeface="+mn-cs"/>
        </a:defRPr>
      </a:lvl4pPr>
      <a:lvl5pPr marL="960486" algn="l" defTabSz="480243" rtl="0" eaLnBrk="1" latinLnBrk="0" hangingPunct="1">
        <a:defRPr sz="945" kern="1200">
          <a:solidFill>
            <a:schemeClr val="tx1"/>
          </a:solidFill>
          <a:latin typeface="+mn-lt"/>
          <a:ea typeface="+mn-ea"/>
          <a:cs typeface="+mn-cs"/>
        </a:defRPr>
      </a:lvl5pPr>
      <a:lvl6pPr marL="1200607" algn="l" defTabSz="480243" rtl="0" eaLnBrk="1" latinLnBrk="0" hangingPunct="1">
        <a:defRPr sz="945" kern="1200">
          <a:solidFill>
            <a:schemeClr val="tx1"/>
          </a:solidFill>
          <a:latin typeface="+mn-lt"/>
          <a:ea typeface="+mn-ea"/>
          <a:cs typeface="+mn-cs"/>
        </a:defRPr>
      </a:lvl6pPr>
      <a:lvl7pPr marL="1440729" algn="l" defTabSz="480243" rtl="0" eaLnBrk="1" latinLnBrk="0" hangingPunct="1">
        <a:defRPr sz="945" kern="1200">
          <a:solidFill>
            <a:schemeClr val="tx1"/>
          </a:solidFill>
          <a:latin typeface="+mn-lt"/>
          <a:ea typeface="+mn-ea"/>
          <a:cs typeface="+mn-cs"/>
        </a:defRPr>
      </a:lvl7pPr>
      <a:lvl8pPr marL="1680850" algn="l" defTabSz="480243" rtl="0" eaLnBrk="1" latinLnBrk="0" hangingPunct="1">
        <a:defRPr sz="945" kern="1200">
          <a:solidFill>
            <a:schemeClr val="tx1"/>
          </a:solidFill>
          <a:latin typeface="+mn-lt"/>
          <a:ea typeface="+mn-ea"/>
          <a:cs typeface="+mn-cs"/>
        </a:defRPr>
      </a:lvl8pPr>
      <a:lvl9pPr marL="1920972" algn="l" defTabSz="480243" rtl="0" eaLnBrk="1" latinLnBrk="0" hangingPunct="1">
        <a:defRPr sz="94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0.jpe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0.jpe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11.pn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jpe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4"/>
          <a:stretch>
            <a:fillRect/>
          </a:stretch>
        </p:blipFill>
        <p:spPr>
          <a:xfrm flipH="1">
            <a:off x="3685746" y="179301"/>
            <a:ext cx="5816061" cy="2648324"/>
          </a:xfrm>
          <a:prstGeom prst="rect">
            <a:avLst/>
          </a:prstGeom>
        </p:spPr>
      </p:pic>
      <p:sp>
        <p:nvSpPr>
          <p:cNvPr id="3" name="Text 0"/>
          <p:cNvSpPr/>
          <p:nvPr/>
        </p:nvSpPr>
        <p:spPr>
          <a:xfrm>
            <a:off x="3391145" y="1000568"/>
            <a:ext cx="5817698" cy="800453"/>
          </a:xfrm>
          <a:prstGeom prst="rect">
            <a:avLst/>
          </a:prstGeom>
          <a:noFill/>
          <a:ln/>
        </p:spPr>
        <p:txBody>
          <a:bodyPr wrap="square" lIns="66704" tIns="66704" rIns="66704" bIns="66704" rtlCol="0" anchor="b"/>
          <a:lstStyle/>
          <a:p>
            <a:pPr algn="ctr">
              <a:spcBef>
                <a:spcPts val="263"/>
              </a:spcBef>
            </a:pPr>
            <a:r>
              <a:rPr lang="en-US" sz="2319" b="1" kern="0" spc="50" dirty="0">
                <a:solidFill>
                  <a:srgbClr val="0F3558"/>
                </a:solidFill>
                <a:latin typeface="Noto Sans" pitchFamily="34" charset="0"/>
                <a:ea typeface="Noto Sans" pitchFamily="34" charset="-122"/>
                <a:cs typeface="Noto Sans" pitchFamily="34" charset="-120"/>
              </a:rPr>
              <a:t>ADVANCING INTEGRITY GOVERNANCE IN MALAYSIA</a:t>
            </a:r>
            <a:endParaRPr lang="en-US" sz="1008" dirty="0"/>
          </a:p>
        </p:txBody>
      </p:sp>
      <p:sp>
        <p:nvSpPr>
          <p:cNvPr id="4" name="Text 1"/>
          <p:cNvSpPr/>
          <p:nvPr/>
        </p:nvSpPr>
        <p:spPr>
          <a:xfrm>
            <a:off x="3265832" y="1930052"/>
            <a:ext cx="6068329" cy="352014"/>
          </a:xfrm>
          <a:prstGeom prst="rect">
            <a:avLst/>
          </a:prstGeom>
          <a:noFill/>
          <a:ln/>
        </p:spPr>
        <p:txBody>
          <a:bodyPr wrap="square" lIns="66704" tIns="66704" rIns="66704" bIns="66704" rtlCol="0" anchor="t">
            <a:spAutoFit/>
          </a:bodyPr>
          <a:lstStyle/>
          <a:p>
            <a:pPr algn="ctr">
              <a:spcBef>
                <a:spcPts val="263"/>
              </a:spcBef>
            </a:pPr>
            <a:r>
              <a:rPr lang="en-US" sz="1412" dirty="0">
                <a:solidFill>
                  <a:srgbClr val="0090FF"/>
                </a:solidFill>
                <a:latin typeface="Noto Sans" pitchFamily="34" charset="0"/>
                <a:ea typeface="Noto Sans" pitchFamily="34" charset="-122"/>
                <a:cs typeface="Noto Sans" pitchFamily="34" charset="-120"/>
              </a:rPr>
              <a:t>FROM PUBLIC SECTOR TO CORPORATE ECOSYSTEM</a:t>
            </a:r>
            <a:endParaRPr lang="en-US" sz="1008" dirty="0"/>
          </a:p>
        </p:txBody>
      </p:sp>
      <p:sp>
        <p:nvSpPr>
          <p:cNvPr id="5" name="Text 2"/>
          <p:cNvSpPr/>
          <p:nvPr/>
        </p:nvSpPr>
        <p:spPr>
          <a:xfrm>
            <a:off x="3878471" y="2648327"/>
            <a:ext cx="4843046" cy="779439"/>
          </a:xfrm>
          <a:prstGeom prst="rect">
            <a:avLst/>
          </a:prstGeom>
          <a:noFill/>
          <a:ln/>
        </p:spPr>
        <p:txBody>
          <a:bodyPr wrap="square" lIns="66704" tIns="66704" rIns="66704" bIns="66704" rtlCol="0" anchor="t">
            <a:spAutoFit/>
          </a:bodyPr>
          <a:lstStyle/>
          <a:p>
            <a:pPr algn="ctr">
              <a:lnSpc>
                <a:spcPct val="112500"/>
              </a:lnSpc>
              <a:spcBef>
                <a:spcPts val="263"/>
              </a:spcBef>
            </a:pPr>
            <a:r>
              <a:rPr lang="en-US" sz="1109" dirty="0">
                <a:solidFill>
                  <a:srgbClr val="000000"/>
                </a:solidFill>
                <a:latin typeface="Noto Sans" pitchFamily="34" charset="0"/>
                <a:ea typeface="Noto Sans" pitchFamily="34" charset="-122"/>
                <a:cs typeface="Noto Sans" pitchFamily="34" charset="-120"/>
              </a:rPr>
              <a:t>HAIRUZZAKI BIN MOHD YUSOF (PhD)</a:t>
            </a:r>
            <a:endParaRPr lang="en-US" sz="1008" dirty="0"/>
          </a:p>
          <a:p>
            <a:pPr algn="ctr">
              <a:lnSpc>
                <a:spcPct val="112500"/>
              </a:lnSpc>
              <a:spcBef>
                <a:spcPts val="263"/>
              </a:spcBef>
            </a:pPr>
            <a:r>
              <a:rPr lang="en-US" sz="1109" dirty="0">
                <a:solidFill>
                  <a:srgbClr val="000000"/>
                </a:solidFill>
                <a:latin typeface="Noto Sans" pitchFamily="34" charset="0"/>
                <a:ea typeface="Noto Sans" pitchFamily="34" charset="-122"/>
                <a:cs typeface="Noto Sans" pitchFamily="34" charset="-120"/>
              </a:rPr>
              <a:t>HEAD OF PLANNING, RESEARCH AND CORPORATE </a:t>
            </a:r>
            <a:endParaRPr lang="en-US" sz="1008" dirty="0"/>
          </a:p>
          <a:p>
            <a:pPr algn="ctr">
              <a:lnSpc>
                <a:spcPct val="112500"/>
              </a:lnSpc>
              <a:spcBef>
                <a:spcPts val="263"/>
              </a:spcBef>
            </a:pPr>
            <a:r>
              <a:rPr lang="en-US" sz="1109" dirty="0">
                <a:solidFill>
                  <a:srgbClr val="000000"/>
                </a:solidFill>
                <a:latin typeface="Noto Sans" pitchFamily="34" charset="0"/>
                <a:ea typeface="Noto Sans" pitchFamily="34" charset="-122"/>
                <a:cs typeface="Noto Sans" pitchFamily="34" charset="-120"/>
              </a:rPr>
              <a:t>MALAYSIA ANTI-CORRUPTION ACADEMY (MACA)</a:t>
            </a:r>
            <a:endParaRPr lang="en-US" sz="1008" dirty="0"/>
          </a:p>
        </p:txBody>
      </p:sp>
      <p:pic>
        <p:nvPicPr>
          <p:cNvPr id="6" name="Image 1" descr="https://oceandoc-ai.obs.ap-southeast-3.myhuaweicloud.com/176016316361962/e3226fa1-d4b1-40d3-9811-dc3cc87fbc7f/1760166167165/MACC.png"/>
          <p:cNvPicPr>
            <a:picLocks noChangeAspect="1"/>
          </p:cNvPicPr>
          <p:nvPr/>
        </p:nvPicPr>
        <p:blipFill>
          <a:blip r:embed="rId5"/>
          <a:stretch>
            <a:fillRect/>
          </a:stretch>
        </p:blipFill>
        <p:spPr>
          <a:xfrm>
            <a:off x="3232762" y="66369"/>
            <a:ext cx="825620" cy="844215"/>
          </a:xfrm>
          <a:prstGeom prst="rect">
            <a:avLst/>
          </a:prstGeom>
        </p:spPr>
      </p:pic>
      <p:pic>
        <p:nvPicPr>
          <p:cNvPr id="7" name="Image 2" descr="https://oceandoc-ai.obs.ap-southeast-3.myhuaweicloud.com/176016316361962/7aa7e17f-4374-40e8-bc7f-4038f8ad37e0/1760166198620/WACC-2023-Logo-Set-512px-e1694417343275.png"/>
          <p:cNvPicPr>
            <a:picLocks noChangeAspect="1"/>
          </p:cNvPicPr>
          <p:nvPr/>
        </p:nvPicPr>
        <p:blipFill>
          <a:blip r:embed="rId6"/>
          <a:stretch>
            <a:fillRect/>
          </a:stretch>
        </p:blipFill>
        <p:spPr>
          <a:xfrm>
            <a:off x="7976088" y="140359"/>
            <a:ext cx="1406523" cy="470598"/>
          </a:xfrm>
          <a:prstGeom prst="rect">
            <a:avLst/>
          </a:prstGeom>
        </p:spPr>
      </p:pic>
      <p:pic>
        <p:nvPicPr>
          <p:cNvPr id="8" name="Image 3" descr="https://oceandoc-ai.obs.ap-southeast-3.myhuaweicloud.com/176016316361962/0229aaf8-4ab9-45c9-8da9-b00766b78263/1760166308067/maca.png"/>
          <p:cNvPicPr>
            <a:picLocks noChangeAspect="1"/>
          </p:cNvPicPr>
          <p:nvPr/>
        </p:nvPicPr>
        <p:blipFill>
          <a:blip r:embed="rId7"/>
          <a:stretch>
            <a:fillRect/>
          </a:stretch>
        </p:blipFill>
        <p:spPr>
          <a:xfrm>
            <a:off x="5572720" y="66369"/>
            <a:ext cx="1557984" cy="8442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3615467" y="32542"/>
            <a:ext cx="5790502" cy="318736"/>
          </a:xfrm>
          <a:prstGeom prst="rect">
            <a:avLst/>
          </a:prstGeom>
          <a:noFill/>
          <a:ln/>
        </p:spPr>
        <p:txBody>
          <a:bodyPr wrap="square" lIns="66704" tIns="66704" rIns="66704" bIns="66704" rtlCol="0" anchor="t">
            <a:spAutoFit/>
          </a:bodyPr>
          <a:lstStyle/>
          <a:p>
            <a:pPr algn="ctr">
              <a:lnSpc>
                <a:spcPct val="112500"/>
              </a:lnSpc>
              <a:spcBef>
                <a:spcPts val="263"/>
              </a:spcBef>
            </a:pPr>
            <a:r>
              <a:rPr lang="en-US" sz="1120" b="1" dirty="0"/>
              <a:t>LEGAL FRAMEWORK: CORPORATE LIABILITY</a:t>
            </a:r>
          </a:p>
        </p:txBody>
      </p:sp>
      <p:pic>
        <p:nvPicPr>
          <p:cNvPr id="3" name="Image 0" descr="preencoded.png"/>
          <p:cNvPicPr>
            <a:picLocks noChangeAspect="1"/>
          </p:cNvPicPr>
          <p:nvPr/>
        </p:nvPicPr>
        <p:blipFill>
          <a:blip r:embed="rId4"/>
          <a:stretch>
            <a:fillRect/>
          </a:stretch>
        </p:blipFill>
        <p:spPr>
          <a:xfrm rot="554302">
            <a:off x="3400437" y="135863"/>
            <a:ext cx="192109" cy="141520"/>
          </a:xfrm>
          <a:prstGeom prst="rect">
            <a:avLst/>
          </a:prstGeom>
        </p:spPr>
      </p:pic>
      <p:pic>
        <p:nvPicPr>
          <p:cNvPr id="4" name="Image 1" descr="preencoded.png"/>
          <p:cNvPicPr>
            <a:picLocks noChangeAspect="1"/>
          </p:cNvPicPr>
          <p:nvPr/>
        </p:nvPicPr>
        <p:blipFill>
          <a:blip r:embed="rId4"/>
          <a:stretch>
            <a:fillRect/>
          </a:stretch>
        </p:blipFill>
        <p:spPr>
          <a:xfrm rot="554302">
            <a:off x="3400437" y="233933"/>
            <a:ext cx="192109" cy="141520"/>
          </a:xfrm>
          <a:prstGeom prst="rect">
            <a:avLst/>
          </a:prstGeom>
        </p:spPr>
      </p:pic>
      <p:pic>
        <p:nvPicPr>
          <p:cNvPr id="5" name="Image 2" descr="preencoded.png"/>
          <p:cNvPicPr>
            <a:picLocks noChangeAspect="1"/>
          </p:cNvPicPr>
          <p:nvPr/>
        </p:nvPicPr>
        <p:blipFill>
          <a:blip r:embed="rId4"/>
          <a:stretch>
            <a:fillRect/>
          </a:stretch>
        </p:blipFill>
        <p:spPr>
          <a:xfrm rot="554302">
            <a:off x="3307076" y="123056"/>
            <a:ext cx="192109" cy="141520"/>
          </a:xfrm>
          <a:prstGeom prst="rect">
            <a:avLst/>
          </a:prstGeom>
        </p:spPr>
      </p:pic>
      <p:pic>
        <p:nvPicPr>
          <p:cNvPr id="6" name="Image 3" descr="preencoded.png"/>
          <p:cNvPicPr>
            <a:picLocks noChangeAspect="1"/>
          </p:cNvPicPr>
          <p:nvPr/>
        </p:nvPicPr>
        <p:blipFill>
          <a:blip r:embed="rId4"/>
          <a:stretch>
            <a:fillRect/>
          </a:stretch>
        </p:blipFill>
        <p:spPr>
          <a:xfrm rot="554302">
            <a:off x="3307076" y="221125"/>
            <a:ext cx="192109" cy="141520"/>
          </a:xfrm>
          <a:prstGeom prst="rect">
            <a:avLst/>
          </a:prstGeom>
        </p:spPr>
      </p:pic>
      <p:sp>
        <p:nvSpPr>
          <p:cNvPr id="9" name="Text 2"/>
          <p:cNvSpPr/>
          <p:nvPr/>
        </p:nvSpPr>
        <p:spPr>
          <a:xfrm>
            <a:off x="5527870" y="1195079"/>
            <a:ext cx="1566444" cy="366441"/>
          </a:xfrm>
          <a:prstGeom prst="rect">
            <a:avLst/>
          </a:prstGeom>
          <a:noFill/>
          <a:ln/>
        </p:spPr>
        <p:txBody>
          <a:bodyPr wrap="square" lIns="66704" tIns="66704" rIns="66704" bIns="66704" rtlCol="0" anchor="t">
            <a:spAutoFit/>
          </a:bodyPr>
          <a:lstStyle/>
          <a:p>
            <a:pPr algn="ctr">
              <a:lnSpc>
                <a:spcPct val="112500"/>
              </a:lnSpc>
              <a:spcBef>
                <a:spcPts val="263"/>
              </a:spcBef>
            </a:pPr>
            <a:r>
              <a:rPr lang="en-US" sz="1412" b="1" dirty="0">
                <a:solidFill>
                  <a:srgbClr val="FFFFFF"/>
                </a:solidFill>
                <a:latin typeface="Noto Sans" pitchFamily="34" charset="0"/>
                <a:ea typeface="Noto Sans" pitchFamily="34" charset="-122"/>
                <a:cs typeface="Noto Sans" pitchFamily="34" charset="-120"/>
              </a:rPr>
              <a:t>02</a:t>
            </a:r>
            <a:endParaRPr lang="en-US" sz="1008" dirty="0"/>
          </a:p>
        </p:txBody>
      </p:sp>
      <p:sp>
        <p:nvSpPr>
          <p:cNvPr id="10" name="Text 3"/>
          <p:cNvSpPr/>
          <p:nvPr/>
        </p:nvSpPr>
        <p:spPr>
          <a:xfrm>
            <a:off x="6544194" y="1683722"/>
            <a:ext cx="1049518" cy="366441"/>
          </a:xfrm>
          <a:prstGeom prst="rect">
            <a:avLst/>
          </a:prstGeom>
          <a:noFill/>
          <a:ln/>
        </p:spPr>
        <p:txBody>
          <a:bodyPr wrap="square" lIns="66704" tIns="66704" rIns="66704" bIns="66704" rtlCol="0" anchor="t">
            <a:spAutoFit/>
          </a:bodyPr>
          <a:lstStyle/>
          <a:p>
            <a:pPr algn="ctr">
              <a:lnSpc>
                <a:spcPct val="112500"/>
              </a:lnSpc>
              <a:spcBef>
                <a:spcPts val="263"/>
              </a:spcBef>
            </a:pPr>
            <a:r>
              <a:rPr lang="en-US" sz="1412" b="1" dirty="0">
                <a:solidFill>
                  <a:srgbClr val="FFFFFF"/>
                </a:solidFill>
                <a:latin typeface="Noto Sans" pitchFamily="34" charset="0"/>
                <a:ea typeface="Noto Sans" pitchFamily="34" charset="-122"/>
                <a:cs typeface="Noto Sans" pitchFamily="34" charset="-120"/>
              </a:rPr>
              <a:t>03</a:t>
            </a:r>
            <a:endParaRPr lang="en-US" sz="1008" dirty="0"/>
          </a:p>
        </p:txBody>
      </p:sp>
      <p:sp>
        <p:nvSpPr>
          <p:cNvPr id="11" name="Text 4"/>
          <p:cNvSpPr/>
          <p:nvPr/>
        </p:nvSpPr>
        <p:spPr>
          <a:xfrm>
            <a:off x="6036964" y="2255447"/>
            <a:ext cx="548256" cy="366441"/>
          </a:xfrm>
          <a:prstGeom prst="rect">
            <a:avLst/>
          </a:prstGeom>
          <a:noFill/>
          <a:ln/>
        </p:spPr>
        <p:txBody>
          <a:bodyPr wrap="square" lIns="66704" tIns="66704" rIns="66704" bIns="66704" rtlCol="0" anchor="t">
            <a:spAutoFit/>
          </a:bodyPr>
          <a:lstStyle/>
          <a:p>
            <a:pPr algn="ctr">
              <a:lnSpc>
                <a:spcPct val="112500"/>
              </a:lnSpc>
              <a:spcBef>
                <a:spcPts val="263"/>
              </a:spcBef>
            </a:pPr>
            <a:r>
              <a:rPr lang="en-US" sz="1412" b="1" dirty="0">
                <a:solidFill>
                  <a:srgbClr val="FFFFFF"/>
                </a:solidFill>
                <a:latin typeface="Noto Sans" pitchFamily="34" charset="0"/>
                <a:ea typeface="Noto Sans" pitchFamily="34" charset="-122"/>
                <a:cs typeface="Noto Sans" pitchFamily="34" charset="-120"/>
              </a:rPr>
              <a:t>04</a:t>
            </a:r>
            <a:endParaRPr lang="en-US" sz="1008" dirty="0"/>
          </a:p>
        </p:txBody>
      </p:sp>
      <p:sp>
        <p:nvSpPr>
          <p:cNvPr id="12" name="Text 5"/>
          <p:cNvSpPr/>
          <p:nvPr/>
        </p:nvSpPr>
        <p:spPr>
          <a:xfrm>
            <a:off x="3803407" y="282525"/>
            <a:ext cx="1764984" cy="289818"/>
          </a:xfrm>
          <a:prstGeom prst="rect">
            <a:avLst/>
          </a:prstGeom>
          <a:noFill/>
          <a:ln/>
        </p:spPr>
        <p:txBody>
          <a:bodyPr wrap="square" lIns="66704" tIns="66704" rIns="66704" bIns="66704" rtlCol="0" anchor="t">
            <a:spAutoFit/>
          </a:bodyPr>
          <a:lstStyle/>
          <a:p>
            <a:pPr>
              <a:spcBef>
                <a:spcPts val="263"/>
              </a:spcBef>
            </a:pPr>
            <a:r>
              <a:rPr lang="en-US" sz="1008" b="1" dirty="0"/>
              <a:t>MACC Act 2009 (17A) 2018</a:t>
            </a:r>
          </a:p>
        </p:txBody>
      </p:sp>
      <p:sp>
        <p:nvSpPr>
          <p:cNvPr id="13" name="Text 6"/>
          <p:cNvSpPr/>
          <p:nvPr/>
        </p:nvSpPr>
        <p:spPr>
          <a:xfrm>
            <a:off x="3803407" y="1036069"/>
            <a:ext cx="1764984" cy="289818"/>
          </a:xfrm>
          <a:prstGeom prst="rect">
            <a:avLst/>
          </a:prstGeom>
          <a:noFill/>
          <a:ln/>
        </p:spPr>
        <p:txBody>
          <a:bodyPr wrap="square" lIns="66704" tIns="66704" rIns="66704" bIns="66704" rtlCol="0" anchor="t">
            <a:spAutoFit/>
          </a:bodyPr>
          <a:lstStyle/>
          <a:p>
            <a:endParaRPr lang="en-US" sz="1008" dirty="0"/>
          </a:p>
        </p:txBody>
      </p:sp>
      <p:sp>
        <p:nvSpPr>
          <p:cNvPr id="14" name="Text 7"/>
          <p:cNvSpPr/>
          <p:nvPr/>
        </p:nvSpPr>
        <p:spPr>
          <a:xfrm>
            <a:off x="3803409" y="1297339"/>
            <a:ext cx="1779303" cy="289818"/>
          </a:xfrm>
          <a:prstGeom prst="rect">
            <a:avLst/>
          </a:prstGeom>
          <a:noFill/>
          <a:ln/>
        </p:spPr>
        <p:txBody>
          <a:bodyPr wrap="square" lIns="66704" tIns="66704" rIns="66704" bIns="66704" rtlCol="0" anchor="t">
            <a:spAutoFit/>
          </a:bodyPr>
          <a:lstStyle/>
          <a:p>
            <a:pPr>
              <a:spcBef>
                <a:spcPts val="263"/>
              </a:spcBef>
            </a:pPr>
            <a:r>
              <a:rPr lang="en-US" sz="1008" b="1" dirty="0"/>
              <a:t>Corporate Liability</a:t>
            </a:r>
          </a:p>
        </p:txBody>
      </p:sp>
      <p:sp>
        <p:nvSpPr>
          <p:cNvPr id="15" name="Text 8"/>
          <p:cNvSpPr/>
          <p:nvPr/>
        </p:nvSpPr>
        <p:spPr>
          <a:xfrm>
            <a:off x="3803409" y="1460988"/>
            <a:ext cx="2327961" cy="737953"/>
          </a:xfrm>
          <a:prstGeom prst="rect">
            <a:avLst/>
          </a:prstGeom>
          <a:noFill/>
          <a:ln/>
        </p:spPr>
        <p:txBody>
          <a:bodyPr wrap="square" lIns="66704" tIns="66704" rIns="66704" bIns="66704" rtlCol="0" anchor="t">
            <a:spAutoFit/>
          </a:bodyPr>
          <a:lstStyle/>
          <a:p>
            <a:pPr algn="just"/>
            <a:r>
              <a:rPr lang="en-US" sz="560" dirty="0">
                <a:solidFill>
                  <a:srgbClr val="000000"/>
                </a:solidFill>
                <a:latin typeface="Noto Sans" pitchFamily="34" charset="0"/>
                <a:ea typeface="Noto Sans" pitchFamily="34" charset="-122"/>
                <a:cs typeface="Noto Sans" pitchFamily="34" charset="-120"/>
              </a:rPr>
              <a:t>Development Section 17A (1) MACC Act 2009</a:t>
            </a:r>
          </a:p>
          <a:p>
            <a:pPr algn="just"/>
            <a:r>
              <a:rPr lang="en-US" sz="560" dirty="0">
                <a:solidFill>
                  <a:srgbClr val="000000"/>
                </a:solidFill>
                <a:latin typeface="Noto Sans" pitchFamily="34" charset="0"/>
                <a:ea typeface="Noto Sans" pitchFamily="34" charset="-122"/>
                <a:cs typeface="Noto Sans" pitchFamily="34" charset="-120"/>
              </a:rPr>
              <a:t>stated as follows:</a:t>
            </a:r>
          </a:p>
          <a:p>
            <a:pPr algn="just"/>
            <a:r>
              <a:rPr lang="en-US" sz="560" dirty="0">
                <a:solidFill>
                  <a:srgbClr val="000000"/>
                </a:solidFill>
                <a:latin typeface="Noto Sans" pitchFamily="34" charset="0"/>
                <a:ea typeface="Noto Sans" pitchFamily="34" charset="-122"/>
                <a:cs typeface="Noto Sans" pitchFamily="34" charset="-120"/>
              </a:rPr>
              <a:t>(1) A commercial organization commits an offence if a person</a:t>
            </a:r>
          </a:p>
          <a:p>
            <a:pPr algn="just"/>
            <a:r>
              <a:rPr lang="en-US" sz="560" dirty="0">
                <a:solidFill>
                  <a:srgbClr val="000000"/>
                </a:solidFill>
                <a:latin typeface="Noto Sans" pitchFamily="34" charset="0"/>
                <a:ea typeface="Noto Sans" pitchFamily="34" charset="-122"/>
                <a:cs typeface="Noto Sans" pitchFamily="34" charset="-120"/>
              </a:rPr>
              <a:t>associated with the commercial organization corruptly gives, agrees to give, promises or offers to any person any gratification whether for the benefit of that person or another</a:t>
            </a:r>
          </a:p>
          <a:p>
            <a:pPr algn="just"/>
            <a:r>
              <a:rPr lang="en-US" sz="560" dirty="0">
                <a:solidFill>
                  <a:srgbClr val="000000"/>
                </a:solidFill>
                <a:latin typeface="Noto Sans" pitchFamily="34" charset="0"/>
                <a:ea typeface="Noto Sans" pitchFamily="34" charset="-122"/>
                <a:cs typeface="Noto Sans" pitchFamily="34" charset="-120"/>
              </a:rPr>
              <a:t>person with the intent to obtain or retain business.</a:t>
            </a:r>
          </a:p>
        </p:txBody>
      </p:sp>
      <p:sp>
        <p:nvSpPr>
          <p:cNvPr id="16" name="Text 9"/>
          <p:cNvSpPr/>
          <p:nvPr/>
        </p:nvSpPr>
        <p:spPr>
          <a:xfrm>
            <a:off x="3704637" y="2363743"/>
            <a:ext cx="1879539" cy="274429"/>
          </a:xfrm>
          <a:prstGeom prst="rect">
            <a:avLst/>
          </a:prstGeom>
          <a:noFill/>
          <a:ln/>
        </p:spPr>
        <p:txBody>
          <a:bodyPr wrap="square" lIns="66704" tIns="66704" rIns="66704" bIns="66704" rtlCol="0" anchor="t">
            <a:spAutoFit/>
          </a:bodyPr>
          <a:lstStyle/>
          <a:p>
            <a:pPr>
              <a:spcBef>
                <a:spcPts val="263"/>
              </a:spcBef>
            </a:pPr>
            <a:r>
              <a:rPr lang="en-US" sz="908" b="1" dirty="0">
                <a:solidFill>
                  <a:srgbClr val="000000"/>
                </a:solidFill>
                <a:latin typeface="Noto Sans" pitchFamily="34" charset="0"/>
                <a:ea typeface="Noto Sans" pitchFamily="34" charset="-122"/>
                <a:cs typeface="Noto Sans" pitchFamily="34" charset="-120"/>
              </a:rPr>
              <a:t>Adequate Procedures</a:t>
            </a:r>
            <a:endParaRPr lang="en-US" sz="1008" dirty="0"/>
          </a:p>
        </p:txBody>
      </p:sp>
      <p:sp>
        <p:nvSpPr>
          <p:cNvPr id="17" name="Text 10"/>
          <p:cNvSpPr/>
          <p:nvPr/>
        </p:nvSpPr>
        <p:spPr>
          <a:xfrm>
            <a:off x="4128908" y="2467467"/>
            <a:ext cx="1879539" cy="289818"/>
          </a:xfrm>
          <a:prstGeom prst="rect">
            <a:avLst/>
          </a:prstGeom>
          <a:noFill/>
          <a:ln/>
        </p:spPr>
        <p:txBody>
          <a:bodyPr wrap="square" lIns="66704" tIns="66704" rIns="66704" bIns="66704" rtlCol="0" anchor="t">
            <a:spAutoFit/>
          </a:bodyPr>
          <a:lstStyle/>
          <a:p>
            <a:endParaRPr lang="en-US" sz="1008" dirty="0"/>
          </a:p>
        </p:txBody>
      </p:sp>
      <p:sp>
        <p:nvSpPr>
          <p:cNvPr id="18" name="Text 11"/>
          <p:cNvSpPr/>
          <p:nvPr/>
        </p:nvSpPr>
        <p:spPr>
          <a:xfrm>
            <a:off x="7490632" y="554528"/>
            <a:ext cx="1915337" cy="274429"/>
          </a:xfrm>
          <a:prstGeom prst="rect">
            <a:avLst/>
          </a:prstGeom>
          <a:noFill/>
          <a:ln/>
        </p:spPr>
        <p:txBody>
          <a:bodyPr wrap="square" lIns="66704" tIns="66704" rIns="66704" bIns="66704" rtlCol="0" anchor="t">
            <a:spAutoFit/>
          </a:bodyPr>
          <a:lstStyle/>
          <a:p>
            <a:pPr>
              <a:spcBef>
                <a:spcPts val="263"/>
              </a:spcBef>
            </a:pPr>
            <a:r>
              <a:rPr lang="en-US" sz="908" b="1" dirty="0">
                <a:solidFill>
                  <a:srgbClr val="000000"/>
                </a:solidFill>
                <a:latin typeface="Noto Sans" pitchFamily="34" charset="0"/>
                <a:ea typeface="Noto Sans" pitchFamily="34" charset="-122"/>
                <a:cs typeface="Noto Sans" pitchFamily="34" charset="-120"/>
              </a:rPr>
              <a:t>Principle of T.R.U.S.T</a:t>
            </a:r>
            <a:endParaRPr lang="en-US" sz="1008" dirty="0"/>
          </a:p>
        </p:txBody>
      </p:sp>
      <p:sp>
        <p:nvSpPr>
          <p:cNvPr id="19" name="Text 12"/>
          <p:cNvSpPr/>
          <p:nvPr/>
        </p:nvSpPr>
        <p:spPr>
          <a:xfrm>
            <a:off x="7482556" y="792753"/>
            <a:ext cx="1915337" cy="320916"/>
          </a:xfrm>
          <a:prstGeom prst="rect">
            <a:avLst/>
          </a:prstGeom>
          <a:noFill/>
          <a:ln/>
        </p:spPr>
        <p:txBody>
          <a:bodyPr wrap="square" lIns="66704" tIns="66704" rIns="66704" bIns="66704" rtlCol="0" anchor="t">
            <a:spAutoFit/>
          </a:bodyPr>
          <a:lstStyle/>
          <a:p>
            <a:r>
              <a:rPr lang="en-US" sz="605" dirty="0">
                <a:solidFill>
                  <a:srgbClr val="000000"/>
                </a:solidFill>
                <a:latin typeface="Noto Sans" pitchFamily="34" charset="0"/>
                <a:ea typeface="Noto Sans" pitchFamily="34" charset="-122"/>
                <a:cs typeface="Noto Sans" pitchFamily="34" charset="-120"/>
              </a:rPr>
              <a:t>A minister guidelines to help commercial organization as one of the defence. </a:t>
            </a:r>
            <a:endParaRPr lang="en-US" sz="1008" dirty="0"/>
          </a:p>
        </p:txBody>
      </p:sp>
      <p:sp>
        <p:nvSpPr>
          <p:cNvPr id="20" name="Shape 13"/>
          <p:cNvSpPr/>
          <p:nvPr/>
        </p:nvSpPr>
        <p:spPr>
          <a:xfrm flipH="1">
            <a:off x="3274446" y="273392"/>
            <a:ext cx="435941" cy="435941"/>
          </a:xfrm>
          <a:custGeom>
            <a:avLst/>
            <a:gdLst/>
            <a:ahLst/>
            <a:cxnLst/>
            <a:rect l="l" t="t" r="r" b="b"/>
            <a:pathLst>
              <a:path w="622499" h="622499">
                <a:moveTo>
                  <a:pt x="311249" y="0"/>
                </a:moveTo>
                <a:moveTo>
                  <a:pt x="311249" y="0"/>
                </a:moveTo>
                <a:lnTo>
                  <a:pt x="0" y="311249"/>
                </a:lnTo>
                <a:lnTo>
                  <a:pt x="311249" y="622499"/>
                </a:lnTo>
                <a:lnTo>
                  <a:pt x="622499" y="311249"/>
                </a:lnTo>
                <a:lnTo>
                  <a:pt x="311249" y="0"/>
                </a:lnTo>
                <a:close/>
              </a:path>
            </a:pathLst>
          </a:custGeom>
          <a:solidFill>
            <a:srgbClr val="0F3558"/>
          </a:solidFill>
          <a:ln/>
        </p:spPr>
        <p:txBody>
          <a:bodyPr/>
          <a:lstStyle/>
          <a:p>
            <a:endParaRPr lang="en-US" sz="1261"/>
          </a:p>
        </p:txBody>
      </p:sp>
      <p:sp>
        <p:nvSpPr>
          <p:cNvPr id="21" name="Text 14"/>
          <p:cNvSpPr/>
          <p:nvPr/>
        </p:nvSpPr>
        <p:spPr>
          <a:xfrm>
            <a:off x="3273315" y="342595"/>
            <a:ext cx="408100" cy="513276"/>
          </a:xfrm>
          <a:prstGeom prst="rect">
            <a:avLst/>
          </a:prstGeom>
          <a:noFill/>
          <a:ln/>
        </p:spPr>
        <p:txBody>
          <a:bodyPr wrap="square" lIns="66704" tIns="66704" rIns="66704" bIns="66704" rtlCol="0" anchor="t">
            <a:spAutoFit/>
          </a:bodyPr>
          <a:lstStyle/>
          <a:p>
            <a:pPr algn="ctr">
              <a:lnSpc>
                <a:spcPct val="112500"/>
              </a:lnSpc>
              <a:spcBef>
                <a:spcPts val="263"/>
              </a:spcBef>
            </a:pPr>
            <a:r>
              <a:rPr lang="en-US" sz="1008" b="1" dirty="0">
                <a:solidFill>
                  <a:srgbClr val="FFFFFF"/>
                </a:solidFill>
                <a:latin typeface="Noto Sans" pitchFamily="34" charset="0"/>
                <a:ea typeface="Noto Sans" pitchFamily="34" charset="-122"/>
                <a:cs typeface="Noto Sans" pitchFamily="34" charset="-120"/>
              </a:rPr>
              <a:t>01</a:t>
            </a:r>
            <a:endParaRPr lang="en-US" sz="1008" dirty="0"/>
          </a:p>
          <a:p>
            <a:pPr algn="ctr">
              <a:lnSpc>
                <a:spcPct val="112500"/>
              </a:lnSpc>
              <a:spcBef>
                <a:spcPts val="263"/>
              </a:spcBef>
            </a:pPr>
            <a:endParaRPr lang="en-US" sz="1008" b="1" dirty="0">
              <a:solidFill>
                <a:srgbClr val="FFFFFF"/>
              </a:solidFill>
              <a:latin typeface="Noto Sans" pitchFamily="34" charset="0"/>
              <a:ea typeface="Noto Sans" pitchFamily="34" charset="-122"/>
              <a:cs typeface="Noto Sans" pitchFamily="34" charset="-120"/>
            </a:endParaRPr>
          </a:p>
        </p:txBody>
      </p:sp>
      <p:sp>
        <p:nvSpPr>
          <p:cNvPr id="22" name="Shape 15"/>
          <p:cNvSpPr/>
          <p:nvPr/>
        </p:nvSpPr>
        <p:spPr>
          <a:xfrm flipH="1">
            <a:off x="3217873" y="2525298"/>
            <a:ext cx="435941" cy="435941"/>
          </a:xfrm>
          <a:custGeom>
            <a:avLst/>
            <a:gdLst/>
            <a:ahLst/>
            <a:cxnLst/>
            <a:rect l="l" t="t" r="r" b="b"/>
            <a:pathLst>
              <a:path w="622499" h="622499">
                <a:moveTo>
                  <a:pt x="311249" y="0"/>
                </a:moveTo>
                <a:moveTo>
                  <a:pt x="311249" y="0"/>
                </a:moveTo>
                <a:lnTo>
                  <a:pt x="0" y="311249"/>
                </a:lnTo>
                <a:lnTo>
                  <a:pt x="311249" y="622499"/>
                </a:lnTo>
                <a:lnTo>
                  <a:pt x="622499" y="311249"/>
                </a:lnTo>
                <a:lnTo>
                  <a:pt x="311249" y="0"/>
                </a:lnTo>
                <a:close/>
              </a:path>
            </a:pathLst>
          </a:custGeom>
          <a:solidFill>
            <a:srgbClr val="0F3558"/>
          </a:solidFill>
          <a:ln/>
        </p:spPr>
        <p:txBody>
          <a:bodyPr/>
          <a:lstStyle/>
          <a:p>
            <a:endParaRPr lang="en-US" sz="1261"/>
          </a:p>
        </p:txBody>
      </p:sp>
      <p:sp>
        <p:nvSpPr>
          <p:cNvPr id="23" name="Text 16"/>
          <p:cNvSpPr/>
          <p:nvPr/>
        </p:nvSpPr>
        <p:spPr>
          <a:xfrm>
            <a:off x="3226845" y="2582788"/>
            <a:ext cx="408100" cy="300141"/>
          </a:xfrm>
          <a:prstGeom prst="rect">
            <a:avLst/>
          </a:prstGeom>
          <a:noFill/>
          <a:ln/>
        </p:spPr>
        <p:txBody>
          <a:bodyPr wrap="square" lIns="66704" tIns="66704" rIns="66704" bIns="66704" rtlCol="0" anchor="t">
            <a:spAutoFit/>
          </a:bodyPr>
          <a:lstStyle/>
          <a:p>
            <a:pPr algn="ctr">
              <a:lnSpc>
                <a:spcPct val="112500"/>
              </a:lnSpc>
              <a:spcBef>
                <a:spcPts val="263"/>
              </a:spcBef>
            </a:pPr>
            <a:r>
              <a:rPr lang="en-US" sz="1008" b="1" dirty="0">
                <a:solidFill>
                  <a:srgbClr val="FFFFFF"/>
                </a:solidFill>
                <a:latin typeface="Noto Sans" pitchFamily="34" charset="0"/>
                <a:ea typeface="Noto Sans" pitchFamily="34" charset="-122"/>
                <a:cs typeface="Noto Sans" pitchFamily="34" charset="-120"/>
              </a:rPr>
              <a:t>03</a:t>
            </a:r>
            <a:endParaRPr lang="en-US" sz="1008" dirty="0"/>
          </a:p>
        </p:txBody>
      </p:sp>
      <p:sp>
        <p:nvSpPr>
          <p:cNvPr id="24" name="Shape 17"/>
          <p:cNvSpPr/>
          <p:nvPr/>
        </p:nvSpPr>
        <p:spPr>
          <a:xfrm flipH="1">
            <a:off x="3258705" y="1320756"/>
            <a:ext cx="435941" cy="435941"/>
          </a:xfrm>
          <a:custGeom>
            <a:avLst/>
            <a:gdLst/>
            <a:ahLst/>
            <a:cxnLst/>
            <a:rect l="l" t="t" r="r" b="b"/>
            <a:pathLst>
              <a:path w="622499" h="622499">
                <a:moveTo>
                  <a:pt x="311249" y="0"/>
                </a:moveTo>
                <a:moveTo>
                  <a:pt x="311249" y="0"/>
                </a:moveTo>
                <a:lnTo>
                  <a:pt x="0" y="311249"/>
                </a:lnTo>
                <a:lnTo>
                  <a:pt x="311249" y="622499"/>
                </a:lnTo>
                <a:lnTo>
                  <a:pt x="622499" y="311249"/>
                </a:lnTo>
                <a:lnTo>
                  <a:pt x="311249" y="0"/>
                </a:lnTo>
                <a:close/>
              </a:path>
            </a:pathLst>
          </a:custGeom>
          <a:solidFill>
            <a:srgbClr val="0F3558"/>
          </a:solidFill>
          <a:ln/>
        </p:spPr>
        <p:txBody>
          <a:bodyPr/>
          <a:lstStyle/>
          <a:p>
            <a:endParaRPr lang="en-US" sz="1261"/>
          </a:p>
        </p:txBody>
      </p:sp>
      <p:sp>
        <p:nvSpPr>
          <p:cNvPr id="25" name="Text 18"/>
          <p:cNvSpPr/>
          <p:nvPr/>
        </p:nvSpPr>
        <p:spPr>
          <a:xfrm>
            <a:off x="3267202" y="1363540"/>
            <a:ext cx="408100" cy="300141"/>
          </a:xfrm>
          <a:prstGeom prst="rect">
            <a:avLst/>
          </a:prstGeom>
          <a:noFill/>
          <a:ln/>
        </p:spPr>
        <p:txBody>
          <a:bodyPr wrap="square" lIns="66704" tIns="66704" rIns="66704" bIns="66704" rtlCol="0" anchor="t">
            <a:spAutoFit/>
          </a:bodyPr>
          <a:lstStyle/>
          <a:p>
            <a:pPr algn="ctr">
              <a:lnSpc>
                <a:spcPct val="112500"/>
              </a:lnSpc>
              <a:spcBef>
                <a:spcPts val="263"/>
              </a:spcBef>
            </a:pPr>
            <a:r>
              <a:rPr lang="en-US" sz="1008" b="1" dirty="0">
                <a:solidFill>
                  <a:srgbClr val="FFFFFF"/>
                </a:solidFill>
                <a:latin typeface="Noto Sans" pitchFamily="34" charset="0"/>
                <a:ea typeface="Noto Sans" pitchFamily="34" charset="-122"/>
                <a:cs typeface="Noto Sans" pitchFamily="34" charset="-120"/>
              </a:rPr>
              <a:t>02</a:t>
            </a:r>
            <a:endParaRPr lang="en-US" sz="1008" dirty="0"/>
          </a:p>
        </p:txBody>
      </p:sp>
      <p:sp>
        <p:nvSpPr>
          <p:cNvPr id="26" name="Shape 19"/>
          <p:cNvSpPr/>
          <p:nvPr/>
        </p:nvSpPr>
        <p:spPr>
          <a:xfrm flipH="1">
            <a:off x="7094315" y="485638"/>
            <a:ext cx="435941" cy="435941"/>
          </a:xfrm>
          <a:custGeom>
            <a:avLst/>
            <a:gdLst/>
            <a:ahLst/>
            <a:cxnLst/>
            <a:rect l="l" t="t" r="r" b="b"/>
            <a:pathLst>
              <a:path w="622499" h="622499">
                <a:moveTo>
                  <a:pt x="311249" y="0"/>
                </a:moveTo>
                <a:moveTo>
                  <a:pt x="311249" y="0"/>
                </a:moveTo>
                <a:lnTo>
                  <a:pt x="0" y="311249"/>
                </a:lnTo>
                <a:lnTo>
                  <a:pt x="311249" y="622499"/>
                </a:lnTo>
                <a:lnTo>
                  <a:pt x="622499" y="311249"/>
                </a:lnTo>
                <a:lnTo>
                  <a:pt x="311249" y="0"/>
                </a:lnTo>
                <a:close/>
              </a:path>
            </a:pathLst>
          </a:custGeom>
          <a:solidFill>
            <a:srgbClr val="0F3558"/>
          </a:solidFill>
          <a:ln/>
        </p:spPr>
        <p:txBody>
          <a:bodyPr/>
          <a:lstStyle/>
          <a:p>
            <a:endParaRPr lang="en-US" sz="1261"/>
          </a:p>
        </p:txBody>
      </p:sp>
      <p:sp>
        <p:nvSpPr>
          <p:cNvPr id="27" name="Text 20"/>
          <p:cNvSpPr/>
          <p:nvPr/>
        </p:nvSpPr>
        <p:spPr>
          <a:xfrm>
            <a:off x="7102391" y="543518"/>
            <a:ext cx="408100" cy="300141"/>
          </a:xfrm>
          <a:prstGeom prst="rect">
            <a:avLst/>
          </a:prstGeom>
          <a:noFill/>
          <a:ln/>
        </p:spPr>
        <p:txBody>
          <a:bodyPr wrap="square" lIns="66704" tIns="66704" rIns="66704" bIns="66704" rtlCol="0" anchor="t">
            <a:spAutoFit/>
          </a:bodyPr>
          <a:lstStyle/>
          <a:p>
            <a:pPr algn="ctr">
              <a:lnSpc>
                <a:spcPct val="112500"/>
              </a:lnSpc>
              <a:spcBef>
                <a:spcPts val="263"/>
              </a:spcBef>
            </a:pPr>
            <a:r>
              <a:rPr lang="en-US" sz="1008" b="1" dirty="0">
                <a:solidFill>
                  <a:srgbClr val="FFFFFF"/>
                </a:solidFill>
                <a:latin typeface="Noto Sans" pitchFamily="34" charset="0"/>
                <a:ea typeface="Noto Sans" pitchFamily="34" charset="-122"/>
                <a:cs typeface="Noto Sans" pitchFamily="34" charset="-120"/>
              </a:rPr>
              <a:t>04</a:t>
            </a:r>
            <a:endParaRPr lang="en-US" sz="1008" dirty="0"/>
          </a:p>
        </p:txBody>
      </p:sp>
      <p:sp>
        <p:nvSpPr>
          <p:cNvPr id="29" name="TextBox 28">
            <a:extLst>
              <a:ext uri="{FF2B5EF4-FFF2-40B4-BE49-F238E27FC236}">
                <a16:creationId xmlns:a16="http://schemas.microsoft.com/office/drawing/2014/main" id="{87341080-1474-43A8-A12F-3D41C8171191}"/>
              </a:ext>
            </a:extLst>
          </p:cNvPr>
          <p:cNvSpPr txBox="1"/>
          <p:nvPr/>
        </p:nvSpPr>
        <p:spPr>
          <a:xfrm>
            <a:off x="3740491" y="497900"/>
            <a:ext cx="1779303" cy="738664"/>
          </a:xfrm>
          <a:prstGeom prst="rect">
            <a:avLst/>
          </a:prstGeom>
          <a:noFill/>
        </p:spPr>
        <p:txBody>
          <a:bodyPr wrap="square">
            <a:spAutoFit/>
          </a:bodyPr>
          <a:lstStyle/>
          <a:p>
            <a:r>
              <a:rPr lang="en-US" sz="700" dirty="0"/>
              <a:t>Section 17A of the MACC Act 2009 is a provision that stipulate corporate liability principles where commercial organization is committing an offence if any employee and/or it associated party commits bribery on behalf of the said organization</a:t>
            </a:r>
            <a:endParaRPr lang="en-MY" sz="700" dirty="0"/>
          </a:p>
        </p:txBody>
      </p:sp>
      <p:sp>
        <p:nvSpPr>
          <p:cNvPr id="31" name="TextBox 30">
            <a:extLst>
              <a:ext uri="{FF2B5EF4-FFF2-40B4-BE49-F238E27FC236}">
                <a16:creationId xmlns:a16="http://schemas.microsoft.com/office/drawing/2014/main" id="{14ECEC3F-E699-4475-B341-4DE69ABAAFB9}"/>
              </a:ext>
            </a:extLst>
          </p:cNvPr>
          <p:cNvSpPr txBox="1"/>
          <p:nvPr/>
        </p:nvSpPr>
        <p:spPr>
          <a:xfrm>
            <a:off x="3694647" y="2601213"/>
            <a:ext cx="1601373" cy="630942"/>
          </a:xfrm>
          <a:prstGeom prst="rect">
            <a:avLst/>
          </a:prstGeom>
          <a:noFill/>
        </p:spPr>
        <p:txBody>
          <a:bodyPr wrap="square">
            <a:spAutoFit/>
          </a:bodyPr>
          <a:lstStyle/>
          <a:p>
            <a:r>
              <a:rPr lang="en-US" sz="700" dirty="0"/>
              <a:t>Adequate Procedures is the one of</a:t>
            </a:r>
          </a:p>
          <a:p>
            <a:r>
              <a:rPr lang="en-US" sz="700" dirty="0"/>
              <a:t>the defense mechanism in the event</a:t>
            </a:r>
          </a:p>
          <a:p>
            <a:r>
              <a:rPr lang="en-US" sz="700" dirty="0"/>
              <a:t>a commercial organization is</a:t>
            </a:r>
          </a:p>
          <a:p>
            <a:r>
              <a:rPr lang="en-US" sz="700" dirty="0"/>
              <a:t>charged under Section 17A MACC</a:t>
            </a:r>
          </a:p>
          <a:p>
            <a:r>
              <a:rPr lang="en-US" sz="700" dirty="0"/>
              <a:t>Act (Amendment) 2018.</a:t>
            </a:r>
            <a:endParaRPr lang="en-MY" sz="700" dirty="0"/>
          </a:p>
        </p:txBody>
      </p:sp>
      <p:pic>
        <p:nvPicPr>
          <p:cNvPr id="34" name="Picture 33">
            <a:extLst>
              <a:ext uri="{FF2B5EF4-FFF2-40B4-BE49-F238E27FC236}">
                <a16:creationId xmlns:a16="http://schemas.microsoft.com/office/drawing/2014/main" id="{90F19B5E-483A-46C9-92CB-2F3CA8241630}"/>
              </a:ext>
            </a:extLst>
          </p:cNvPr>
          <p:cNvPicPr>
            <a:picLocks noChangeAspect="1"/>
          </p:cNvPicPr>
          <p:nvPr/>
        </p:nvPicPr>
        <p:blipFill>
          <a:blip r:embed="rId5"/>
          <a:stretch>
            <a:fillRect/>
          </a:stretch>
        </p:blipFill>
        <p:spPr>
          <a:xfrm>
            <a:off x="6296805" y="1297340"/>
            <a:ext cx="3101086" cy="1744361"/>
          </a:xfrm>
          <a:prstGeom prst="rect">
            <a:avLst/>
          </a:prstGeom>
        </p:spPr>
      </p:pic>
    </p:spTree>
    <p:extLst>
      <p:ext uri="{BB962C8B-B14F-4D97-AF65-F5344CB8AC3E}">
        <p14:creationId xmlns:p14="http://schemas.microsoft.com/office/powerpoint/2010/main" val="3536573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3615467" y="32539"/>
            <a:ext cx="5790502" cy="383049"/>
          </a:xfrm>
          <a:prstGeom prst="rect">
            <a:avLst/>
          </a:prstGeom>
          <a:noFill/>
          <a:ln/>
        </p:spPr>
        <p:txBody>
          <a:bodyPr wrap="square" lIns="66704" tIns="66704" rIns="66704" bIns="66704" rtlCol="0" anchor="t">
            <a:spAutoFit/>
          </a:bodyPr>
          <a:lstStyle/>
          <a:p>
            <a:pPr>
              <a:lnSpc>
                <a:spcPct val="112500"/>
              </a:lnSpc>
              <a:spcBef>
                <a:spcPts val="263"/>
              </a:spcBef>
            </a:pPr>
            <a:r>
              <a:rPr lang="en-US" sz="1513" b="1" dirty="0">
                <a:solidFill>
                  <a:srgbClr val="000000"/>
                </a:solidFill>
                <a:latin typeface="Noto Sans" pitchFamily="34" charset="0"/>
                <a:ea typeface="Noto Sans" pitchFamily="34" charset="-122"/>
                <a:cs typeface="Noto Sans" pitchFamily="34" charset="-120"/>
              </a:rPr>
              <a:t>Private Sector Engagement</a:t>
            </a:r>
            <a:endParaRPr lang="en-US" sz="1008" dirty="0"/>
          </a:p>
        </p:txBody>
      </p:sp>
      <p:pic>
        <p:nvPicPr>
          <p:cNvPr id="3" name="Image 0" descr="preencoded.png"/>
          <p:cNvPicPr>
            <a:picLocks noChangeAspect="1"/>
          </p:cNvPicPr>
          <p:nvPr/>
        </p:nvPicPr>
        <p:blipFill>
          <a:blip r:embed="rId4"/>
          <a:stretch>
            <a:fillRect/>
          </a:stretch>
        </p:blipFill>
        <p:spPr>
          <a:xfrm rot="554302">
            <a:off x="3400437" y="135863"/>
            <a:ext cx="192109" cy="141520"/>
          </a:xfrm>
          <a:prstGeom prst="rect">
            <a:avLst/>
          </a:prstGeom>
        </p:spPr>
      </p:pic>
      <p:pic>
        <p:nvPicPr>
          <p:cNvPr id="4" name="Image 1" descr="preencoded.png"/>
          <p:cNvPicPr>
            <a:picLocks noChangeAspect="1"/>
          </p:cNvPicPr>
          <p:nvPr/>
        </p:nvPicPr>
        <p:blipFill>
          <a:blip r:embed="rId4"/>
          <a:stretch>
            <a:fillRect/>
          </a:stretch>
        </p:blipFill>
        <p:spPr>
          <a:xfrm rot="554302">
            <a:off x="3400437" y="233933"/>
            <a:ext cx="192109" cy="141520"/>
          </a:xfrm>
          <a:prstGeom prst="rect">
            <a:avLst/>
          </a:prstGeom>
        </p:spPr>
      </p:pic>
      <p:pic>
        <p:nvPicPr>
          <p:cNvPr id="5" name="Image 2" descr="preencoded.png"/>
          <p:cNvPicPr>
            <a:picLocks noChangeAspect="1"/>
          </p:cNvPicPr>
          <p:nvPr/>
        </p:nvPicPr>
        <p:blipFill>
          <a:blip r:embed="rId4"/>
          <a:stretch>
            <a:fillRect/>
          </a:stretch>
        </p:blipFill>
        <p:spPr>
          <a:xfrm rot="554302">
            <a:off x="3307076" y="123056"/>
            <a:ext cx="192109" cy="141520"/>
          </a:xfrm>
          <a:prstGeom prst="rect">
            <a:avLst/>
          </a:prstGeom>
        </p:spPr>
      </p:pic>
      <p:pic>
        <p:nvPicPr>
          <p:cNvPr id="6" name="Image 3" descr="preencoded.png"/>
          <p:cNvPicPr>
            <a:picLocks noChangeAspect="1"/>
          </p:cNvPicPr>
          <p:nvPr/>
        </p:nvPicPr>
        <p:blipFill>
          <a:blip r:embed="rId4"/>
          <a:stretch>
            <a:fillRect/>
          </a:stretch>
        </p:blipFill>
        <p:spPr>
          <a:xfrm rot="554302">
            <a:off x="3307076" y="221125"/>
            <a:ext cx="192109" cy="141520"/>
          </a:xfrm>
          <a:prstGeom prst="rect">
            <a:avLst/>
          </a:prstGeom>
        </p:spPr>
      </p:pic>
      <p:sp>
        <p:nvSpPr>
          <p:cNvPr id="7" name="Shape 1"/>
          <p:cNvSpPr/>
          <p:nvPr/>
        </p:nvSpPr>
        <p:spPr>
          <a:xfrm>
            <a:off x="3359354" y="1143167"/>
            <a:ext cx="5713247" cy="0"/>
          </a:xfrm>
          <a:custGeom>
            <a:avLst/>
            <a:gdLst/>
            <a:ahLst/>
            <a:cxnLst/>
            <a:rect l="l" t="t" r="r" b="b"/>
            <a:pathLst>
              <a:path w="8158184">
                <a:moveTo>
                  <a:pt x="0" y="0"/>
                </a:moveTo>
                <a:moveTo>
                  <a:pt x="0" y="0"/>
                </a:moveTo>
                <a:lnTo>
                  <a:pt x="8158184" y="0"/>
                </a:lnTo>
              </a:path>
            </a:pathLst>
          </a:custGeom>
          <a:noFill/>
          <a:ln w="152400">
            <a:solidFill>
              <a:srgbClr val="0F3558"/>
            </a:solidFill>
            <a:prstDash val="solid"/>
            <a:headEnd type="none"/>
            <a:tailEnd type="arrow"/>
          </a:ln>
        </p:spPr>
        <p:txBody>
          <a:bodyPr/>
          <a:lstStyle/>
          <a:p>
            <a:endParaRPr lang="en-US" sz="1261"/>
          </a:p>
        </p:txBody>
      </p:sp>
      <p:sp>
        <p:nvSpPr>
          <p:cNvPr id="8" name="Shape 2"/>
          <p:cNvSpPr/>
          <p:nvPr/>
        </p:nvSpPr>
        <p:spPr>
          <a:xfrm>
            <a:off x="3817739" y="766892"/>
            <a:ext cx="680788" cy="680788"/>
          </a:xfrm>
          <a:custGeom>
            <a:avLst/>
            <a:gdLst/>
            <a:ahLst/>
            <a:cxnLst/>
            <a:rect l="l" t="t" r="r" b="b"/>
            <a:pathLst>
              <a:path w="972126" h="972126">
                <a:moveTo>
                  <a:pt x="486063" y="0"/>
                </a:moveTo>
                <a:moveTo>
                  <a:pt x="486063" y="0"/>
                </a:moveTo>
                <a:cubicBezTo>
                  <a:pt x="754329" y="0"/>
                  <a:pt x="972126" y="217798"/>
                  <a:pt x="972126" y="486063"/>
                </a:cubicBezTo>
                <a:cubicBezTo>
                  <a:pt x="972126" y="754329"/>
                  <a:pt x="754329" y="972126"/>
                  <a:pt x="486063" y="972126"/>
                </a:cubicBezTo>
                <a:cubicBezTo>
                  <a:pt x="217798" y="972126"/>
                  <a:pt x="0" y="754329"/>
                  <a:pt x="0" y="486063"/>
                </a:cubicBezTo>
                <a:cubicBezTo>
                  <a:pt x="0" y="217798"/>
                  <a:pt x="217798" y="0"/>
                  <a:pt x="486063" y="0"/>
                </a:cubicBezTo>
                <a:close/>
              </a:path>
            </a:pathLst>
          </a:custGeom>
          <a:solidFill>
            <a:srgbClr val="0F3558"/>
          </a:solidFill>
          <a:ln/>
        </p:spPr>
        <p:txBody>
          <a:bodyPr/>
          <a:lstStyle/>
          <a:p>
            <a:endParaRPr lang="en-US" sz="1261"/>
          </a:p>
        </p:txBody>
      </p:sp>
      <p:pic>
        <p:nvPicPr>
          <p:cNvPr id="9" name="Image 4" descr="preencoded.png"/>
          <p:cNvPicPr>
            <a:picLocks noChangeAspect="1"/>
          </p:cNvPicPr>
          <p:nvPr/>
        </p:nvPicPr>
        <p:blipFill>
          <a:blip r:embed="rId5"/>
          <a:stretch>
            <a:fillRect/>
          </a:stretch>
        </p:blipFill>
        <p:spPr>
          <a:xfrm>
            <a:off x="3985261" y="934414"/>
            <a:ext cx="345747" cy="345747"/>
          </a:xfrm>
          <a:prstGeom prst="rect">
            <a:avLst/>
          </a:prstGeom>
        </p:spPr>
      </p:pic>
      <p:sp>
        <p:nvSpPr>
          <p:cNvPr id="10" name="Shape 3"/>
          <p:cNvSpPr/>
          <p:nvPr/>
        </p:nvSpPr>
        <p:spPr>
          <a:xfrm>
            <a:off x="3466280" y="2012822"/>
            <a:ext cx="1251868" cy="0"/>
          </a:xfrm>
          <a:custGeom>
            <a:avLst/>
            <a:gdLst/>
            <a:ahLst/>
            <a:cxnLst/>
            <a:rect l="l" t="t" r="r" b="b"/>
            <a:pathLst>
              <a:path w="1787594">
                <a:moveTo>
                  <a:pt x="0" y="0"/>
                </a:moveTo>
                <a:moveTo>
                  <a:pt x="0" y="0"/>
                </a:moveTo>
                <a:lnTo>
                  <a:pt x="1787594" y="0"/>
                </a:lnTo>
              </a:path>
            </a:pathLst>
          </a:custGeom>
          <a:noFill/>
          <a:ln w="8680">
            <a:solidFill>
              <a:srgbClr val="E1E1E1"/>
            </a:solidFill>
            <a:prstDash val="solid"/>
            <a:headEnd type="none"/>
            <a:tailEnd type="none"/>
          </a:ln>
        </p:spPr>
        <p:txBody>
          <a:bodyPr/>
          <a:lstStyle/>
          <a:p>
            <a:endParaRPr lang="en-US" sz="1261"/>
          </a:p>
        </p:txBody>
      </p:sp>
      <p:sp>
        <p:nvSpPr>
          <p:cNvPr id="11" name="Shape 4"/>
          <p:cNvSpPr/>
          <p:nvPr/>
        </p:nvSpPr>
        <p:spPr>
          <a:xfrm>
            <a:off x="5312572" y="766892"/>
            <a:ext cx="680788" cy="680788"/>
          </a:xfrm>
          <a:custGeom>
            <a:avLst/>
            <a:gdLst/>
            <a:ahLst/>
            <a:cxnLst/>
            <a:rect l="l" t="t" r="r" b="b"/>
            <a:pathLst>
              <a:path w="972126" h="972126">
                <a:moveTo>
                  <a:pt x="486063" y="0"/>
                </a:moveTo>
                <a:moveTo>
                  <a:pt x="486063" y="0"/>
                </a:moveTo>
                <a:cubicBezTo>
                  <a:pt x="754329" y="0"/>
                  <a:pt x="972126" y="217798"/>
                  <a:pt x="972126" y="486063"/>
                </a:cubicBezTo>
                <a:cubicBezTo>
                  <a:pt x="972126" y="754329"/>
                  <a:pt x="754329" y="972126"/>
                  <a:pt x="486063" y="972126"/>
                </a:cubicBezTo>
                <a:cubicBezTo>
                  <a:pt x="217798" y="972126"/>
                  <a:pt x="0" y="754329"/>
                  <a:pt x="0" y="486063"/>
                </a:cubicBezTo>
                <a:cubicBezTo>
                  <a:pt x="0" y="217798"/>
                  <a:pt x="217798" y="0"/>
                  <a:pt x="486063" y="0"/>
                </a:cubicBezTo>
                <a:close/>
              </a:path>
            </a:pathLst>
          </a:custGeom>
          <a:solidFill>
            <a:srgbClr val="0F3558"/>
          </a:solidFill>
          <a:ln/>
        </p:spPr>
        <p:txBody>
          <a:bodyPr/>
          <a:lstStyle/>
          <a:p>
            <a:endParaRPr lang="en-US" sz="1261"/>
          </a:p>
        </p:txBody>
      </p:sp>
      <p:pic>
        <p:nvPicPr>
          <p:cNvPr id="12" name="Image 5" descr="preencoded.png"/>
          <p:cNvPicPr>
            <a:picLocks noChangeAspect="1"/>
          </p:cNvPicPr>
          <p:nvPr/>
        </p:nvPicPr>
        <p:blipFill>
          <a:blip r:embed="rId6"/>
          <a:stretch>
            <a:fillRect/>
          </a:stretch>
        </p:blipFill>
        <p:spPr>
          <a:xfrm>
            <a:off x="5520439" y="974759"/>
            <a:ext cx="265054" cy="265054"/>
          </a:xfrm>
          <a:prstGeom prst="rect">
            <a:avLst/>
          </a:prstGeom>
        </p:spPr>
      </p:pic>
      <p:sp>
        <p:nvSpPr>
          <p:cNvPr id="13" name="Shape 5"/>
          <p:cNvSpPr/>
          <p:nvPr/>
        </p:nvSpPr>
        <p:spPr>
          <a:xfrm>
            <a:off x="6736904" y="766892"/>
            <a:ext cx="680788" cy="680788"/>
          </a:xfrm>
          <a:custGeom>
            <a:avLst/>
            <a:gdLst/>
            <a:ahLst/>
            <a:cxnLst/>
            <a:rect l="l" t="t" r="r" b="b"/>
            <a:pathLst>
              <a:path w="972126" h="972126">
                <a:moveTo>
                  <a:pt x="486063" y="0"/>
                </a:moveTo>
                <a:moveTo>
                  <a:pt x="486063" y="0"/>
                </a:moveTo>
                <a:cubicBezTo>
                  <a:pt x="754329" y="0"/>
                  <a:pt x="972126" y="217798"/>
                  <a:pt x="972126" y="486063"/>
                </a:cubicBezTo>
                <a:cubicBezTo>
                  <a:pt x="972126" y="754329"/>
                  <a:pt x="754329" y="972126"/>
                  <a:pt x="486063" y="972126"/>
                </a:cubicBezTo>
                <a:cubicBezTo>
                  <a:pt x="217798" y="972126"/>
                  <a:pt x="0" y="754329"/>
                  <a:pt x="0" y="486063"/>
                </a:cubicBezTo>
                <a:cubicBezTo>
                  <a:pt x="0" y="217798"/>
                  <a:pt x="217798" y="0"/>
                  <a:pt x="486063" y="0"/>
                </a:cubicBezTo>
                <a:close/>
              </a:path>
            </a:pathLst>
          </a:custGeom>
          <a:solidFill>
            <a:srgbClr val="0F3558"/>
          </a:solidFill>
          <a:ln/>
        </p:spPr>
        <p:txBody>
          <a:bodyPr/>
          <a:lstStyle/>
          <a:p>
            <a:endParaRPr lang="en-US" sz="1261"/>
          </a:p>
        </p:txBody>
      </p:sp>
      <p:pic>
        <p:nvPicPr>
          <p:cNvPr id="14" name="Image 6" descr="preencoded.png"/>
          <p:cNvPicPr>
            <a:picLocks noChangeAspect="1"/>
          </p:cNvPicPr>
          <p:nvPr/>
        </p:nvPicPr>
        <p:blipFill>
          <a:blip r:embed="rId7"/>
          <a:stretch>
            <a:fillRect/>
          </a:stretch>
        </p:blipFill>
        <p:spPr>
          <a:xfrm>
            <a:off x="6878510" y="912913"/>
            <a:ext cx="397581" cy="388746"/>
          </a:xfrm>
          <a:prstGeom prst="rect">
            <a:avLst/>
          </a:prstGeom>
        </p:spPr>
      </p:pic>
      <p:sp>
        <p:nvSpPr>
          <p:cNvPr id="15" name="Shape 6"/>
          <p:cNvSpPr/>
          <p:nvPr/>
        </p:nvSpPr>
        <p:spPr>
          <a:xfrm>
            <a:off x="8090736" y="766892"/>
            <a:ext cx="680788" cy="680788"/>
          </a:xfrm>
          <a:custGeom>
            <a:avLst/>
            <a:gdLst/>
            <a:ahLst/>
            <a:cxnLst/>
            <a:rect l="l" t="t" r="r" b="b"/>
            <a:pathLst>
              <a:path w="972126" h="972126">
                <a:moveTo>
                  <a:pt x="486063" y="0"/>
                </a:moveTo>
                <a:moveTo>
                  <a:pt x="486063" y="0"/>
                </a:moveTo>
                <a:cubicBezTo>
                  <a:pt x="754329" y="0"/>
                  <a:pt x="972126" y="217798"/>
                  <a:pt x="972126" y="486063"/>
                </a:cubicBezTo>
                <a:cubicBezTo>
                  <a:pt x="972126" y="754329"/>
                  <a:pt x="754329" y="972126"/>
                  <a:pt x="486063" y="972126"/>
                </a:cubicBezTo>
                <a:cubicBezTo>
                  <a:pt x="217798" y="972126"/>
                  <a:pt x="0" y="754329"/>
                  <a:pt x="0" y="486063"/>
                </a:cubicBezTo>
                <a:cubicBezTo>
                  <a:pt x="0" y="217798"/>
                  <a:pt x="217798" y="0"/>
                  <a:pt x="486063" y="0"/>
                </a:cubicBezTo>
                <a:close/>
              </a:path>
            </a:pathLst>
          </a:custGeom>
          <a:solidFill>
            <a:srgbClr val="0F3558"/>
          </a:solidFill>
          <a:ln/>
        </p:spPr>
        <p:txBody>
          <a:bodyPr/>
          <a:lstStyle/>
          <a:p>
            <a:endParaRPr lang="en-US" sz="1261"/>
          </a:p>
        </p:txBody>
      </p:sp>
      <p:pic>
        <p:nvPicPr>
          <p:cNvPr id="16" name="Image 7" descr="preencoded.png"/>
          <p:cNvPicPr>
            <a:picLocks noChangeAspect="1"/>
          </p:cNvPicPr>
          <p:nvPr/>
        </p:nvPicPr>
        <p:blipFill>
          <a:blip r:embed="rId8"/>
          <a:stretch>
            <a:fillRect/>
          </a:stretch>
        </p:blipFill>
        <p:spPr>
          <a:xfrm>
            <a:off x="8289769" y="965924"/>
            <a:ext cx="282724" cy="282724"/>
          </a:xfrm>
          <a:prstGeom prst="rect">
            <a:avLst/>
          </a:prstGeom>
        </p:spPr>
      </p:pic>
      <p:sp>
        <p:nvSpPr>
          <p:cNvPr id="17" name="Shape 7"/>
          <p:cNvSpPr/>
          <p:nvPr/>
        </p:nvSpPr>
        <p:spPr>
          <a:xfrm>
            <a:off x="4986728" y="2012822"/>
            <a:ext cx="1251868" cy="0"/>
          </a:xfrm>
          <a:custGeom>
            <a:avLst/>
            <a:gdLst/>
            <a:ahLst/>
            <a:cxnLst/>
            <a:rect l="l" t="t" r="r" b="b"/>
            <a:pathLst>
              <a:path w="1787594">
                <a:moveTo>
                  <a:pt x="0" y="0"/>
                </a:moveTo>
                <a:moveTo>
                  <a:pt x="0" y="0"/>
                </a:moveTo>
                <a:lnTo>
                  <a:pt x="1787594" y="0"/>
                </a:lnTo>
              </a:path>
            </a:pathLst>
          </a:custGeom>
          <a:noFill/>
          <a:ln w="8680">
            <a:solidFill>
              <a:srgbClr val="E1E1E1"/>
            </a:solidFill>
            <a:prstDash val="solid"/>
            <a:headEnd type="none"/>
            <a:tailEnd type="none"/>
          </a:ln>
        </p:spPr>
        <p:txBody>
          <a:bodyPr/>
          <a:lstStyle/>
          <a:p>
            <a:endParaRPr lang="en-US" sz="1261"/>
          </a:p>
        </p:txBody>
      </p:sp>
      <p:sp>
        <p:nvSpPr>
          <p:cNvPr id="18" name="Shape 8"/>
          <p:cNvSpPr/>
          <p:nvPr/>
        </p:nvSpPr>
        <p:spPr>
          <a:xfrm>
            <a:off x="6462290" y="2012822"/>
            <a:ext cx="1251868" cy="0"/>
          </a:xfrm>
          <a:custGeom>
            <a:avLst/>
            <a:gdLst/>
            <a:ahLst/>
            <a:cxnLst/>
            <a:rect l="l" t="t" r="r" b="b"/>
            <a:pathLst>
              <a:path w="1787594">
                <a:moveTo>
                  <a:pt x="0" y="0"/>
                </a:moveTo>
                <a:moveTo>
                  <a:pt x="0" y="0"/>
                </a:moveTo>
                <a:lnTo>
                  <a:pt x="1787594" y="0"/>
                </a:lnTo>
              </a:path>
            </a:pathLst>
          </a:custGeom>
          <a:noFill/>
          <a:ln w="8680">
            <a:solidFill>
              <a:srgbClr val="E1E1E1"/>
            </a:solidFill>
            <a:prstDash val="solid"/>
            <a:headEnd type="none"/>
            <a:tailEnd type="none"/>
          </a:ln>
        </p:spPr>
        <p:txBody>
          <a:bodyPr/>
          <a:lstStyle/>
          <a:p>
            <a:endParaRPr lang="en-US" sz="1261"/>
          </a:p>
        </p:txBody>
      </p:sp>
      <p:sp>
        <p:nvSpPr>
          <p:cNvPr id="19" name="Shape 9"/>
          <p:cNvSpPr/>
          <p:nvPr/>
        </p:nvSpPr>
        <p:spPr>
          <a:xfrm>
            <a:off x="7879079" y="2012822"/>
            <a:ext cx="1251868" cy="0"/>
          </a:xfrm>
          <a:custGeom>
            <a:avLst/>
            <a:gdLst/>
            <a:ahLst/>
            <a:cxnLst/>
            <a:rect l="l" t="t" r="r" b="b"/>
            <a:pathLst>
              <a:path w="1787594">
                <a:moveTo>
                  <a:pt x="0" y="0"/>
                </a:moveTo>
                <a:moveTo>
                  <a:pt x="0" y="0"/>
                </a:moveTo>
                <a:lnTo>
                  <a:pt x="1787594" y="0"/>
                </a:lnTo>
              </a:path>
            </a:pathLst>
          </a:custGeom>
          <a:noFill/>
          <a:ln w="8680">
            <a:solidFill>
              <a:srgbClr val="E1E1E1"/>
            </a:solidFill>
            <a:prstDash val="solid"/>
            <a:headEnd type="none"/>
            <a:tailEnd type="none"/>
          </a:ln>
        </p:spPr>
        <p:txBody>
          <a:bodyPr/>
          <a:lstStyle/>
          <a:p>
            <a:endParaRPr lang="en-US" sz="1261"/>
          </a:p>
        </p:txBody>
      </p:sp>
      <p:sp>
        <p:nvSpPr>
          <p:cNvPr id="20" name="Text 10"/>
          <p:cNvSpPr/>
          <p:nvPr/>
        </p:nvSpPr>
        <p:spPr>
          <a:xfrm>
            <a:off x="3466280" y="1506938"/>
            <a:ext cx="1281247" cy="414146"/>
          </a:xfrm>
          <a:prstGeom prst="rect">
            <a:avLst/>
          </a:prstGeom>
          <a:noFill/>
          <a:ln/>
        </p:spPr>
        <p:txBody>
          <a:bodyPr wrap="square" lIns="66704" tIns="66704" rIns="66704" bIns="66704" rtlCol="0" anchor="t">
            <a:spAutoFit/>
          </a:bodyPr>
          <a:lstStyle/>
          <a:p>
            <a:pPr>
              <a:spcBef>
                <a:spcPts val="263"/>
              </a:spcBef>
            </a:pPr>
            <a:r>
              <a:rPr lang="en-US" sz="908" b="1" dirty="0">
                <a:solidFill>
                  <a:srgbClr val="000000"/>
                </a:solidFill>
                <a:latin typeface="Noto Sans" pitchFamily="34" charset="0"/>
                <a:ea typeface="Noto Sans" pitchFamily="34" charset="-122"/>
                <a:cs typeface="Noto Sans" pitchFamily="34" charset="-120"/>
              </a:rPr>
              <a:t>Integrity Through Supply Chains</a:t>
            </a:r>
            <a:endParaRPr lang="en-US" sz="1008" dirty="0"/>
          </a:p>
        </p:txBody>
      </p:sp>
      <p:sp>
        <p:nvSpPr>
          <p:cNvPr id="21" name="Text 11"/>
          <p:cNvSpPr/>
          <p:nvPr/>
        </p:nvSpPr>
        <p:spPr>
          <a:xfrm>
            <a:off x="3466280" y="2012823"/>
            <a:ext cx="1281247" cy="677808"/>
          </a:xfrm>
          <a:prstGeom prst="rect">
            <a:avLst/>
          </a:prstGeom>
          <a:noFill/>
          <a:ln/>
        </p:spPr>
        <p:txBody>
          <a:bodyPr wrap="square" lIns="66704" tIns="66704" rIns="66704" bIns="66704" rtlCol="0" anchor="t">
            <a:spAutoFit/>
          </a:bodyPr>
          <a:lstStyle/>
          <a:p>
            <a:pPr>
              <a:spcBef>
                <a:spcPts val="263"/>
              </a:spcBef>
            </a:pPr>
            <a:r>
              <a:rPr lang="en-US" sz="706" dirty="0">
                <a:solidFill>
                  <a:srgbClr val="000000"/>
                </a:solidFill>
                <a:latin typeface="Noto Sans" pitchFamily="34" charset="0"/>
                <a:ea typeface="Noto Sans" pitchFamily="34" charset="-122"/>
                <a:cs typeface="Noto Sans" pitchFamily="34" charset="-120"/>
              </a:rPr>
              <a:t>Extending integrity practices to vendors, contractors, and clients through collaborative frameworks.</a:t>
            </a:r>
            <a:endParaRPr lang="en-US" sz="1008" dirty="0"/>
          </a:p>
        </p:txBody>
      </p:sp>
      <p:sp>
        <p:nvSpPr>
          <p:cNvPr id="22" name="Text 12"/>
          <p:cNvSpPr/>
          <p:nvPr/>
        </p:nvSpPr>
        <p:spPr>
          <a:xfrm>
            <a:off x="4986728" y="1506939"/>
            <a:ext cx="1281247" cy="414146"/>
          </a:xfrm>
          <a:prstGeom prst="rect">
            <a:avLst/>
          </a:prstGeom>
          <a:noFill/>
          <a:ln/>
        </p:spPr>
        <p:txBody>
          <a:bodyPr wrap="square" lIns="66704" tIns="66704" rIns="66704" bIns="66704" rtlCol="0" anchor="t">
            <a:spAutoFit/>
          </a:bodyPr>
          <a:lstStyle/>
          <a:p>
            <a:pPr>
              <a:spcBef>
                <a:spcPts val="263"/>
              </a:spcBef>
            </a:pPr>
            <a:r>
              <a:rPr lang="en-US" sz="908" b="1" dirty="0">
                <a:solidFill>
                  <a:srgbClr val="000000"/>
                </a:solidFill>
                <a:latin typeface="Noto Sans" pitchFamily="34" charset="0"/>
                <a:ea typeface="Noto Sans" pitchFamily="34" charset="-122"/>
                <a:cs typeface="Noto Sans" pitchFamily="34" charset="-120"/>
              </a:rPr>
              <a:t>Corporate Integrity Pledge</a:t>
            </a:r>
            <a:endParaRPr lang="en-US" sz="1008" dirty="0"/>
          </a:p>
        </p:txBody>
      </p:sp>
      <p:sp>
        <p:nvSpPr>
          <p:cNvPr id="23" name="Text 13"/>
          <p:cNvSpPr/>
          <p:nvPr/>
        </p:nvSpPr>
        <p:spPr>
          <a:xfrm>
            <a:off x="4986728" y="2012822"/>
            <a:ext cx="1281247" cy="677808"/>
          </a:xfrm>
          <a:prstGeom prst="rect">
            <a:avLst/>
          </a:prstGeom>
          <a:noFill/>
          <a:ln/>
        </p:spPr>
        <p:txBody>
          <a:bodyPr wrap="square" lIns="66704" tIns="66704" rIns="66704" bIns="66704" rtlCol="0" anchor="t">
            <a:spAutoFit/>
          </a:bodyPr>
          <a:lstStyle/>
          <a:p>
            <a:pPr>
              <a:spcBef>
                <a:spcPts val="263"/>
              </a:spcBef>
            </a:pPr>
            <a:r>
              <a:rPr lang="en-US" sz="706" dirty="0">
                <a:solidFill>
                  <a:srgbClr val="000000"/>
                </a:solidFill>
                <a:latin typeface="Noto Sans" pitchFamily="34" charset="0"/>
                <a:ea typeface="Noto Sans" pitchFamily="34" charset="-122"/>
                <a:cs typeface="Noto Sans" pitchFamily="34" charset="-120"/>
              </a:rPr>
              <a:t>Promoting CIP and MS ISO 37001: ABMS (anti-bribery management systems) to establish ethical business standards.</a:t>
            </a:r>
            <a:endParaRPr lang="en-US" sz="1008" dirty="0"/>
          </a:p>
        </p:txBody>
      </p:sp>
      <p:sp>
        <p:nvSpPr>
          <p:cNvPr id="24" name="Text 14"/>
          <p:cNvSpPr/>
          <p:nvPr/>
        </p:nvSpPr>
        <p:spPr>
          <a:xfrm>
            <a:off x="6462290" y="1506939"/>
            <a:ext cx="1281247" cy="414146"/>
          </a:xfrm>
          <a:prstGeom prst="rect">
            <a:avLst/>
          </a:prstGeom>
          <a:noFill/>
          <a:ln/>
        </p:spPr>
        <p:txBody>
          <a:bodyPr wrap="square" lIns="66704" tIns="66704" rIns="66704" bIns="66704" rtlCol="0" anchor="t">
            <a:spAutoFit/>
          </a:bodyPr>
          <a:lstStyle/>
          <a:p>
            <a:pPr>
              <a:spcBef>
                <a:spcPts val="263"/>
              </a:spcBef>
            </a:pPr>
            <a:r>
              <a:rPr lang="en-US" sz="908" b="1" dirty="0">
                <a:solidFill>
                  <a:srgbClr val="000000"/>
                </a:solidFill>
                <a:latin typeface="Noto Sans" pitchFamily="34" charset="0"/>
                <a:ea typeface="Noto Sans" pitchFamily="34" charset="-122"/>
                <a:cs typeface="Noto Sans" pitchFamily="34" charset="-120"/>
              </a:rPr>
              <a:t>Industry Collaboration</a:t>
            </a:r>
            <a:endParaRPr lang="en-US" sz="1008" dirty="0"/>
          </a:p>
        </p:txBody>
      </p:sp>
      <p:sp>
        <p:nvSpPr>
          <p:cNvPr id="25" name="Text 15"/>
          <p:cNvSpPr/>
          <p:nvPr/>
        </p:nvSpPr>
        <p:spPr>
          <a:xfrm>
            <a:off x="6462290" y="2012823"/>
            <a:ext cx="1281247" cy="569189"/>
          </a:xfrm>
          <a:prstGeom prst="rect">
            <a:avLst/>
          </a:prstGeom>
          <a:noFill/>
          <a:ln/>
        </p:spPr>
        <p:txBody>
          <a:bodyPr wrap="square" lIns="66704" tIns="66704" rIns="66704" bIns="66704" rtlCol="0" anchor="t">
            <a:spAutoFit/>
          </a:bodyPr>
          <a:lstStyle/>
          <a:p>
            <a:pPr>
              <a:spcBef>
                <a:spcPts val="263"/>
              </a:spcBef>
            </a:pPr>
            <a:r>
              <a:rPr lang="en-US" sz="706" dirty="0">
                <a:solidFill>
                  <a:srgbClr val="000000"/>
                </a:solidFill>
                <a:latin typeface="Noto Sans" pitchFamily="34" charset="0"/>
                <a:ea typeface="Noto Sans" pitchFamily="34" charset="-122"/>
                <a:cs typeface="Noto Sans" pitchFamily="34" charset="-120"/>
              </a:rPr>
              <a:t>Partnering with associations and chambers to build trust-based business environments. </a:t>
            </a:r>
            <a:endParaRPr lang="en-US" sz="1008" dirty="0"/>
          </a:p>
        </p:txBody>
      </p:sp>
      <p:sp>
        <p:nvSpPr>
          <p:cNvPr id="26" name="Text 16"/>
          <p:cNvSpPr/>
          <p:nvPr/>
        </p:nvSpPr>
        <p:spPr>
          <a:xfrm>
            <a:off x="7879079" y="1506939"/>
            <a:ext cx="1281247" cy="414146"/>
          </a:xfrm>
          <a:prstGeom prst="rect">
            <a:avLst/>
          </a:prstGeom>
          <a:noFill/>
          <a:ln/>
        </p:spPr>
        <p:txBody>
          <a:bodyPr wrap="square" lIns="66704" tIns="66704" rIns="66704" bIns="66704" rtlCol="0" anchor="t">
            <a:spAutoFit/>
          </a:bodyPr>
          <a:lstStyle/>
          <a:p>
            <a:pPr>
              <a:spcBef>
                <a:spcPts val="263"/>
              </a:spcBef>
            </a:pPr>
            <a:r>
              <a:rPr lang="en-US" sz="908" b="1" dirty="0">
                <a:solidFill>
                  <a:srgbClr val="000000"/>
                </a:solidFill>
                <a:latin typeface="Noto Sans" pitchFamily="34" charset="0"/>
                <a:ea typeface="Noto Sans" pitchFamily="34" charset="-122"/>
                <a:cs typeface="Noto Sans" pitchFamily="34" charset="-120"/>
              </a:rPr>
              <a:t>Trust-Based Environment</a:t>
            </a:r>
            <a:endParaRPr lang="en-US" sz="1008" dirty="0"/>
          </a:p>
        </p:txBody>
      </p:sp>
      <p:sp>
        <p:nvSpPr>
          <p:cNvPr id="27" name="Text 17"/>
          <p:cNvSpPr/>
          <p:nvPr/>
        </p:nvSpPr>
        <p:spPr>
          <a:xfrm>
            <a:off x="7879079" y="2012823"/>
            <a:ext cx="1281247" cy="677808"/>
          </a:xfrm>
          <a:prstGeom prst="rect">
            <a:avLst/>
          </a:prstGeom>
          <a:noFill/>
          <a:ln/>
        </p:spPr>
        <p:txBody>
          <a:bodyPr wrap="square" lIns="66704" tIns="66704" rIns="66704" bIns="66704" rtlCol="0" anchor="t">
            <a:spAutoFit/>
          </a:bodyPr>
          <a:lstStyle/>
          <a:p>
            <a:pPr>
              <a:spcBef>
                <a:spcPts val="263"/>
              </a:spcBef>
            </a:pPr>
            <a:r>
              <a:rPr lang="en-US" sz="706" dirty="0">
                <a:solidFill>
                  <a:srgbClr val="000000"/>
                </a:solidFill>
                <a:latin typeface="Noto Sans" pitchFamily="34" charset="0"/>
                <a:ea typeface="Noto Sans" pitchFamily="34" charset="-122"/>
                <a:cs typeface="Noto Sans" pitchFamily="34" charset="-120"/>
              </a:rPr>
              <a:t>Creating ethical business culture that extends beyond compliance to foster genuine integrity values.</a:t>
            </a:r>
            <a:endParaRPr lang="en-US" sz="1008"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3422685" y="1317268"/>
            <a:ext cx="3656390" cy="693325"/>
          </a:xfrm>
          <a:prstGeom prst="rect">
            <a:avLst/>
          </a:prstGeom>
          <a:noFill/>
          <a:ln/>
        </p:spPr>
        <p:txBody>
          <a:bodyPr wrap="square" lIns="66704" tIns="66704" rIns="66704" bIns="66704" rtlCol="0" anchor="t">
            <a:spAutoFit/>
          </a:bodyPr>
          <a:lstStyle/>
          <a:p>
            <a:pPr>
              <a:spcBef>
                <a:spcPts val="263"/>
              </a:spcBef>
            </a:pPr>
            <a:r>
              <a:rPr lang="en-US" sz="1815" b="1" dirty="0">
                <a:solidFill>
                  <a:srgbClr val="0F3558"/>
                </a:solidFill>
                <a:latin typeface="Noto Sans" pitchFamily="34" charset="0"/>
                <a:ea typeface="Noto Sans" pitchFamily="34" charset="-122"/>
                <a:cs typeface="Noto Sans" pitchFamily="34" charset="-120"/>
              </a:rPr>
              <a:t>Challenges and Future Direction</a:t>
            </a:r>
            <a:endParaRPr lang="en-US" sz="1008" dirty="0"/>
          </a:p>
        </p:txBody>
      </p:sp>
      <p:pic>
        <p:nvPicPr>
          <p:cNvPr id="3" name="Image 0" descr="preencoded.png"/>
          <p:cNvPicPr>
            <a:picLocks noChangeAspect="1"/>
          </p:cNvPicPr>
          <p:nvPr/>
        </p:nvPicPr>
        <p:blipFill>
          <a:blip r:embed="rId4"/>
          <a:stretch>
            <a:fillRect/>
          </a:stretch>
        </p:blipFill>
        <p:spPr>
          <a:xfrm>
            <a:off x="3422685" y="306917"/>
            <a:ext cx="640102" cy="640102"/>
          </a:xfrm>
          <a:prstGeom prst="rect">
            <a:avLst/>
          </a:prstGeom>
        </p:spPr>
      </p:pic>
      <p:sp>
        <p:nvSpPr>
          <p:cNvPr id="4" name="Text 1"/>
          <p:cNvSpPr/>
          <p:nvPr/>
        </p:nvSpPr>
        <p:spPr>
          <a:xfrm>
            <a:off x="3339899" y="519668"/>
            <a:ext cx="950069" cy="581628"/>
          </a:xfrm>
          <a:prstGeom prst="rect">
            <a:avLst/>
          </a:prstGeom>
          <a:noFill/>
          <a:ln/>
        </p:spPr>
        <p:txBody>
          <a:bodyPr wrap="square" lIns="66704" tIns="66704" rIns="66704" bIns="66704" rtlCol="0" anchor="t">
            <a:spAutoFit/>
          </a:bodyPr>
          <a:lstStyle/>
          <a:p>
            <a:pPr algn="ctr">
              <a:lnSpc>
                <a:spcPct val="112500"/>
              </a:lnSpc>
              <a:spcBef>
                <a:spcPts val="263"/>
              </a:spcBef>
            </a:pPr>
            <a:r>
              <a:rPr lang="en-US" sz="2723" b="1" dirty="0">
                <a:solidFill>
                  <a:srgbClr val="0090FF"/>
                </a:solidFill>
                <a:latin typeface="Noto Sans" pitchFamily="34" charset="0"/>
                <a:ea typeface="Noto Sans" pitchFamily="34" charset="-122"/>
                <a:cs typeface="Noto Sans" pitchFamily="34" charset="-120"/>
              </a:rPr>
              <a:t>03</a:t>
            </a:r>
            <a:endParaRPr lang="en-US" sz="1008"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3615467" y="32539"/>
            <a:ext cx="5790502" cy="383049"/>
          </a:xfrm>
          <a:prstGeom prst="rect">
            <a:avLst/>
          </a:prstGeom>
          <a:noFill/>
          <a:ln/>
        </p:spPr>
        <p:txBody>
          <a:bodyPr wrap="square" lIns="66704" tIns="66704" rIns="66704" bIns="66704" rtlCol="0" anchor="t">
            <a:spAutoFit/>
          </a:bodyPr>
          <a:lstStyle/>
          <a:p>
            <a:pPr>
              <a:lnSpc>
                <a:spcPct val="112500"/>
              </a:lnSpc>
              <a:spcBef>
                <a:spcPts val="263"/>
              </a:spcBef>
            </a:pPr>
            <a:r>
              <a:rPr lang="en-US" sz="1513" b="1" dirty="0">
                <a:solidFill>
                  <a:srgbClr val="000000"/>
                </a:solidFill>
                <a:latin typeface="Noto Sans" pitchFamily="34" charset="0"/>
                <a:ea typeface="Noto Sans" pitchFamily="34" charset="-122"/>
                <a:cs typeface="Noto Sans" pitchFamily="34" charset="-120"/>
              </a:rPr>
              <a:t>Sustaining Beyond Audits</a:t>
            </a:r>
            <a:endParaRPr lang="en-US" sz="1008" dirty="0"/>
          </a:p>
        </p:txBody>
      </p:sp>
      <p:pic>
        <p:nvPicPr>
          <p:cNvPr id="3" name="Image 0" descr="preencoded.png"/>
          <p:cNvPicPr>
            <a:picLocks noChangeAspect="1"/>
          </p:cNvPicPr>
          <p:nvPr/>
        </p:nvPicPr>
        <p:blipFill>
          <a:blip r:embed="rId4"/>
          <a:stretch>
            <a:fillRect/>
          </a:stretch>
        </p:blipFill>
        <p:spPr>
          <a:xfrm rot="554302">
            <a:off x="3400437" y="135863"/>
            <a:ext cx="192109" cy="141520"/>
          </a:xfrm>
          <a:prstGeom prst="rect">
            <a:avLst/>
          </a:prstGeom>
        </p:spPr>
      </p:pic>
      <p:pic>
        <p:nvPicPr>
          <p:cNvPr id="4" name="Image 1" descr="preencoded.png"/>
          <p:cNvPicPr>
            <a:picLocks noChangeAspect="1"/>
          </p:cNvPicPr>
          <p:nvPr/>
        </p:nvPicPr>
        <p:blipFill>
          <a:blip r:embed="rId4"/>
          <a:stretch>
            <a:fillRect/>
          </a:stretch>
        </p:blipFill>
        <p:spPr>
          <a:xfrm rot="554302">
            <a:off x="3400437" y="233933"/>
            <a:ext cx="192109" cy="141520"/>
          </a:xfrm>
          <a:prstGeom prst="rect">
            <a:avLst/>
          </a:prstGeom>
        </p:spPr>
      </p:pic>
      <p:pic>
        <p:nvPicPr>
          <p:cNvPr id="5" name="Image 2" descr="preencoded.png"/>
          <p:cNvPicPr>
            <a:picLocks noChangeAspect="1"/>
          </p:cNvPicPr>
          <p:nvPr/>
        </p:nvPicPr>
        <p:blipFill>
          <a:blip r:embed="rId4"/>
          <a:stretch>
            <a:fillRect/>
          </a:stretch>
        </p:blipFill>
        <p:spPr>
          <a:xfrm rot="554302">
            <a:off x="3307076" y="123056"/>
            <a:ext cx="192109" cy="141520"/>
          </a:xfrm>
          <a:prstGeom prst="rect">
            <a:avLst/>
          </a:prstGeom>
        </p:spPr>
      </p:pic>
      <p:pic>
        <p:nvPicPr>
          <p:cNvPr id="6" name="Image 3" descr="preencoded.png"/>
          <p:cNvPicPr>
            <a:picLocks noChangeAspect="1"/>
          </p:cNvPicPr>
          <p:nvPr/>
        </p:nvPicPr>
        <p:blipFill>
          <a:blip r:embed="rId4"/>
          <a:stretch>
            <a:fillRect/>
          </a:stretch>
        </p:blipFill>
        <p:spPr>
          <a:xfrm rot="554302">
            <a:off x="3307076" y="221125"/>
            <a:ext cx="192109" cy="141520"/>
          </a:xfrm>
          <a:prstGeom prst="rect">
            <a:avLst/>
          </a:prstGeom>
        </p:spPr>
      </p:pic>
      <p:pic>
        <p:nvPicPr>
          <p:cNvPr id="7" name="Image 4" descr="preencoded.png"/>
          <p:cNvPicPr>
            <a:picLocks noChangeAspect="1"/>
          </p:cNvPicPr>
          <p:nvPr/>
        </p:nvPicPr>
        <p:blipFill>
          <a:blip r:embed="rId5"/>
          <a:stretch>
            <a:fillRect/>
          </a:stretch>
        </p:blipFill>
        <p:spPr>
          <a:xfrm>
            <a:off x="3268520" y="2057598"/>
            <a:ext cx="2965517" cy="1216688"/>
          </a:xfrm>
          <a:prstGeom prst="rect">
            <a:avLst/>
          </a:prstGeom>
        </p:spPr>
      </p:pic>
      <p:pic>
        <p:nvPicPr>
          <p:cNvPr id="8" name="Image 5" descr="preencoded.png"/>
          <p:cNvPicPr>
            <a:picLocks noChangeAspect="1"/>
          </p:cNvPicPr>
          <p:nvPr/>
        </p:nvPicPr>
        <p:blipFill>
          <a:blip r:embed="rId6"/>
          <a:stretch>
            <a:fillRect/>
          </a:stretch>
        </p:blipFill>
        <p:spPr>
          <a:xfrm>
            <a:off x="3268520" y="714644"/>
            <a:ext cx="2965517" cy="1216688"/>
          </a:xfrm>
          <a:prstGeom prst="rect">
            <a:avLst/>
          </a:prstGeom>
        </p:spPr>
      </p:pic>
      <p:sp>
        <p:nvSpPr>
          <p:cNvPr id="9" name="Shape 1"/>
          <p:cNvSpPr/>
          <p:nvPr/>
        </p:nvSpPr>
        <p:spPr>
          <a:xfrm>
            <a:off x="3432600" y="1161625"/>
            <a:ext cx="322728" cy="322728"/>
          </a:xfrm>
          <a:custGeom>
            <a:avLst/>
            <a:gdLst/>
            <a:ahLst/>
            <a:cxnLst/>
            <a:rect l="l" t="t" r="r" b="b"/>
            <a:pathLst>
              <a:path w="460837" h="460837">
                <a:moveTo>
                  <a:pt x="230419" y="0"/>
                </a:moveTo>
                <a:moveTo>
                  <a:pt x="230419" y="0"/>
                </a:moveTo>
                <a:cubicBezTo>
                  <a:pt x="357590" y="0"/>
                  <a:pt x="460837" y="103247"/>
                  <a:pt x="460837" y="230419"/>
                </a:cubicBezTo>
                <a:cubicBezTo>
                  <a:pt x="460837" y="357590"/>
                  <a:pt x="357590" y="460837"/>
                  <a:pt x="230419" y="460837"/>
                </a:cubicBezTo>
                <a:cubicBezTo>
                  <a:pt x="103247" y="460837"/>
                  <a:pt x="0" y="357590"/>
                  <a:pt x="0" y="230419"/>
                </a:cubicBezTo>
                <a:cubicBezTo>
                  <a:pt x="0" y="103247"/>
                  <a:pt x="103247" y="0"/>
                  <a:pt x="230419" y="0"/>
                </a:cubicBezTo>
                <a:close/>
              </a:path>
            </a:pathLst>
          </a:custGeom>
          <a:solidFill>
            <a:srgbClr val="FFFFFF"/>
          </a:solidFill>
          <a:ln/>
        </p:spPr>
        <p:txBody>
          <a:bodyPr/>
          <a:lstStyle/>
          <a:p>
            <a:endParaRPr lang="en-US" sz="1261"/>
          </a:p>
        </p:txBody>
      </p:sp>
      <p:sp>
        <p:nvSpPr>
          <p:cNvPr id="10" name="Text 2"/>
          <p:cNvSpPr/>
          <p:nvPr/>
        </p:nvSpPr>
        <p:spPr>
          <a:xfrm>
            <a:off x="3321774" y="1134084"/>
            <a:ext cx="544384" cy="349898"/>
          </a:xfrm>
          <a:prstGeom prst="rect">
            <a:avLst/>
          </a:prstGeom>
          <a:noFill/>
          <a:ln/>
        </p:spPr>
        <p:txBody>
          <a:bodyPr wrap="square" lIns="66704" tIns="66704" rIns="66704" bIns="66704" rtlCol="0" anchor="t">
            <a:spAutoFit/>
          </a:bodyPr>
          <a:lstStyle/>
          <a:p>
            <a:pPr algn="ctr">
              <a:lnSpc>
                <a:spcPct val="112500"/>
              </a:lnSpc>
              <a:spcBef>
                <a:spcPts val="263"/>
              </a:spcBef>
            </a:pPr>
            <a:r>
              <a:rPr lang="en-US" sz="1311" b="1" dirty="0">
                <a:solidFill>
                  <a:srgbClr val="0F3558"/>
                </a:solidFill>
                <a:latin typeface="Noto Sans" pitchFamily="34" charset="0"/>
                <a:ea typeface="Noto Sans" pitchFamily="34" charset="-122"/>
                <a:cs typeface="Noto Sans" pitchFamily="34" charset="-120"/>
              </a:rPr>
              <a:t>01</a:t>
            </a:r>
            <a:endParaRPr lang="en-US" sz="1008" dirty="0"/>
          </a:p>
        </p:txBody>
      </p:sp>
      <p:pic>
        <p:nvPicPr>
          <p:cNvPr id="11" name="Image 6" descr="preencoded.png"/>
          <p:cNvPicPr>
            <a:picLocks noChangeAspect="1"/>
          </p:cNvPicPr>
          <p:nvPr/>
        </p:nvPicPr>
        <p:blipFill>
          <a:blip r:embed="rId5"/>
          <a:stretch>
            <a:fillRect/>
          </a:stretch>
        </p:blipFill>
        <p:spPr>
          <a:xfrm>
            <a:off x="6373230" y="714644"/>
            <a:ext cx="2965517" cy="1216688"/>
          </a:xfrm>
          <a:prstGeom prst="rect">
            <a:avLst/>
          </a:prstGeom>
        </p:spPr>
      </p:pic>
      <p:sp>
        <p:nvSpPr>
          <p:cNvPr id="12" name="Shape 3"/>
          <p:cNvSpPr/>
          <p:nvPr/>
        </p:nvSpPr>
        <p:spPr>
          <a:xfrm>
            <a:off x="6537585" y="1161625"/>
            <a:ext cx="322728" cy="322728"/>
          </a:xfrm>
          <a:custGeom>
            <a:avLst/>
            <a:gdLst/>
            <a:ahLst/>
            <a:cxnLst/>
            <a:rect l="l" t="t" r="r" b="b"/>
            <a:pathLst>
              <a:path w="460837" h="460837">
                <a:moveTo>
                  <a:pt x="230419" y="0"/>
                </a:moveTo>
                <a:moveTo>
                  <a:pt x="230419" y="0"/>
                </a:moveTo>
                <a:cubicBezTo>
                  <a:pt x="357590" y="0"/>
                  <a:pt x="460837" y="103247"/>
                  <a:pt x="460837" y="230419"/>
                </a:cubicBezTo>
                <a:cubicBezTo>
                  <a:pt x="460837" y="357590"/>
                  <a:pt x="357590" y="460837"/>
                  <a:pt x="230419" y="460837"/>
                </a:cubicBezTo>
                <a:cubicBezTo>
                  <a:pt x="103247" y="460837"/>
                  <a:pt x="0" y="357590"/>
                  <a:pt x="0" y="230419"/>
                </a:cubicBezTo>
                <a:cubicBezTo>
                  <a:pt x="0" y="103247"/>
                  <a:pt x="103247" y="0"/>
                  <a:pt x="230419" y="0"/>
                </a:cubicBezTo>
                <a:close/>
              </a:path>
            </a:pathLst>
          </a:custGeom>
          <a:solidFill>
            <a:srgbClr val="FFFFFF"/>
          </a:solidFill>
          <a:ln/>
        </p:spPr>
        <p:txBody>
          <a:bodyPr/>
          <a:lstStyle/>
          <a:p>
            <a:endParaRPr lang="en-US" sz="1261"/>
          </a:p>
        </p:txBody>
      </p:sp>
      <p:sp>
        <p:nvSpPr>
          <p:cNvPr id="13" name="Text 4"/>
          <p:cNvSpPr/>
          <p:nvPr/>
        </p:nvSpPr>
        <p:spPr>
          <a:xfrm>
            <a:off x="6426757" y="1134084"/>
            <a:ext cx="544384" cy="349898"/>
          </a:xfrm>
          <a:prstGeom prst="rect">
            <a:avLst/>
          </a:prstGeom>
          <a:noFill/>
          <a:ln/>
        </p:spPr>
        <p:txBody>
          <a:bodyPr wrap="square" lIns="66704" tIns="66704" rIns="66704" bIns="66704" rtlCol="0" anchor="t">
            <a:spAutoFit/>
          </a:bodyPr>
          <a:lstStyle/>
          <a:p>
            <a:pPr algn="ctr">
              <a:lnSpc>
                <a:spcPct val="112500"/>
              </a:lnSpc>
              <a:spcBef>
                <a:spcPts val="263"/>
              </a:spcBef>
            </a:pPr>
            <a:r>
              <a:rPr lang="en-US" sz="1311" b="1" dirty="0">
                <a:solidFill>
                  <a:srgbClr val="0090FF"/>
                </a:solidFill>
                <a:latin typeface="Noto Sans" pitchFamily="34" charset="0"/>
                <a:ea typeface="Noto Sans" pitchFamily="34" charset="-122"/>
                <a:cs typeface="Noto Sans" pitchFamily="34" charset="-120"/>
              </a:rPr>
              <a:t>02</a:t>
            </a:r>
            <a:endParaRPr lang="en-US" sz="1008" dirty="0"/>
          </a:p>
        </p:txBody>
      </p:sp>
      <p:sp>
        <p:nvSpPr>
          <p:cNvPr id="14" name="Shape 5"/>
          <p:cNvSpPr/>
          <p:nvPr/>
        </p:nvSpPr>
        <p:spPr>
          <a:xfrm>
            <a:off x="3432600" y="2504580"/>
            <a:ext cx="322728" cy="322728"/>
          </a:xfrm>
          <a:custGeom>
            <a:avLst/>
            <a:gdLst/>
            <a:ahLst/>
            <a:cxnLst/>
            <a:rect l="l" t="t" r="r" b="b"/>
            <a:pathLst>
              <a:path w="460837" h="460837">
                <a:moveTo>
                  <a:pt x="230419" y="0"/>
                </a:moveTo>
                <a:moveTo>
                  <a:pt x="230419" y="0"/>
                </a:moveTo>
                <a:cubicBezTo>
                  <a:pt x="357590" y="0"/>
                  <a:pt x="460837" y="103247"/>
                  <a:pt x="460837" y="230419"/>
                </a:cubicBezTo>
                <a:cubicBezTo>
                  <a:pt x="460837" y="357590"/>
                  <a:pt x="357590" y="460837"/>
                  <a:pt x="230419" y="460837"/>
                </a:cubicBezTo>
                <a:cubicBezTo>
                  <a:pt x="103247" y="460837"/>
                  <a:pt x="0" y="357590"/>
                  <a:pt x="0" y="230419"/>
                </a:cubicBezTo>
                <a:cubicBezTo>
                  <a:pt x="0" y="103247"/>
                  <a:pt x="103247" y="0"/>
                  <a:pt x="230419" y="0"/>
                </a:cubicBezTo>
                <a:close/>
              </a:path>
            </a:pathLst>
          </a:custGeom>
          <a:solidFill>
            <a:srgbClr val="FFFFFF"/>
          </a:solidFill>
          <a:ln/>
        </p:spPr>
        <p:txBody>
          <a:bodyPr/>
          <a:lstStyle/>
          <a:p>
            <a:endParaRPr lang="en-US" sz="1261"/>
          </a:p>
        </p:txBody>
      </p:sp>
      <p:sp>
        <p:nvSpPr>
          <p:cNvPr id="15" name="Text 6"/>
          <p:cNvSpPr/>
          <p:nvPr/>
        </p:nvSpPr>
        <p:spPr>
          <a:xfrm>
            <a:off x="3321774" y="2477038"/>
            <a:ext cx="544384" cy="349898"/>
          </a:xfrm>
          <a:prstGeom prst="rect">
            <a:avLst/>
          </a:prstGeom>
          <a:noFill/>
          <a:ln/>
        </p:spPr>
        <p:txBody>
          <a:bodyPr wrap="square" lIns="66704" tIns="66704" rIns="66704" bIns="66704" rtlCol="0" anchor="t">
            <a:spAutoFit/>
          </a:bodyPr>
          <a:lstStyle/>
          <a:p>
            <a:pPr algn="ctr">
              <a:lnSpc>
                <a:spcPct val="112500"/>
              </a:lnSpc>
              <a:spcBef>
                <a:spcPts val="263"/>
              </a:spcBef>
            </a:pPr>
            <a:r>
              <a:rPr lang="en-US" sz="1311" b="1" dirty="0">
                <a:solidFill>
                  <a:srgbClr val="0090FF"/>
                </a:solidFill>
                <a:latin typeface="Noto Sans" pitchFamily="34" charset="0"/>
                <a:ea typeface="Noto Sans" pitchFamily="34" charset="-122"/>
                <a:cs typeface="Noto Sans" pitchFamily="34" charset="-120"/>
              </a:rPr>
              <a:t>03</a:t>
            </a:r>
            <a:endParaRPr lang="en-US" sz="1008" dirty="0"/>
          </a:p>
        </p:txBody>
      </p:sp>
      <p:pic>
        <p:nvPicPr>
          <p:cNvPr id="16" name="Image 7" descr="preencoded.png"/>
          <p:cNvPicPr>
            <a:picLocks noChangeAspect="1"/>
          </p:cNvPicPr>
          <p:nvPr/>
        </p:nvPicPr>
        <p:blipFill>
          <a:blip r:embed="rId6"/>
          <a:stretch>
            <a:fillRect/>
          </a:stretch>
        </p:blipFill>
        <p:spPr>
          <a:xfrm>
            <a:off x="6372996" y="2057598"/>
            <a:ext cx="2965517" cy="1216688"/>
          </a:xfrm>
          <a:prstGeom prst="rect">
            <a:avLst/>
          </a:prstGeom>
        </p:spPr>
      </p:pic>
      <p:sp>
        <p:nvSpPr>
          <p:cNvPr id="17" name="Shape 7"/>
          <p:cNvSpPr/>
          <p:nvPr/>
        </p:nvSpPr>
        <p:spPr>
          <a:xfrm>
            <a:off x="6537585" y="2504580"/>
            <a:ext cx="322728" cy="322728"/>
          </a:xfrm>
          <a:custGeom>
            <a:avLst/>
            <a:gdLst/>
            <a:ahLst/>
            <a:cxnLst/>
            <a:rect l="l" t="t" r="r" b="b"/>
            <a:pathLst>
              <a:path w="460837" h="460837">
                <a:moveTo>
                  <a:pt x="230419" y="0"/>
                </a:moveTo>
                <a:moveTo>
                  <a:pt x="230419" y="0"/>
                </a:moveTo>
                <a:cubicBezTo>
                  <a:pt x="357590" y="0"/>
                  <a:pt x="460837" y="103247"/>
                  <a:pt x="460837" y="230419"/>
                </a:cubicBezTo>
                <a:cubicBezTo>
                  <a:pt x="460837" y="357590"/>
                  <a:pt x="357590" y="460837"/>
                  <a:pt x="230419" y="460837"/>
                </a:cubicBezTo>
                <a:cubicBezTo>
                  <a:pt x="103247" y="460837"/>
                  <a:pt x="0" y="357590"/>
                  <a:pt x="0" y="230419"/>
                </a:cubicBezTo>
                <a:cubicBezTo>
                  <a:pt x="0" y="103247"/>
                  <a:pt x="103247" y="0"/>
                  <a:pt x="230419" y="0"/>
                </a:cubicBezTo>
                <a:close/>
              </a:path>
            </a:pathLst>
          </a:custGeom>
          <a:solidFill>
            <a:srgbClr val="FFFFFF"/>
          </a:solidFill>
          <a:ln/>
        </p:spPr>
        <p:txBody>
          <a:bodyPr/>
          <a:lstStyle/>
          <a:p>
            <a:endParaRPr lang="en-US" sz="1261"/>
          </a:p>
        </p:txBody>
      </p:sp>
      <p:sp>
        <p:nvSpPr>
          <p:cNvPr id="18" name="Text 8"/>
          <p:cNvSpPr/>
          <p:nvPr/>
        </p:nvSpPr>
        <p:spPr>
          <a:xfrm>
            <a:off x="6426757" y="2477038"/>
            <a:ext cx="544384" cy="349898"/>
          </a:xfrm>
          <a:prstGeom prst="rect">
            <a:avLst/>
          </a:prstGeom>
          <a:noFill/>
          <a:ln/>
        </p:spPr>
        <p:txBody>
          <a:bodyPr wrap="square" lIns="66704" tIns="66704" rIns="66704" bIns="66704" rtlCol="0" anchor="t">
            <a:spAutoFit/>
          </a:bodyPr>
          <a:lstStyle/>
          <a:p>
            <a:pPr algn="ctr">
              <a:lnSpc>
                <a:spcPct val="112500"/>
              </a:lnSpc>
              <a:spcBef>
                <a:spcPts val="263"/>
              </a:spcBef>
            </a:pPr>
            <a:r>
              <a:rPr lang="en-US" sz="1311" b="1" dirty="0">
                <a:solidFill>
                  <a:srgbClr val="0F3558"/>
                </a:solidFill>
                <a:latin typeface="Noto Sans" pitchFamily="34" charset="0"/>
                <a:ea typeface="Noto Sans" pitchFamily="34" charset="-122"/>
                <a:cs typeface="Noto Sans" pitchFamily="34" charset="-120"/>
              </a:rPr>
              <a:t>04</a:t>
            </a:r>
            <a:endParaRPr lang="en-US" sz="1008" dirty="0"/>
          </a:p>
        </p:txBody>
      </p:sp>
      <p:sp>
        <p:nvSpPr>
          <p:cNvPr id="19" name="Text 9"/>
          <p:cNvSpPr/>
          <p:nvPr/>
        </p:nvSpPr>
        <p:spPr>
          <a:xfrm>
            <a:off x="3836655" y="918282"/>
            <a:ext cx="2284812" cy="274429"/>
          </a:xfrm>
          <a:prstGeom prst="rect">
            <a:avLst/>
          </a:prstGeom>
          <a:noFill/>
          <a:ln/>
        </p:spPr>
        <p:txBody>
          <a:bodyPr wrap="square" lIns="66704" tIns="66704" rIns="66704" bIns="66704" rtlCol="0" anchor="t">
            <a:spAutoFit/>
          </a:bodyPr>
          <a:lstStyle/>
          <a:p>
            <a:pPr>
              <a:spcBef>
                <a:spcPts val="263"/>
              </a:spcBef>
            </a:pPr>
            <a:r>
              <a:rPr lang="en-US" sz="908" b="1" dirty="0">
                <a:solidFill>
                  <a:srgbClr val="FFFFFF"/>
                </a:solidFill>
                <a:latin typeface="Noto Sans" pitchFamily="34" charset="0"/>
                <a:ea typeface="Noto Sans" pitchFamily="34" charset="-122"/>
                <a:cs typeface="Noto Sans" pitchFamily="34" charset="-120"/>
              </a:rPr>
              <a:t>Leadership Commitment</a:t>
            </a:r>
            <a:endParaRPr lang="en-US" sz="1008" dirty="0"/>
          </a:p>
        </p:txBody>
      </p:sp>
      <p:sp>
        <p:nvSpPr>
          <p:cNvPr id="20" name="Text 10"/>
          <p:cNvSpPr/>
          <p:nvPr/>
        </p:nvSpPr>
        <p:spPr>
          <a:xfrm>
            <a:off x="3836655" y="1215410"/>
            <a:ext cx="2284812" cy="351950"/>
          </a:xfrm>
          <a:prstGeom prst="rect">
            <a:avLst/>
          </a:prstGeom>
          <a:noFill/>
          <a:ln/>
        </p:spPr>
        <p:txBody>
          <a:bodyPr wrap="square" lIns="66704" tIns="66704" rIns="66704" bIns="66704" rtlCol="0" anchor="t">
            <a:spAutoFit/>
          </a:bodyPr>
          <a:lstStyle/>
          <a:p>
            <a:pPr>
              <a:spcBef>
                <a:spcPts val="263"/>
              </a:spcBef>
            </a:pPr>
            <a:r>
              <a:rPr lang="en-US" sz="706" dirty="0">
                <a:solidFill>
                  <a:srgbClr val="FFFFFF"/>
                </a:solidFill>
                <a:latin typeface="Noto Sans" pitchFamily="34" charset="0"/>
                <a:ea typeface="Noto Sans" pitchFamily="34" charset="-122"/>
                <a:cs typeface="Noto Sans" pitchFamily="34" charset="-120"/>
              </a:rPr>
              <a:t>Tone-at-the-top essential for integrity culture beyond compliance requirements.</a:t>
            </a:r>
            <a:endParaRPr lang="en-US" sz="1008" dirty="0"/>
          </a:p>
        </p:txBody>
      </p:sp>
      <p:sp>
        <p:nvSpPr>
          <p:cNvPr id="21" name="Text 11"/>
          <p:cNvSpPr/>
          <p:nvPr/>
        </p:nvSpPr>
        <p:spPr>
          <a:xfrm>
            <a:off x="6941638" y="918454"/>
            <a:ext cx="2284812" cy="274429"/>
          </a:xfrm>
          <a:prstGeom prst="rect">
            <a:avLst/>
          </a:prstGeom>
          <a:noFill/>
          <a:ln/>
        </p:spPr>
        <p:txBody>
          <a:bodyPr wrap="square" lIns="66704" tIns="66704" rIns="66704" bIns="66704" rtlCol="0" anchor="t">
            <a:spAutoFit/>
          </a:bodyPr>
          <a:lstStyle/>
          <a:p>
            <a:pPr>
              <a:spcBef>
                <a:spcPts val="263"/>
              </a:spcBef>
            </a:pPr>
            <a:r>
              <a:rPr lang="en-US" sz="908" b="1" dirty="0">
                <a:solidFill>
                  <a:srgbClr val="FFFFFF"/>
                </a:solidFill>
                <a:latin typeface="Noto Sans" pitchFamily="34" charset="0"/>
                <a:ea typeface="Noto Sans" pitchFamily="34" charset="-122"/>
                <a:cs typeface="Noto Sans" pitchFamily="34" charset="-120"/>
              </a:rPr>
              <a:t>Continuous Education</a:t>
            </a:r>
            <a:endParaRPr lang="en-US" sz="1008" dirty="0"/>
          </a:p>
        </p:txBody>
      </p:sp>
      <p:sp>
        <p:nvSpPr>
          <p:cNvPr id="22" name="Text 12"/>
          <p:cNvSpPr/>
          <p:nvPr/>
        </p:nvSpPr>
        <p:spPr>
          <a:xfrm>
            <a:off x="6941638" y="1215410"/>
            <a:ext cx="2284812" cy="351950"/>
          </a:xfrm>
          <a:prstGeom prst="rect">
            <a:avLst/>
          </a:prstGeom>
          <a:noFill/>
          <a:ln/>
        </p:spPr>
        <p:txBody>
          <a:bodyPr wrap="square" lIns="66704" tIns="66704" rIns="66704" bIns="66704" rtlCol="0" anchor="t">
            <a:spAutoFit/>
          </a:bodyPr>
          <a:lstStyle/>
          <a:p>
            <a:pPr>
              <a:spcBef>
                <a:spcPts val="263"/>
              </a:spcBef>
            </a:pPr>
            <a:r>
              <a:rPr lang="en-US" sz="706" dirty="0">
                <a:solidFill>
                  <a:srgbClr val="FFFFFF"/>
                </a:solidFill>
                <a:latin typeface="Noto Sans" pitchFamily="34" charset="0"/>
                <a:ea typeface="Noto Sans" pitchFamily="34" charset="-122"/>
                <a:cs typeface="Noto Sans" pitchFamily="34" charset="-120"/>
              </a:rPr>
              <a:t>Regular training reinforces ethical practices and prevents compliance fatigue.</a:t>
            </a:r>
            <a:endParaRPr lang="en-US" sz="1008" dirty="0"/>
          </a:p>
        </p:txBody>
      </p:sp>
      <p:sp>
        <p:nvSpPr>
          <p:cNvPr id="23" name="Text 13"/>
          <p:cNvSpPr/>
          <p:nvPr/>
        </p:nvSpPr>
        <p:spPr>
          <a:xfrm>
            <a:off x="3836655" y="2241910"/>
            <a:ext cx="2284812" cy="274429"/>
          </a:xfrm>
          <a:prstGeom prst="rect">
            <a:avLst/>
          </a:prstGeom>
          <a:noFill/>
          <a:ln/>
        </p:spPr>
        <p:txBody>
          <a:bodyPr wrap="square" lIns="66704" tIns="66704" rIns="66704" bIns="66704" rtlCol="0" anchor="t">
            <a:spAutoFit/>
          </a:bodyPr>
          <a:lstStyle/>
          <a:p>
            <a:pPr>
              <a:spcBef>
                <a:spcPts val="263"/>
              </a:spcBef>
            </a:pPr>
            <a:r>
              <a:rPr lang="en-US" sz="908" b="1" dirty="0">
                <a:solidFill>
                  <a:srgbClr val="FFFFFF"/>
                </a:solidFill>
                <a:latin typeface="Noto Sans" pitchFamily="34" charset="0"/>
                <a:ea typeface="Noto Sans" pitchFamily="34" charset="-122"/>
                <a:cs typeface="Noto Sans" pitchFamily="34" charset="-120"/>
              </a:rPr>
              <a:t>MACA's Strategic Role</a:t>
            </a:r>
            <a:endParaRPr lang="en-US" sz="1008" dirty="0"/>
          </a:p>
        </p:txBody>
      </p:sp>
      <p:sp>
        <p:nvSpPr>
          <p:cNvPr id="24" name="Text 14"/>
          <p:cNvSpPr/>
          <p:nvPr/>
        </p:nvSpPr>
        <p:spPr>
          <a:xfrm>
            <a:off x="3836654" y="2577943"/>
            <a:ext cx="2284982" cy="351950"/>
          </a:xfrm>
          <a:prstGeom prst="rect">
            <a:avLst/>
          </a:prstGeom>
          <a:noFill/>
          <a:ln/>
        </p:spPr>
        <p:txBody>
          <a:bodyPr wrap="square" lIns="66704" tIns="66704" rIns="66704" bIns="66704" rtlCol="0" anchor="t">
            <a:spAutoFit/>
          </a:bodyPr>
          <a:lstStyle/>
          <a:p>
            <a:pPr>
              <a:spcBef>
                <a:spcPts val="263"/>
              </a:spcBef>
            </a:pPr>
            <a:r>
              <a:rPr lang="en-US" sz="706" dirty="0">
                <a:solidFill>
                  <a:srgbClr val="FFFFFF"/>
                </a:solidFill>
                <a:latin typeface="Noto Sans" pitchFamily="34" charset="0"/>
                <a:ea typeface="Noto Sans" pitchFamily="34" charset="-122"/>
                <a:cs typeface="Noto Sans" pitchFamily="34" charset="-120"/>
              </a:rPr>
              <a:t>Facilitates knowledge sharing and international collaboration for sustainable integrity frameworks.</a:t>
            </a:r>
            <a:endParaRPr lang="en-US" sz="1008" dirty="0"/>
          </a:p>
        </p:txBody>
      </p:sp>
      <p:sp>
        <p:nvSpPr>
          <p:cNvPr id="25" name="Text 15"/>
          <p:cNvSpPr/>
          <p:nvPr/>
        </p:nvSpPr>
        <p:spPr>
          <a:xfrm>
            <a:off x="6941638" y="2241910"/>
            <a:ext cx="2284812" cy="274429"/>
          </a:xfrm>
          <a:prstGeom prst="rect">
            <a:avLst/>
          </a:prstGeom>
          <a:noFill/>
          <a:ln/>
        </p:spPr>
        <p:txBody>
          <a:bodyPr wrap="square" lIns="66704" tIns="66704" rIns="66704" bIns="66704" rtlCol="0" anchor="t">
            <a:spAutoFit/>
          </a:bodyPr>
          <a:lstStyle/>
          <a:p>
            <a:pPr>
              <a:spcBef>
                <a:spcPts val="263"/>
              </a:spcBef>
            </a:pPr>
            <a:r>
              <a:rPr lang="en-US" sz="908" b="1" dirty="0">
                <a:solidFill>
                  <a:srgbClr val="FFFFFF"/>
                </a:solidFill>
                <a:latin typeface="Noto Sans" pitchFamily="34" charset="0"/>
                <a:ea typeface="Noto Sans" pitchFamily="34" charset="-122"/>
                <a:cs typeface="Noto Sans" pitchFamily="34" charset="-120"/>
              </a:rPr>
              <a:t>Cultural Transformation</a:t>
            </a:r>
            <a:endParaRPr lang="en-US" sz="1008" dirty="0"/>
          </a:p>
        </p:txBody>
      </p:sp>
      <p:sp>
        <p:nvSpPr>
          <p:cNvPr id="26" name="Text 16"/>
          <p:cNvSpPr/>
          <p:nvPr/>
        </p:nvSpPr>
        <p:spPr>
          <a:xfrm>
            <a:off x="6941638" y="2577943"/>
            <a:ext cx="2284812" cy="351950"/>
          </a:xfrm>
          <a:prstGeom prst="rect">
            <a:avLst/>
          </a:prstGeom>
          <a:noFill/>
          <a:ln/>
        </p:spPr>
        <p:txBody>
          <a:bodyPr wrap="square" lIns="66704" tIns="66704" rIns="66704" bIns="66704" rtlCol="0" anchor="t">
            <a:spAutoFit/>
          </a:bodyPr>
          <a:lstStyle/>
          <a:p>
            <a:pPr>
              <a:spcBef>
                <a:spcPts val="263"/>
              </a:spcBef>
            </a:pPr>
            <a:r>
              <a:rPr lang="en-US" sz="706" dirty="0">
                <a:solidFill>
                  <a:srgbClr val="FFFFFF"/>
                </a:solidFill>
                <a:latin typeface="Noto Sans" pitchFamily="34" charset="0"/>
                <a:ea typeface="Noto Sans" pitchFamily="34" charset="-122"/>
                <a:cs typeface="Noto Sans" pitchFamily="34" charset="-120"/>
              </a:rPr>
              <a:t>Shifting from checkbox compliance to values-based ethical decision making.</a:t>
            </a:r>
            <a:endParaRPr lang="en-US" sz="1008"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3615467" y="32539"/>
            <a:ext cx="5790502" cy="383049"/>
          </a:xfrm>
          <a:prstGeom prst="rect">
            <a:avLst/>
          </a:prstGeom>
          <a:noFill/>
          <a:ln/>
        </p:spPr>
        <p:txBody>
          <a:bodyPr wrap="square" lIns="66704" tIns="66704" rIns="66704" bIns="66704" rtlCol="0" anchor="t">
            <a:spAutoFit/>
          </a:bodyPr>
          <a:lstStyle/>
          <a:p>
            <a:pPr>
              <a:lnSpc>
                <a:spcPct val="112500"/>
              </a:lnSpc>
              <a:spcBef>
                <a:spcPts val="263"/>
              </a:spcBef>
            </a:pPr>
            <a:r>
              <a:rPr lang="en-US" sz="1513" b="1" dirty="0">
                <a:solidFill>
                  <a:srgbClr val="000000"/>
                </a:solidFill>
                <a:latin typeface="Noto Sans" pitchFamily="34" charset="0"/>
                <a:ea typeface="Noto Sans" pitchFamily="34" charset="-122"/>
                <a:cs typeface="Noto Sans" pitchFamily="34" charset="-120"/>
              </a:rPr>
              <a:t>MACA's Strategic Role</a:t>
            </a:r>
            <a:endParaRPr lang="en-US" sz="1008" dirty="0"/>
          </a:p>
        </p:txBody>
      </p:sp>
      <p:pic>
        <p:nvPicPr>
          <p:cNvPr id="3" name="Image 0" descr="preencoded.png"/>
          <p:cNvPicPr>
            <a:picLocks noChangeAspect="1"/>
          </p:cNvPicPr>
          <p:nvPr/>
        </p:nvPicPr>
        <p:blipFill>
          <a:blip r:embed="rId4"/>
          <a:stretch>
            <a:fillRect/>
          </a:stretch>
        </p:blipFill>
        <p:spPr>
          <a:xfrm rot="554302">
            <a:off x="3400437" y="135863"/>
            <a:ext cx="192109" cy="141520"/>
          </a:xfrm>
          <a:prstGeom prst="rect">
            <a:avLst/>
          </a:prstGeom>
        </p:spPr>
      </p:pic>
      <p:pic>
        <p:nvPicPr>
          <p:cNvPr id="4" name="Image 1" descr="preencoded.png"/>
          <p:cNvPicPr>
            <a:picLocks noChangeAspect="1"/>
          </p:cNvPicPr>
          <p:nvPr/>
        </p:nvPicPr>
        <p:blipFill>
          <a:blip r:embed="rId4"/>
          <a:stretch>
            <a:fillRect/>
          </a:stretch>
        </p:blipFill>
        <p:spPr>
          <a:xfrm rot="554302">
            <a:off x="3400437" y="233933"/>
            <a:ext cx="192109" cy="141520"/>
          </a:xfrm>
          <a:prstGeom prst="rect">
            <a:avLst/>
          </a:prstGeom>
        </p:spPr>
      </p:pic>
      <p:pic>
        <p:nvPicPr>
          <p:cNvPr id="5" name="Image 2" descr="preencoded.png"/>
          <p:cNvPicPr>
            <a:picLocks noChangeAspect="1"/>
          </p:cNvPicPr>
          <p:nvPr/>
        </p:nvPicPr>
        <p:blipFill>
          <a:blip r:embed="rId4"/>
          <a:stretch>
            <a:fillRect/>
          </a:stretch>
        </p:blipFill>
        <p:spPr>
          <a:xfrm rot="554302">
            <a:off x="3307076" y="123056"/>
            <a:ext cx="192109" cy="141520"/>
          </a:xfrm>
          <a:prstGeom prst="rect">
            <a:avLst/>
          </a:prstGeom>
        </p:spPr>
      </p:pic>
      <p:pic>
        <p:nvPicPr>
          <p:cNvPr id="6" name="Image 3" descr="preencoded.png"/>
          <p:cNvPicPr>
            <a:picLocks noChangeAspect="1"/>
          </p:cNvPicPr>
          <p:nvPr/>
        </p:nvPicPr>
        <p:blipFill>
          <a:blip r:embed="rId4"/>
          <a:stretch>
            <a:fillRect/>
          </a:stretch>
        </p:blipFill>
        <p:spPr>
          <a:xfrm rot="554302">
            <a:off x="3307076" y="221125"/>
            <a:ext cx="192109" cy="141520"/>
          </a:xfrm>
          <a:prstGeom prst="rect">
            <a:avLst/>
          </a:prstGeom>
        </p:spPr>
      </p:pic>
      <p:pic>
        <p:nvPicPr>
          <p:cNvPr id="7" name="Image 4" descr="preencoded.png"/>
          <p:cNvPicPr>
            <a:picLocks noChangeAspect="1"/>
          </p:cNvPicPr>
          <p:nvPr/>
        </p:nvPicPr>
        <p:blipFill>
          <a:blip r:embed="rId5"/>
          <a:stretch>
            <a:fillRect/>
          </a:stretch>
        </p:blipFill>
        <p:spPr>
          <a:xfrm>
            <a:off x="3297429" y="636346"/>
            <a:ext cx="3311842" cy="2725626"/>
          </a:xfrm>
          <a:prstGeom prst="rect">
            <a:avLst/>
          </a:prstGeom>
        </p:spPr>
      </p:pic>
      <p:pic>
        <p:nvPicPr>
          <p:cNvPr id="8" name="Image 5" descr="preencoded.png"/>
          <p:cNvPicPr>
            <a:picLocks noChangeAspect="1"/>
          </p:cNvPicPr>
          <p:nvPr/>
        </p:nvPicPr>
        <p:blipFill>
          <a:blip r:embed="rId6"/>
          <a:stretch>
            <a:fillRect/>
          </a:stretch>
        </p:blipFill>
        <p:spPr>
          <a:xfrm>
            <a:off x="3491709" y="817411"/>
            <a:ext cx="2202184" cy="339914"/>
          </a:xfrm>
          <a:prstGeom prst="rect">
            <a:avLst/>
          </a:prstGeom>
        </p:spPr>
      </p:pic>
      <p:pic>
        <p:nvPicPr>
          <p:cNvPr id="9" name="Image 6" descr="preencoded.png"/>
          <p:cNvPicPr>
            <a:picLocks noChangeAspect="1"/>
          </p:cNvPicPr>
          <p:nvPr/>
        </p:nvPicPr>
        <p:blipFill>
          <a:blip r:embed="rId7"/>
          <a:stretch>
            <a:fillRect/>
          </a:stretch>
        </p:blipFill>
        <p:spPr>
          <a:xfrm>
            <a:off x="6905201" y="817876"/>
            <a:ext cx="2188387" cy="339914"/>
          </a:xfrm>
          <a:prstGeom prst="rect">
            <a:avLst/>
          </a:prstGeom>
        </p:spPr>
      </p:pic>
      <p:pic>
        <p:nvPicPr>
          <p:cNvPr id="10" name="Image 7" descr="preencoded.png"/>
          <p:cNvPicPr>
            <a:picLocks noChangeAspect="1"/>
          </p:cNvPicPr>
          <p:nvPr/>
        </p:nvPicPr>
        <p:blipFill>
          <a:blip r:embed="rId8"/>
          <a:stretch>
            <a:fillRect/>
          </a:stretch>
        </p:blipFill>
        <p:spPr>
          <a:xfrm flipH="1" flipV="1">
            <a:off x="5990717" y="636346"/>
            <a:ext cx="3311842" cy="2725626"/>
          </a:xfrm>
          <a:prstGeom prst="rect">
            <a:avLst/>
          </a:prstGeom>
        </p:spPr>
      </p:pic>
      <p:pic>
        <p:nvPicPr>
          <p:cNvPr id="11" name="Image 8" descr="preencoded.png"/>
          <p:cNvPicPr>
            <a:picLocks noChangeAspect="1"/>
          </p:cNvPicPr>
          <p:nvPr/>
        </p:nvPicPr>
        <p:blipFill>
          <a:blip r:embed="rId9"/>
          <a:stretch>
            <a:fillRect/>
          </a:stretch>
        </p:blipFill>
        <p:spPr>
          <a:xfrm>
            <a:off x="5847102" y="1592841"/>
            <a:ext cx="717886" cy="717886"/>
          </a:xfrm>
          <a:prstGeom prst="rect">
            <a:avLst/>
          </a:prstGeom>
        </p:spPr>
      </p:pic>
      <p:pic>
        <p:nvPicPr>
          <p:cNvPr id="12" name="Image 9" descr="preencoded.png"/>
          <p:cNvPicPr>
            <a:picLocks noChangeAspect="1"/>
          </p:cNvPicPr>
          <p:nvPr/>
        </p:nvPicPr>
        <p:blipFill>
          <a:blip r:embed="rId10"/>
          <a:stretch>
            <a:fillRect/>
          </a:stretch>
        </p:blipFill>
        <p:spPr>
          <a:xfrm>
            <a:off x="6022463" y="1768199"/>
            <a:ext cx="367171" cy="367171"/>
          </a:xfrm>
          <a:prstGeom prst="rect">
            <a:avLst/>
          </a:prstGeom>
        </p:spPr>
      </p:pic>
      <p:pic>
        <p:nvPicPr>
          <p:cNvPr id="13" name="Image 10" descr="preencoded.png"/>
          <p:cNvPicPr>
            <a:picLocks noChangeAspect="1"/>
          </p:cNvPicPr>
          <p:nvPr/>
        </p:nvPicPr>
        <p:blipFill>
          <a:blip r:embed="rId6"/>
          <a:stretch>
            <a:fillRect/>
          </a:stretch>
        </p:blipFill>
        <p:spPr>
          <a:xfrm>
            <a:off x="3491709" y="2020039"/>
            <a:ext cx="2202184" cy="339914"/>
          </a:xfrm>
          <a:prstGeom prst="rect">
            <a:avLst/>
          </a:prstGeom>
        </p:spPr>
      </p:pic>
      <p:pic>
        <p:nvPicPr>
          <p:cNvPr id="14" name="Image 11" descr="preencoded.png"/>
          <p:cNvPicPr>
            <a:picLocks noChangeAspect="1"/>
          </p:cNvPicPr>
          <p:nvPr/>
        </p:nvPicPr>
        <p:blipFill>
          <a:blip r:embed="rId7"/>
          <a:stretch>
            <a:fillRect/>
          </a:stretch>
        </p:blipFill>
        <p:spPr>
          <a:xfrm>
            <a:off x="6905201" y="2020039"/>
            <a:ext cx="2188387" cy="339914"/>
          </a:xfrm>
          <a:prstGeom prst="rect">
            <a:avLst/>
          </a:prstGeom>
        </p:spPr>
      </p:pic>
      <p:sp>
        <p:nvSpPr>
          <p:cNvPr id="15" name="Text 1"/>
          <p:cNvSpPr/>
          <p:nvPr/>
        </p:nvSpPr>
        <p:spPr>
          <a:xfrm>
            <a:off x="3491709" y="817411"/>
            <a:ext cx="2202184" cy="339914"/>
          </a:xfrm>
          <a:prstGeom prst="rect">
            <a:avLst/>
          </a:prstGeom>
          <a:noFill/>
          <a:ln/>
        </p:spPr>
        <p:txBody>
          <a:bodyPr wrap="square" lIns="66704" tIns="66704" rIns="66704" bIns="66704" rtlCol="0" anchor="ctr"/>
          <a:lstStyle/>
          <a:p>
            <a:pPr algn="ctr">
              <a:spcBef>
                <a:spcPts val="263"/>
              </a:spcBef>
            </a:pPr>
            <a:r>
              <a:rPr lang="en-US" sz="908" b="1" dirty="0">
                <a:solidFill>
                  <a:srgbClr val="FFFFFF"/>
                </a:solidFill>
                <a:latin typeface="Noto Sans" pitchFamily="34" charset="0"/>
                <a:ea typeface="Noto Sans" pitchFamily="34" charset="-122"/>
                <a:cs typeface="Noto Sans" pitchFamily="34" charset="-120"/>
              </a:rPr>
              <a:t>Knowledge Hub</a:t>
            </a:r>
            <a:endParaRPr lang="en-US" sz="1008" dirty="0"/>
          </a:p>
        </p:txBody>
      </p:sp>
      <p:sp>
        <p:nvSpPr>
          <p:cNvPr id="16" name="Text 2"/>
          <p:cNvSpPr/>
          <p:nvPr/>
        </p:nvSpPr>
        <p:spPr>
          <a:xfrm>
            <a:off x="3491709" y="1152555"/>
            <a:ext cx="2285718" cy="460569"/>
          </a:xfrm>
          <a:prstGeom prst="rect">
            <a:avLst/>
          </a:prstGeom>
          <a:noFill/>
          <a:ln/>
        </p:spPr>
        <p:txBody>
          <a:bodyPr wrap="square" lIns="66704" tIns="66704" rIns="66704" bIns="66704" rtlCol="0" anchor="t">
            <a:spAutoFit/>
          </a:bodyPr>
          <a:lstStyle/>
          <a:p>
            <a:pPr>
              <a:spcBef>
                <a:spcPts val="263"/>
              </a:spcBef>
            </a:pPr>
            <a:r>
              <a:rPr lang="en-US" sz="706" dirty="0">
                <a:solidFill>
                  <a:srgbClr val="000000"/>
                </a:solidFill>
                <a:latin typeface="Noto Sans" pitchFamily="34" charset="0"/>
                <a:ea typeface="Noto Sans" pitchFamily="34" charset="-122"/>
                <a:cs typeface="Noto Sans" pitchFamily="34" charset="-120"/>
              </a:rPr>
              <a:t>MACA provides specialized training, certification and accreditation for integrity officers across sectors.</a:t>
            </a:r>
            <a:endParaRPr lang="en-US" sz="1008" dirty="0"/>
          </a:p>
        </p:txBody>
      </p:sp>
      <p:sp>
        <p:nvSpPr>
          <p:cNvPr id="17" name="Text 3"/>
          <p:cNvSpPr/>
          <p:nvPr/>
        </p:nvSpPr>
        <p:spPr>
          <a:xfrm>
            <a:off x="6905201" y="817411"/>
            <a:ext cx="2188387" cy="339914"/>
          </a:xfrm>
          <a:prstGeom prst="rect">
            <a:avLst/>
          </a:prstGeom>
          <a:noFill/>
          <a:ln/>
        </p:spPr>
        <p:txBody>
          <a:bodyPr wrap="square" lIns="66704" tIns="66704" rIns="66704" bIns="66704" rtlCol="0" anchor="ctr"/>
          <a:lstStyle/>
          <a:p>
            <a:pPr algn="ctr">
              <a:spcBef>
                <a:spcPts val="263"/>
              </a:spcBef>
            </a:pPr>
            <a:r>
              <a:rPr lang="en-US" sz="908" b="1" dirty="0">
                <a:solidFill>
                  <a:srgbClr val="FFFFFF"/>
                </a:solidFill>
                <a:latin typeface="Noto Sans" pitchFamily="34" charset="0"/>
                <a:ea typeface="Noto Sans" pitchFamily="34" charset="-122"/>
                <a:cs typeface="Noto Sans" pitchFamily="34" charset="-120"/>
              </a:rPr>
              <a:t>International Collaboration</a:t>
            </a:r>
            <a:endParaRPr lang="en-US" sz="1008" dirty="0"/>
          </a:p>
        </p:txBody>
      </p:sp>
      <p:sp>
        <p:nvSpPr>
          <p:cNvPr id="18" name="Text 4"/>
          <p:cNvSpPr/>
          <p:nvPr/>
        </p:nvSpPr>
        <p:spPr>
          <a:xfrm>
            <a:off x="6822188" y="1152555"/>
            <a:ext cx="2271399" cy="460569"/>
          </a:xfrm>
          <a:prstGeom prst="rect">
            <a:avLst/>
          </a:prstGeom>
          <a:noFill/>
          <a:ln/>
        </p:spPr>
        <p:txBody>
          <a:bodyPr wrap="square" lIns="66704" tIns="66704" rIns="66704" bIns="66704" rtlCol="0" anchor="t">
            <a:spAutoFit/>
          </a:bodyPr>
          <a:lstStyle/>
          <a:p>
            <a:pPr>
              <a:spcBef>
                <a:spcPts val="263"/>
              </a:spcBef>
            </a:pPr>
            <a:r>
              <a:rPr lang="en-US" sz="706" dirty="0">
                <a:solidFill>
                  <a:srgbClr val="000000"/>
                </a:solidFill>
                <a:latin typeface="Noto Sans" pitchFamily="34" charset="0"/>
                <a:ea typeface="Noto Sans" pitchFamily="34" charset="-122"/>
                <a:cs typeface="Noto Sans" pitchFamily="34" charset="-120"/>
              </a:rPr>
              <a:t>Facilitates knowledge exchange with global anti-corruption agencies and international best practices.</a:t>
            </a:r>
            <a:endParaRPr lang="en-US" sz="1008" dirty="0"/>
          </a:p>
        </p:txBody>
      </p:sp>
      <p:sp>
        <p:nvSpPr>
          <p:cNvPr id="19" name="Text 5"/>
          <p:cNvSpPr/>
          <p:nvPr/>
        </p:nvSpPr>
        <p:spPr>
          <a:xfrm>
            <a:off x="3491709" y="2020039"/>
            <a:ext cx="2202184" cy="339914"/>
          </a:xfrm>
          <a:prstGeom prst="rect">
            <a:avLst/>
          </a:prstGeom>
          <a:noFill/>
          <a:ln/>
        </p:spPr>
        <p:txBody>
          <a:bodyPr wrap="square" lIns="66704" tIns="66704" rIns="66704" bIns="66704" rtlCol="0" anchor="ctr"/>
          <a:lstStyle/>
          <a:p>
            <a:pPr algn="ctr">
              <a:spcBef>
                <a:spcPts val="263"/>
              </a:spcBef>
            </a:pPr>
            <a:r>
              <a:rPr lang="en-US" sz="908" b="1" dirty="0">
                <a:solidFill>
                  <a:srgbClr val="FFFFFF"/>
                </a:solidFill>
                <a:latin typeface="Noto Sans" pitchFamily="34" charset="0"/>
                <a:ea typeface="Noto Sans" pitchFamily="34" charset="-122"/>
                <a:cs typeface="Noto Sans" pitchFamily="34" charset="-120"/>
              </a:rPr>
              <a:t>Strategic Training</a:t>
            </a:r>
            <a:endParaRPr lang="en-US" sz="1008" dirty="0"/>
          </a:p>
        </p:txBody>
      </p:sp>
      <p:sp>
        <p:nvSpPr>
          <p:cNvPr id="20" name="Text 6"/>
          <p:cNvSpPr/>
          <p:nvPr/>
        </p:nvSpPr>
        <p:spPr>
          <a:xfrm>
            <a:off x="3491709" y="2354717"/>
            <a:ext cx="2285718" cy="460569"/>
          </a:xfrm>
          <a:prstGeom prst="rect">
            <a:avLst/>
          </a:prstGeom>
          <a:noFill/>
          <a:ln/>
        </p:spPr>
        <p:txBody>
          <a:bodyPr wrap="square" lIns="66704" tIns="66704" rIns="66704" bIns="66704" rtlCol="0" anchor="t">
            <a:spAutoFit/>
          </a:bodyPr>
          <a:lstStyle/>
          <a:p>
            <a:pPr>
              <a:spcBef>
                <a:spcPts val="263"/>
              </a:spcBef>
            </a:pPr>
            <a:r>
              <a:rPr lang="en-US" sz="706" dirty="0">
                <a:solidFill>
                  <a:srgbClr val="000000"/>
                </a:solidFill>
                <a:latin typeface="Noto Sans" pitchFamily="34" charset="0"/>
                <a:ea typeface="Noto Sans" pitchFamily="34" charset="-122"/>
                <a:cs typeface="Noto Sans" pitchFamily="34" charset="-120"/>
              </a:rPr>
              <a:t>Develops customized and ad hoc integrity programs addressing specific organizational challenges and governance needs.</a:t>
            </a:r>
            <a:endParaRPr lang="en-US" sz="1008" dirty="0"/>
          </a:p>
        </p:txBody>
      </p:sp>
      <p:sp>
        <p:nvSpPr>
          <p:cNvPr id="21" name="Text 7"/>
          <p:cNvSpPr/>
          <p:nvPr/>
        </p:nvSpPr>
        <p:spPr>
          <a:xfrm>
            <a:off x="6905201" y="2020039"/>
            <a:ext cx="2188387" cy="339914"/>
          </a:xfrm>
          <a:prstGeom prst="rect">
            <a:avLst/>
          </a:prstGeom>
          <a:noFill/>
          <a:ln/>
        </p:spPr>
        <p:txBody>
          <a:bodyPr wrap="square" lIns="66704" tIns="66704" rIns="66704" bIns="66704" rtlCol="0" anchor="ctr"/>
          <a:lstStyle/>
          <a:p>
            <a:pPr algn="ctr">
              <a:spcBef>
                <a:spcPts val="263"/>
              </a:spcBef>
            </a:pPr>
            <a:r>
              <a:rPr lang="en-US" sz="908" b="1" dirty="0">
                <a:solidFill>
                  <a:srgbClr val="FFFFFF"/>
                </a:solidFill>
                <a:latin typeface="Noto Sans" pitchFamily="34" charset="0"/>
                <a:ea typeface="Noto Sans" pitchFamily="34" charset="-122"/>
                <a:cs typeface="Noto Sans" pitchFamily="34" charset="-120"/>
              </a:rPr>
              <a:t>Advisory Services</a:t>
            </a:r>
            <a:endParaRPr lang="en-US" sz="1008" dirty="0"/>
          </a:p>
        </p:txBody>
      </p:sp>
      <p:sp>
        <p:nvSpPr>
          <p:cNvPr id="22" name="Text 8"/>
          <p:cNvSpPr/>
          <p:nvPr/>
        </p:nvSpPr>
        <p:spPr>
          <a:xfrm>
            <a:off x="6822188" y="2354717"/>
            <a:ext cx="2271399" cy="460569"/>
          </a:xfrm>
          <a:prstGeom prst="rect">
            <a:avLst/>
          </a:prstGeom>
          <a:noFill/>
          <a:ln/>
        </p:spPr>
        <p:txBody>
          <a:bodyPr wrap="square" lIns="66704" tIns="66704" rIns="66704" bIns="66704" rtlCol="0" anchor="t">
            <a:spAutoFit/>
          </a:bodyPr>
          <a:lstStyle/>
          <a:p>
            <a:pPr>
              <a:spcBef>
                <a:spcPts val="263"/>
              </a:spcBef>
            </a:pPr>
            <a:r>
              <a:rPr lang="en-US" sz="706" dirty="0">
                <a:solidFill>
                  <a:srgbClr val="000000"/>
                </a:solidFill>
                <a:latin typeface="Noto Sans" pitchFamily="34" charset="0"/>
                <a:ea typeface="Noto Sans" pitchFamily="34" charset="-122"/>
                <a:cs typeface="Noto Sans" pitchFamily="34" charset="-120"/>
              </a:rPr>
              <a:t>Offers technical guidance on implementing integrity frameworks and anti-corruption management systems.</a:t>
            </a:r>
            <a:endParaRPr lang="en-US" sz="1008"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620822" y="306067"/>
            <a:ext cx="2735226" cy="714037"/>
          </a:xfrm>
          <a:prstGeom prst="rect">
            <a:avLst/>
          </a:prstGeom>
          <a:noFill/>
          <a:ln/>
        </p:spPr>
        <p:txBody>
          <a:bodyPr wrap="square" lIns="66704" tIns="66704" rIns="66704" bIns="66704" rtlCol="0" anchor="t">
            <a:spAutoFit/>
          </a:bodyPr>
          <a:lstStyle/>
          <a:p>
            <a:pPr algn="ctr">
              <a:lnSpc>
                <a:spcPct val="112500"/>
              </a:lnSpc>
              <a:spcBef>
                <a:spcPts val="263"/>
              </a:spcBef>
            </a:pPr>
            <a:r>
              <a:rPr lang="en-US" sz="3530" b="1" dirty="0">
                <a:solidFill>
                  <a:srgbClr val="0F3558"/>
                </a:solidFill>
                <a:latin typeface="Noto Sans" pitchFamily="34" charset="0"/>
                <a:ea typeface="Noto Sans" pitchFamily="34" charset="-122"/>
                <a:cs typeface="Noto Sans" pitchFamily="34" charset="-120"/>
              </a:rPr>
              <a:t>Thank You!</a:t>
            </a:r>
            <a:endParaRPr lang="en-US" sz="1008" dirty="0"/>
          </a:p>
        </p:txBody>
      </p:sp>
      <p:sp>
        <p:nvSpPr>
          <p:cNvPr id="3" name="Text 1"/>
          <p:cNvSpPr/>
          <p:nvPr/>
        </p:nvSpPr>
        <p:spPr>
          <a:xfrm>
            <a:off x="5019069" y="1287148"/>
            <a:ext cx="3145603" cy="1857625"/>
          </a:xfrm>
          <a:prstGeom prst="rect">
            <a:avLst/>
          </a:prstGeom>
          <a:noFill/>
          <a:ln/>
        </p:spPr>
        <p:txBody>
          <a:bodyPr wrap="square" lIns="66704" tIns="66704" rIns="66704" bIns="66704" rtlCol="0" anchor="t"/>
          <a:lstStyle/>
          <a:p>
            <a:pPr>
              <a:lnSpc>
                <a:spcPct val="112500"/>
              </a:lnSpc>
              <a:spcBef>
                <a:spcPts val="263"/>
              </a:spcBef>
            </a:pPr>
            <a:r>
              <a:rPr lang="en-US" sz="1008" dirty="0">
                <a:solidFill>
                  <a:srgbClr val="000000"/>
                </a:solidFill>
                <a:latin typeface="Noto Sans" pitchFamily="34" charset="0"/>
                <a:ea typeface="Noto Sans" pitchFamily="34" charset="-122"/>
                <a:cs typeface="Noto Sans" pitchFamily="34" charset="-120"/>
              </a:rPr>
              <a:t>Email: hairuzzaki@sprm.gov.my</a:t>
            </a:r>
            <a:endParaRPr lang="en-US" sz="1008" dirty="0"/>
          </a:p>
          <a:p>
            <a:pPr>
              <a:lnSpc>
                <a:spcPct val="112500"/>
              </a:lnSpc>
              <a:spcBef>
                <a:spcPts val="263"/>
              </a:spcBef>
            </a:pPr>
            <a:r>
              <a:rPr lang="en-US" sz="1008" dirty="0">
                <a:solidFill>
                  <a:srgbClr val="000000"/>
                </a:solidFill>
                <a:latin typeface="Noto Sans" pitchFamily="34" charset="0"/>
                <a:ea typeface="Noto Sans" pitchFamily="34" charset="-122"/>
                <a:cs typeface="Noto Sans" pitchFamily="34" charset="-120"/>
              </a:rPr>
              <a:t>Web: </a:t>
            </a:r>
            <a:endParaRPr lang="en-US" sz="1008" dirty="0"/>
          </a:p>
        </p:txBody>
      </p:sp>
      <p:sp>
        <p:nvSpPr>
          <p:cNvPr id="4" name="Text 2"/>
          <p:cNvSpPr/>
          <p:nvPr/>
        </p:nvSpPr>
        <p:spPr>
          <a:xfrm>
            <a:off x="5363226" y="1520410"/>
            <a:ext cx="3842173" cy="320181"/>
          </a:xfrm>
          <a:prstGeom prst="rect">
            <a:avLst/>
          </a:prstGeom>
          <a:noFill/>
          <a:ln/>
        </p:spPr>
        <p:txBody>
          <a:bodyPr wrap="square" lIns="66704" tIns="66704" rIns="66704" bIns="66704" rtlCol="0" anchor="t"/>
          <a:lstStyle/>
          <a:p>
            <a:pPr>
              <a:lnSpc>
                <a:spcPct val="112500"/>
              </a:lnSpc>
              <a:spcBef>
                <a:spcPts val="263"/>
              </a:spcBef>
            </a:pPr>
            <a:r>
              <a:rPr lang="en-US" sz="1008" dirty="0">
                <a:solidFill>
                  <a:srgbClr val="000000"/>
                </a:solidFill>
                <a:latin typeface="Noto Sans" pitchFamily="34" charset="0"/>
                <a:ea typeface="Noto Sans" pitchFamily="34" charset="-122"/>
                <a:cs typeface="Noto Sans" pitchFamily="34" charset="-120"/>
              </a:rPr>
              <a:t>https://gmaca.sprm.gov.my/</a:t>
            </a:r>
            <a:endParaRPr lang="en-US" sz="1008" dirty="0"/>
          </a:p>
        </p:txBody>
      </p:sp>
      <p:pic>
        <p:nvPicPr>
          <p:cNvPr id="5" name="Image 0" descr="https://oceandoc-ai.obs.ap-southeast-3.myhuaweicloud.com/176016316361962/b47dbf2e-ff9c-4271-a935-f420678e1716/1760167838383/PosterBImaca.jpg"/>
          <p:cNvPicPr>
            <a:picLocks noChangeAspect="1"/>
          </p:cNvPicPr>
          <p:nvPr/>
        </p:nvPicPr>
        <p:blipFill>
          <a:blip r:embed="rId4"/>
          <a:stretch>
            <a:fillRect/>
          </a:stretch>
        </p:blipFill>
        <p:spPr>
          <a:xfrm>
            <a:off x="3098183" y="1840592"/>
            <a:ext cx="6403622" cy="213236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3098184" y="404585"/>
            <a:ext cx="3030633" cy="565021"/>
          </a:xfrm>
          <a:prstGeom prst="rect">
            <a:avLst/>
          </a:prstGeom>
          <a:noFill/>
          <a:ln/>
        </p:spPr>
        <p:txBody>
          <a:bodyPr wrap="square" lIns="66704" tIns="66704" rIns="66704" bIns="66704" rtlCol="0" anchor="t">
            <a:spAutoFit/>
          </a:bodyPr>
          <a:lstStyle/>
          <a:p>
            <a:pPr algn="ctr">
              <a:lnSpc>
                <a:spcPct val="112500"/>
              </a:lnSpc>
              <a:spcBef>
                <a:spcPts val="263"/>
              </a:spcBef>
            </a:pPr>
            <a:r>
              <a:rPr lang="en-US" sz="2622" b="1" dirty="0">
                <a:solidFill>
                  <a:srgbClr val="0F3558"/>
                </a:solidFill>
                <a:latin typeface="Noto Sans" pitchFamily="34" charset="0"/>
                <a:ea typeface="Noto Sans" pitchFamily="34" charset="-122"/>
                <a:cs typeface="Noto Sans" pitchFamily="34" charset="-120"/>
              </a:rPr>
              <a:t>CONTENT</a:t>
            </a:r>
            <a:endParaRPr lang="en-US" sz="1008" dirty="0"/>
          </a:p>
        </p:txBody>
      </p:sp>
      <p:sp>
        <p:nvSpPr>
          <p:cNvPr id="3" name="Text 1"/>
          <p:cNvSpPr/>
          <p:nvPr/>
        </p:nvSpPr>
        <p:spPr>
          <a:xfrm>
            <a:off x="3985177" y="1224888"/>
            <a:ext cx="2336195" cy="300970"/>
          </a:xfrm>
          <a:prstGeom prst="rect">
            <a:avLst/>
          </a:prstGeom>
          <a:noFill/>
          <a:ln/>
        </p:spPr>
        <p:txBody>
          <a:bodyPr wrap="square" lIns="66704" tIns="66704" rIns="66704" bIns="66704" rtlCol="0" anchor="ctr"/>
          <a:lstStyle/>
          <a:p>
            <a:pPr>
              <a:spcBef>
                <a:spcPts val="263"/>
              </a:spcBef>
            </a:pPr>
            <a:r>
              <a:rPr lang="en-US" sz="1109" dirty="0">
                <a:solidFill>
                  <a:srgbClr val="000000"/>
                </a:solidFill>
                <a:latin typeface="Noto Sans" pitchFamily="34" charset="0"/>
                <a:ea typeface="Noto Sans" pitchFamily="34" charset="-122"/>
                <a:cs typeface="Noto Sans" pitchFamily="34" charset="-120"/>
              </a:rPr>
              <a:t>Integrity Governance Evolution</a:t>
            </a:r>
            <a:endParaRPr lang="en-US" sz="1008" dirty="0"/>
          </a:p>
        </p:txBody>
      </p:sp>
      <p:sp>
        <p:nvSpPr>
          <p:cNvPr id="4" name="Text 2"/>
          <p:cNvSpPr/>
          <p:nvPr/>
        </p:nvSpPr>
        <p:spPr>
          <a:xfrm>
            <a:off x="3593886" y="1151248"/>
            <a:ext cx="499483" cy="399399"/>
          </a:xfrm>
          <a:prstGeom prst="rect">
            <a:avLst/>
          </a:prstGeom>
          <a:noFill/>
          <a:ln/>
        </p:spPr>
        <p:txBody>
          <a:bodyPr wrap="square" lIns="66704" tIns="66704" rIns="66704" bIns="66704" rtlCol="0" anchor="t">
            <a:spAutoFit/>
          </a:bodyPr>
          <a:lstStyle/>
          <a:p>
            <a:pPr algn="ctr">
              <a:lnSpc>
                <a:spcPct val="112500"/>
              </a:lnSpc>
              <a:spcBef>
                <a:spcPts val="263"/>
              </a:spcBef>
            </a:pPr>
            <a:r>
              <a:rPr lang="en-US" sz="1613" b="1" dirty="0">
                <a:solidFill>
                  <a:srgbClr val="0F3558"/>
                </a:solidFill>
                <a:latin typeface="Noto Sans" pitchFamily="34" charset="0"/>
                <a:ea typeface="Noto Sans" pitchFamily="34" charset="-122"/>
                <a:cs typeface="Noto Sans" pitchFamily="34" charset="-120"/>
              </a:rPr>
              <a:t>01</a:t>
            </a:r>
            <a:endParaRPr lang="en-US" sz="1008" dirty="0"/>
          </a:p>
        </p:txBody>
      </p:sp>
      <p:sp>
        <p:nvSpPr>
          <p:cNvPr id="5" name="Text 3"/>
          <p:cNvSpPr/>
          <p:nvPr/>
        </p:nvSpPr>
        <p:spPr>
          <a:xfrm>
            <a:off x="3985177" y="1714504"/>
            <a:ext cx="2336195" cy="281759"/>
          </a:xfrm>
          <a:prstGeom prst="rect">
            <a:avLst/>
          </a:prstGeom>
          <a:noFill/>
          <a:ln/>
        </p:spPr>
        <p:txBody>
          <a:bodyPr wrap="square" lIns="66704" tIns="66704" rIns="66704" bIns="66704" rtlCol="0" anchor="ctr"/>
          <a:lstStyle/>
          <a:p>
            <a:pPr>
              <a:spcBef>
                <a:spcPts val="263"/>
              </a:spcBef>
            </a:pPr>
            <a:r>
              <a:rPr lang="en-US" sz="1109" dirty="0">
                <a:solidFill>
                  <a:srgbClr val="000000"/>
                </a:solidFill>
                <a:latin typeface="Noto Sans" pitchFamily="34" charset="0"/>
                <a:ea typeface="Noto Sans" pitchFamily="34" charset="-122"/>
                <a:cs typeface="Noto Sans" pitchFamily="34" charset="-120"/>
              </a:rPr>
              <a:t>Public to Private Expansion</a:t>
            </a:r>
            <a:endParaRPr lang="en-US" sz="1008" dirty="0"/>
          </a:p>
        </p:txBody>
      </p:sp>
      <p:sp>
        <p:nvSpPr>
          <p:cNvPr id="6" name="Text 4"/>
          <p:cNvSpPr/>
          <p:nvPr/>
        </p:nvSpPr>
        <p:spPr>
          <a:xfrm>
            <a:off x="3593886" y="1668077"/>
            <a:ext cx="499483" cy="399399"/>
          </a:xfrm>
          <a:prstGeom prst="rect">
            <a:avLst/>
          </a:prstGeom>
          <a:noFill/>
          <a:ln/>
        </p:spPr>
        <p:txBody>
          <a:bodyPr wrap="square" lIns="66704" tIns="66704" rIns="66704" bIns="66704" rtlCol="0" anchor="t">
            <a:spAutoFit/>
          </a:bodyPr>
          <a:lstStyle/>
          <a:p>
            <a:pPr algn="ctr">
              <a:lnSpc>
                <a:spcPct val="112500"/>
              </a:lnSpc>
              <a:spcBef>
                <a:spcPts val="263"/>
              </a:spcBef>
            </a:pPr>
            <a:r>
              <a:rPr lang="en-US" sz="1613" b="1" dirty="0">
                <a:solidFill>
                  <a:srgbClr val="0F3558"/>
                </a:solidFill>
                <a:latin typeface="Noto Sans" pitchFamily="34" charset="0"/>
                <a:ea typeface="Noto Sans" pitchFamily="34" charset="-122"/>
                <a:cs typeface="Noto Sans" pitchFamily="34" charset="-120"/>
              </a:rPr>
              <a:t>02</a:t>
            </a:r>
            <a:endParaRPr lang="en-US" sz="1008" dirty="0"/>
          </a:p>
        </p:txBody>
      </p:sp>
      <p:sp>
        <p:nvSpPr>
          <p:cNvPr id="7" name="Text 5"/>
          <p:cNvSpPr/>
          <p:nvPr/>
        </p:nvSpPr>
        <p:spPr>
          <a:xfrm>
            <a:off x="3985513" y="2184908"/>
            <a:ext cx="2335859" cy="281759"/>
          </a:xfrm>
          <a:prstGeom prst="rect">
            <a:avLst/>
          </a:prstGeom>
          <a:noFill/>
          <a:ln/>
        </p:spPr>
        <p:txBody>
          <a:bodyPr wrap="square" lIns="66704" tIns="66704" rIns="66704" bIns="66704" rtlCol="0" anchor="ctr"/>
          <a:lstStyle/>
          <a:p>
            <a:pPr>
              <a:spcBef>
                <a:spcPts val="263"/>
              </a:spcBef>
            </a:pPr>
            <a:r>
              <a:rPr lang="en-US" sz="1109" dirty="0">
                <a:solidFill>
                  <a:srgbClr val="000000"/>
                </a:solidFill>
                <a:latin typeface="Noto Sans" pitchFamily="34" charset="0"/>
                <a:ea typeface="Noto Sans" pitchFamily="34" charset="-122"/>
                <a:cs typeface="Noto Sans" pitchFamily="34" charset="-120"/>
              </a:rPr>
              <a:t>Challenges and Future Direction</a:t>
            </a:r>
            <a:endParaRPr lang="en-US" sz="1008" dirty="0"/>
          </a:p>
        </p:txBody>
      </p:sp>
      <p:sp>
        <p:nvSpPr>
          <p:cNvPr id="8" name="Text 6"/>
          <p:cNvSpPr/>
          <p:nvPr/>
        </p:nvSpPr>
        <p:spPr>
          <a:xfrm>
            <a:off x="3593886" y="2110447"/>
            <a:ext cx="499483" cy="399399"/>
          </a:xfrm>
          <a:prstGeom prst="rect">
            <a:avLst/>
          </a:prstGeom>
          <a:noFill/>
          <a:ln/>
        </p:spPr>
        <p:txBody>
          <a:bodyPr wrap="square" lIns="66704" tIns="66704" rIns="66704" bIns="66704" rtlCol="0" anchor="t">
            <a:spAutoFit/>
          </a:bodyPr>
          <a:lstStyle/>
          <a:p>
            <a:pPr algn="ctr">
              <a:lnSpc>
                <a:spcPct val="112500"/>
              </a:lnSpc>
              <a:spcBef>
                <a:spcPts val="263"/>
              </a:spcBef>
            </a:pPr>
            <a:r>
              <a:rPr lang="en-US" sz="1613" b="1" dirty="0">
                <a:solidFill>
                  <a:srgbClr val="0F3558"/>
                </a:solidFill>
                <a:latin typeface="Noto Sans" pitchFamily="34" charset="0"/>
                <a:ea typeface="Noto Sans" pitchFamily="34" charset="-122"/>
                <a:cs typeface="Noto Sans" pitchFamily="34" charset="-120"/>
              </a:rPr>
              <a:t>03</a:t>
            </a:r>
            <a:endParaRPr lang="en-US" sz="1008" dirty="0"/>
          </a:p>
        </p:txBody>
      </p:sp>
      <p:pic>
        <p:nvPicPr>
          <p:cNvPr id="10" name="Picture 9" descr="A tall buildings with lights on&#10;&#10;AI-generated content may be incorrect.">
            <a:extLst>
              <a:ext uri="{FF2B5EF4-FFF2-40B4-BE49-F238E27FC236}">
                <a16:creationId xmlns:a16="http://schemas.microsoft.com/office/drawing/2014/main" id="{348951EA-8C2B-6946-F2A5-0A93E8EF5AB7}"/>
              </a:ext>
            </a:extLst>
          </p:cNvPr>
          <p:cNvPicPr>
            <a:picLocks noChangeAspect="1"/>
          </p:cNvPicPr>
          <p:nvPr/>
        </p:nvPicPr>
        <p:blipFill>
          <a:blip r:embed="rId4"/>
          <a:stretch>
            <a:fillRect/>
          </a:stretch>
        </p:blipFill>
        <p:spPr>
          <a:xfrm>
            <a:off x="6383851" y="0"/>
            <a:ext cx="3117954" cy="360203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3422685" y="1317269"/>
            <a:ext cx="3656390" cy="693325"/>
          </a:xfrm>
          <a:prstGeom prst="rect">
            <a:avLst/>
          </a:prstGeom>
          <a:noFill/>
          <a:ln/>
        </p:spPr>
        <p:txBody>
          <a:bodyPr wrap="square" lIns="66704" tIns="66704" rIns="66704" bIns="66704" rtlCol="0" anchor="t">
            <a:spAutoFit/>
          </a:bodyPr>
          <a:lstStyle/>
          <a:p>
            <a:pPr>
              <a:spcBef>
                <a:spcPts val="263"/>
              </a:spcBef>
            </a:pPr>
            <a:r>
              <a:rPr lang="en-US" sz="1815" b="1" dirty="0">
                <a:solidFill>
                  <a:srgbClr val="0F3558"/>
                </a:solidFill>
                <a:latin typeface="Noto Sans" pitchFamily="34" charset="0"/>
                <a:ea typeface="Noto Sans" pitchFamily="34" charset="-122"/>
                <a:cs typeface="Noto Sans" pitchFamily="34" charset="-120"/>
              </a:rPr>
              <a:t>Integrity Governance Evolution</a:t>
            </a:r>
            <a:endParaRPr lang="en-US" sz="1008" dirty="0"/>
          </a:p>
        </p:txBody>
      </p:sp>
      <p:pic>
        <p:nvPicPr>
          <p:cNvPr id="3" name="Image 0" descr="preencoded.png"/>
          <p:cNvPicPr>
            <a:picLocks noChangeAspect="1"/>
          </p:cNvPicPr>
          <p:nvPr/>
        </p:nvPicPr>
        <p:blipFill>
          <a:blip r:embed="rId4"/>
          <a:stretch>
            <a:fillRect/>
          </a:stretch>
        </p:blipFill>
        <p:spPr>
          <a:xfrm>
            <a:off x="3422685" y="306917"/>
            <a:ext cx="640102" cy="640102"/>
          </a:xfrm>
          <a:prstGeom prst="rect">
            <a:avLst/>
          </a:prstGeom>
        </p:spPr>
      </p:pic>
      <p:sp>
        <p:nvSpPr>
          <p:cNvPr id="4" name="Text 1"/>
          <p:cNvSpPr/>
          <p:nvPr/>
        </p:nvSpPr>
        <p:spPr>
          <a:xfrm>
            <a:off x="3339899" y="519668"/>
            <a:ext cx="950069" cy="581628"/>
          </a:xfrm>
          <a:prstGeom prst="rect">
            <a:avLst/>
          </a:prstGeom>
          <a:noFill/>
          <a:ln/>
        </p:spPr>
        <p:txBody>
          <a:bodyPr wrap="square" lIns="66704" tIns="66704" rIns="66704" bIns="66704" rtlCol="0" anchor="t">
            <a:spAutoFit/>
          </a:bodyPr>
          <a:lstStyle/>
          <a:p>
            <a:pPr algn="ctr">
              <a:lnSpc>
                <a:spcPct val="112500"/>
              </a:lnSpc>
              <a:spcBef>
                <a:spcPts val="263"/>
              </a:spcBef>
            </a:pPr>
            <a:r>
              <a:rPr lang="en-US" sz="2723" b="1" dirty="0">
                <a:solidFill>
                  <a:srgbClr val="0090FF"/>
                </a:solidFill>
                <a:latin typeface="Noto Sans" pitchFamily="34" charset="0"/>
                <a:ea typeface="Noto Sans" pitchFamily="34" charset="-122"/>
                <a:cs typeface="Noto Sans" pitchFamily="34" charset="-120"/>
              </a:rPr>
              <a:t>01</a:t>
            </a:r>
            <a:endParaRPr lang="en-US" sz="1008"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3615467" y="32539"/>
            <a:ext cx="5790502" cy="383049"/>
          </a:xfrm>
          <a:prstGeom prst="rect">
            <a:avLst/>
          </a:prstGeom>
          <a:noFill/>
          <a:ln/>
        </p:spPr>
        <p:txBody>
          <a:bodyPr wrap="square" lIns="66704" tIns="66704" rIns="66704" bIns="66704" rtlCol="0" anchor="t">
            <a:spAutoFit/>
          </a:bodyPr>
          <a:lstStyle/>
          <a:p>
            <a:pPr>
              <a:lnSpc>
                <a:spcPct val="112500"/>
              </a:lnSpc>
              <a:spcBef>
                <a:spcPts val="263"/>
              </a:spcBef>
            </a:pPr>
            <a:r>
              <a:rPr lang="en-US" sz="1513" b="1" dirty="0">
                <a:solidFill>
                  <a:srgbClr val="000000"/>
                </a:solidFill>
                <a:latin typeface="Noto Sans" pitchFamily="34" charset="0"/>
                <a:ea typeface="Noto Sans" pitchFamily="34" charset="-122"/>
                <a:cs typeface="Noto Sans" pitchFamily="34" charset="-120"/>
              </a:rPr>
              <a:t>Foundation of Good Governance</a:t>
            </a:r>
            <a:endParaRPr lang="en-US" sz="1008" dirty="0"/>
          </a:p>
        </p:txBody>
      </p:sp>
      <p:pic>
        <p:nvPicPr>
          <p:cNvPr id="3" name="Image 0" descr="preencoded.png"/>
          <p:cNvPicPr>
            <a:picLocks noChangeAspect="1"/>
          </p:cNvPicPr>
          <p:nvPr/>
        </p:nvPicPr>
        <p:blipFill>
          <a:blip r:embed="rId4"/>
          <a:stretch>
            <a:fillRect/>
          </a:stretch>
        </p:blipFill>
        <p:spPr>
          <a:xfrm rot="554302">
            <a:off x="3400437" y="135863"/>
            <a:ext cx="192109" cy="141520"/>
          </a:xfrm>
          <a:prstGeom prst="rect">
            <a:avLst/>
          </a:prstGeom>
        </p:spPr>
      </p:pic>
      <p:pic>
        <p:nvPicPr>
          <p:cNvPr id="4" name="Image 1" descr="preencoded.png"/>
          <p:cNvPicPr>
            <a:picLocks noChangeAspect="1"/>
          </p:cNvPicPr>
          <p:nvPr/>
        </p:nvPicPr>
        <p:blipFill>
          <a:blip r:embed="rId4"/>
          <a:stretch>
            <a:fillRect/>
          </a:stretch>
        </p:blipFill>
        <p:spPr>
          <a:xfrm rot="554302">
            <a:off x="3400437" y="233933"/>
            <a:ext cx="192109" cy="141520"/>
          </a:xfrm>
          <a:prstGeom prst="rect">
            <a:avLst/>
          </a:prstGeom>
        </p:spPr>
      </p:pic>
      <p:pic>
        <p:nvPicPr>
          <p:cNvPr id="5" name="Image 2" descr="preencoded.png"/>
          <p:cNvPicPr>
            <a:picLocks noChangeAspect="1"/>
          </p:cNvPicPr>
          <p:nvPr/>
        </p:nvPicPr>
        <p:blipFill>
          <a:blip r:embed="rId4"/>
          <a:stretch>
            <a:fillRect/>
          </a:stretch>
        </p:blipFill>
        <p:spPr>
          <a:xfrm rot="554302">
            <a:off x="3307076" y="123056"/>
            <a:ext cx="192109" cy="141520"/>
          </a:xfrm>
          <a:prstGeom prst="rect">
            <a:avLst/>
          </a:prstGeom>
        </p:spPr>
      </p:pic>
      <p:pic>
        <p:nvPicPr>
          <p:cNvPr id="6" name="Image 3" descr="preencoded.png"/>
          <p:cNvPicPr>
            <a:picLocks noChangeAspect="1"/>
          </p:cNvPicPr>
          <p:nvPr/>
        </p:nvPicPr>
        <p:blipFill>
          <a:blip r:embed="rId4"/>
          <a:stretch>
            <a:fillRect/>
          </a:stretch>
        </p:blipFill>
        <p:spPr>
          <a:xfrm rot="554302">
            <a:off x="3307076" y="221125"/>
            <a:ext cx="192109" cy="141520"/>
          </a:xfrm>
          <a:prstGeom prst="rect">
            <a:avLst/>
          </a:prstGeom>
        </p:spPr>
      </p:pic>
      <p:pic>
        <p:nvPicPr>
          <p:cNvPr id="7" name="Image 4" descr="preencoded.png"/>
          <p:cNvPicPr>
            <a:picLocks noChangeAspect="1"/>
          </p:cNvPicPr>
          <p:nvPr/>
        </p:nvPicPr>
        <p:blipFill>
          <a:blip r:embed="rId5"/>
          <a:stretch>
            <a:fillRect/>
          </a:stretch>
        </p:blipFill>
        <p:spPr>
          <a:xfrm>
            <a:off x="5275750" y="538197"/>
            <a:ext cx="2070682" cy="2525645"/>
          </a:xfrm>
          <a:prstGeom prst="rect">
            <a:avLst/>
          </a:prstGeom>
        </p:spPr>
      </p:pic>
      <p:sp>
        <p:nvSpPr>
          <p:cNvPr id="8" name="Text 1"/>
          <p:cNvSpPr/>
          <p:nvPr/>
        </p:nvSpPr>
        <p:spPr>
          <a:xfrm>
            <a:off x="5527870" y="711861"/>
            <a:ext cx="1566444" cy="366441"/>
          </a:xfrm>
          <a:prstGeom prst="rect">
            <a:avLst/>
          </a:prstGeom>
          <a:noFill/>
          <a:ln/>
        </p:spPr>
        <p:txBody>
          <a:bodyPr wrap="square" lIns="66704" tIns="66704" rIns="66704" bIns="66704" rtlCol="0" anchor="t">
            <a:spAutoFit/>
          </a:bodyPr>
          <a:lstStyle/>
          <a:p>
            <a:pPr algn="ctr">
              <a:lnSpc>
                <a:spcPct val="112500"/>
              </a:lnSpc>
              <a:spcBef>
                <a:spcPts val="263"/>
              </a:spcBef>
            </a:pPr>
            <a:r>
              <a:rPr lang="en-US" sz="1412" b="1" dirty="0">
                <a:solidFill>
                  <a:srgbClr val="FFFFFF"/>
                </a:solidFill>
                <a:latin typeface="Noto Sans" pitchFamily="34" charset="0"/>
                <a:ea typeface="Noto Sans" pitchFamily="34" charset="-122"/>
                <a:cs typeface="Noto Sans" pitchFamily="34" charset="-120"/>
              </a:rPr>
              <a:t>01</a:t>
            </a:r>
            <a:endParaRPr lang="en-US" sz="1008" dirty="0"/>
          </a:p>
        </p:txBody>
      </p:sp>
      <p:sp>
        <p:nvSpPr>
          <p:cNvPr id="9" name="Text 2"/>
          <p:cNvSpPr/>
          <p:nvPr/>
        </p:nvSpPr>
        <p:spPr>
          <a:xfrm>
            <a:off x="5527870" y="1195079"/>
            <a:ext cx="1566444" cy="366441"/>
          </a:xfrm>
          <a:prstGeom prst="rect">
            <a:avLst/>
          </a:prstGeom>
          <a:noFill/>
          <a:ln/>
        </p:spPr>
        <p:txBody>
          <a:bodyPr wrap="square" lIns="66704" tIns="66704" rIns="66704" bIns="66704" rtlCol="0" anchor="t">
            <a:spAutoFit/>
          </a:bodyPr>
          <a:lstStyle/>
          <a:p>
            <a:pPr algn="ctr">
              <a:lnSpc>
                <a:spcPct val="112500"/>
              </a:lnSpc>
              <a:spcBef>
                <a:spcPts val="263"/>
              </a:spcBef>
            </a:pPr>
            <a:r>
              <a:rPr lang="en-US" sz="1412" b="1" dirty="0">
                <a:solidFill>
                  <a:srgbClr val="FFFFFF"/>
                </a:solidFill>
                <a:latin typeface="Noto Sans" pitchFamily="34" charset="0"/>
                <a:ea typeface="Noto Sans" pitchFamily="34" charset="-122"/>
                <a:cs typeface="Noto Sans" pitchFamily="34" charset="-120"/>
              </a:rPr>
              <a:t>02</a:t>
            </a:r>
            <a:endParaRPr lang="en-US" sz="1008" dirty="0"/>
          </a:p>
        </p:txBody>
      </p:sp>
      <p:sp>
        <p:nvSpPr>
          <p:cNvPr id="10" name="Text 3"/>
          <p:cNvSpPr/>
          <p:nvPr/>
        </p:nvSpPr>
        <p:spPr>
          <a:xfrm>
            <a:off x="5786332" y="1707034"/>
            <a:ext cx="1049518" cy="366441"/>
          </a:xfrm>
          <a:prstGeom prst="rect">
            <a:avLst/>
          </a:prstGeom>
          <a:noFill/>
          <a:ln/>
        </p:spPr>
        <p:txBody>
          <a:bodyPr wrap="square" lIns="66704" tIns="66704" rIns="66704" bIns="66704" rtlCol="0" anchor="t">
            <a:spAutoFit/>
          </a:bodyPr>
          <a:lstStyle/>
          <a:p>
            <a:pPr algn="ctr">
              <a:lnSpc>
                <a:spcPct val="112500"/>
              </a:lnSpc>
              <a:spcBef>
                <a:spcPts val="263"/>
              </a:spcBef>
            </a:pPr>
            <a:r>
              <a:rPr lang="en-US" sz="1412" b="1" dirty="0">
                <a:solidFill>
                  <a:srgbClr val="FFFFFF"/>
                </a:solidFill>
                <a:latin typeface="Noto Sans" pitchFamily="34" charset="0"/>
                <a:ea typeface="Noto Sans" pitchFamily="34" charset="-122"/>
                <a:cs typeface="Noto Sans" pitchFamily="34" charset="-120"/>
              </a:rPr>
              <a:t>03</a:t>
            </a:r>
            <a:endParaRPr lang="en-US" sz="1008" dirty="0"/>
          </a:p>
        </p:txBody>
      </p:sp>
      <p:sp>
        <p:nvSpPr>
          <p:cNvPr id="11" name="Text 4"/>
          <p:cNvSpPr/>
          <p:nvPr/>
        </p:nvSpPr>
        <p:spPr>
          <a:xfrm>
            <a:off x="6036964" y="2255447"/>
            <a:ext cx="548256" cy="366441"/>
          </a:xfrm>
          <a:prstGeom prst="rect">
            <a:avLst/>
          </a:prstGeom>
          <a:noFill/>
          <a:ln/>
        </p:spPr>
        <p:txBody>
          <a:bodyPr wrap="square" lIns="66704" tIns="66704" rIns="66704" bIns="66704" rtlCol="0" anchor="t">
            <a:spAutoFit/>
          </a:bodyPr>
          <a:lstStyle/>
          <a:p>
            <a:pPr algn="ctr">
              <a:lnSpc>
                <a:spcPct val="112500"/>
              </a:lnSpc>
              <a:spcBef>
                <a:spcPts val="263"/>
              </a:spcBef>
            </a:pPr>
            <a:r>
              <a:rPr lang="en-US" sz="1412" b="1" dirty="0">
                <a:solidFill>
                  <a:srgbClr val="FFFFFF"/>
                </a:solidFill>
                <a:latin typeface="Noto Sans" pitchFamily="34" charset="0"/>
                <a:ea typeface="Noto Sans" pitchFamily="34" charset="-122"/>
                <a:cs typeface="Noto Sans" pitchFamily="34" charset="-120"/>
              </a:rPr>
              <a:t>04</a:t>
            </a:r>
            <a:endParaRPr lang="en-US" sz="1008" dirty="0"/>
          </a:p>
        </p:txBody>
      </p:sp>
      <p:sp>
        <p:nvSpPr>
          <p:cNvPr id="12" name="Text 5"/>
          <p:cNvSpPr/>
          <p:nvPr/>
        </p:nvSpPr>
        <p:spPr>
          <a:xfrm>
            <a:off x="3664338" y="673442"/>
            <a:ext cx="1764984" cy="414146"/>
          </a:xfrm>
          <a:prstGeom prst="rect">
            <a:avLst/>
          </a:prstGeom>
          <a:noFill/>
          <a:ln/>
        </p:spPr>
        <p:txBody>
          <a:bodyPr wrap="square" lIns="66704" tIns="66704" rIns="66704" bIns="66704" rtlCol="0" anchor="t">
            <a:spAutoFit/>
          </a:bodyPr>
          <a:lstStyle/>
          <a:p>
            <a:pPr>
              <a:spcBef>
                <a:spcPts val="263"/>
              </a:spcBef>
            </a:pPr>
            <a:r>
              <a:rPr lang="en-US" sz="908" b="1" dirty="0">
                <a:solidFill>
                  <a:srgbClr val="000000"/>
                </a:solidFill>
                <a:latin typeface="Noto Sans" pitchFamily="34" charset="0"/>
                <a:ea typeface="Noto Sans" pitchFamily="34" charset="-122"/>
                <a:cs typeface="Noto Sans" pitchFamily="34" charset="-120"/>
              </a:rPr>
              <a:t>National Anti-Corruption Plan 2019-2023</a:t>
            </a:r>
            <a:endParaRPr lang="en-US" sz="1008" dirty="0"/>
          </a:p>
        </p:txBody>
      </p:sp>
      <p:sp>
        <p:nvSpPr>
          <p:cNvPr id="13" name="Text 6"/>
          <p:cNvSpPr/>
          <p:nvPr/>
        </p:nvSpPr>
        <p:spPr>
          <a:xfrm>
            <a:off x="3664338" y="1021974"/>
            <a:ext cx="1764984" cy="414018"/>
          </a:xfrm>
          <a:prstGeom prst="rect">
            <a:avLst/>
          </a:prstGeom>
          <a:noFill/>
          <a:ln/>
        </p:spPr>
        <p:txBody>
          <a:bodyPr wrap="square" lIns="66704" tIns="66704" rIns="66704" bIns="66704" rtlCol="0" anchor="t">
            <a:spAutoFit/>
          </a:bodyPr>
          <a:lstStyle/>
          <a:p>
            <a:r>
              <a:rPr lang="en-US" sz="605" dirty="0">
                <a:solidFill>
                  <a:srgbClr val="000000"/>
                </a:solidFill>
                <a:latin typeface="Noto Sans" pitchFamily="34" charset="0"/>
                <a:ea typeface="Noto Sans" pitchFamily="34" charset="-122"/>
                <a:cs typeface="Noto Sans" pitchFamily="34" charset="-120"/>
              </a:rPr>
              <a:t>Strategic framework establishing integrity as cornerstone of Malaysian governance agenda. </a:t>
            </a:r>
            <a:endParaRPr lang="en-US" sz="1008" dirty="0"/>
          </a:p>
        </p:txBody>
      </p:sp>
      <p:sp>
        <p:nvSpPr>
          <p:cNvPr id="14" name="Text 7"/>
          <p:cNvSpPr/>
          <p:nvPr/>
        </p:nvSpPr>
        <p:spPr>
          <a:xfrm>
            <a:off x="7080085" y="968008"/>
            <a:ext cx="1779303" cy="274429"/>
          </a:xfrm>
          <a:prstGeom prst="rect">
            <a:avLst/>
          </a:prstGeom>
          <a:noFill/>
          <a:ln/>
        </p:spPr>
        <p:txBody>
          <a:bodyPr wrap="square" lIns="66704" tIns="66704" rIns="66704" bIns="66704" rtlCol="0" anchor="t">
            <a:spAutoFit/>
          </a:bodyPr>
          <a:lstStyle/>
          <a:p>
            <a:pPr>
              <a:spcBef>
                <a:spcPts val="263"/>
              </a:spcBef>
            </a:pPr>
            <a:r>
              <a:rPr lang="en-US" sz="908" b="1" dirty="0">
                <a:solidFill>
                  <a:srgbClr val="000000"/>
                </a:solidFill>
                <a:latin typeface="Noto Sans" pitchFamily="34" charset="0"/>
                <a:ea typeface="Noto Sans" pitchFamily="34" charset="-122"/>
                <a:cs typeface="Noto Sans" pitchFamily="34" charset="-120"/>
              </a:rPr>
              <a:t>Integrity Units</a:t>
            </a:r>
            <a:endParaRPr lang="en-US" sz="1008" dirty="0"/>
          </a:p>
        </p:txBody>
      </p:sp>
      <p:sp>
        <p:nvSpPr>
          <p:cNvPr id="15" name="Text 8"/>
          <p:cNvSpPr/>
          <p:nvPr/>
        </p:nvSpPr>
        <p:spPr>
          <a:xfrm>
            <a:off x="7080085" y="1316539"/>
            <a:ext cx="1779303" cy="414018"/>
          </a:xfrm>
          <a:prstGeom prst="rect">
            <a:avLst/>
          </a:prstGeom>
          <a:noFill/>
          <a:ln/>
        </p:spPr>
        <p:txBody>
          <a:bodyPr wrap="square" lIns="66704" tIns="66704" rIns="66704" bIns="66704" rtlCol="0" anchor="t">
            <a:spAutoFit/>
          </a:bodyPr>
          <a:lstStyle/>
          <a:p>
            <a:r>
              <a:rPr lang="en-US" sz="605" dirty="0">
                <a:solidFill>
                  <a:srgbClr val="000000"/>
                </a:solidFill>
                <a:latin typeface="Noto Sans" pitchFamily="34" charset="0"/>
                <a:ea typeface="Noto Sans" pitchFamily="34" charset="-122"/>
                <a:cs typeface="Noto Sans" pitchFamily="34" charset="-120"/>
              </a:rPr>
              <a:t>Implemented across public sector to institutionalize accountability and transparency practices.</a:t>
            </a:r>
            <a:endParaRPr lang="en-US" sz="1008" dirty="0"/>
          </a:p>
        </p:txBody>
      </p:sp>
      <p:sp>
        <p:nvSpPr>
          <p:cNvPr id="16" name="Text 9"/>
          <p:cNvSpPr/>
          <p:nvPr/>
        </p:nvSpPr>
        <p:spPr>
          <a:xfrm>
            <a:off x="3989840" y="2104838"/>
            <a:ext cx="1879539" cy="414146"/>
          </a:xfrm>
          <a:prstGeom prst="rect">
            <a:avLst/>
          </a:prstGeom>
          <a:noFill/>
          <a:ln/>
        </p:spPr>
        <p:txBody>
          <a:bodyPr wrap="square" lIns="66704" tIns="66704" rIns="66704" bIns="66704" rtlCol="0" anchor="t">
            <a:spAutoFit/>
          </a:bodyPr>
          <a:lstStyle/>
          <a:p>
            <a:pPr>
              <a:spcBef>
                <a:spcPts val="263"/>
              </a:spcBef>
            </a:pPr>
            <a:r>
              <a:rPr lang="en-US" sz="908" b="1" dirty="0">
                <a:solidFill>
                  <a:srgbClr val="000000"/>
                </a:solidFill>
                <a:latin typeface="Noto Sans" pitchFamily="34" charset="0"/>
                <a:ea typeface="Noto Sans" pitchFamily="34" charset="-122"/>
                <a:cs typeface="Noto Sans" pitchFamily="34" charset="-120"/>
              </a:rPr>
              <a:t>National Anti-Corruption Strategy 2024-2028</a:t>
            </a:r>
            <a:endParaRPr lang="en-US" sz="1008" dirty="0"/>
          </a:p>
        </p:txBody>
      </p:sp>
      <p:sp>
        <p:nvSpPr>
          <p:cNvPr id="17" name="Text 10"/>
          <p:cNvSpPr/>
          <p:nvPr/>
        </p:nvSpPr>
        <p:spPr>
          <a:xfrm>
            <a:off x="3989840" y="2453370"/>
            <a:ext cx="1879539" cy="289818"/>
          </a:xfrm>
          <a:prstGeom prst="rect">
            <a:avLst/>
          </a:prstGeom>
          <a:noFill/>
          <a:ln/>
        </p:spPr>
        <p:txBody>
          <a:bodyPr wrap="square" lIns="66704" tIns="66704" rIns="66704" bIns="66704" rtlCol="0" anchor="t">
            <a:spAutoFit/>
          </a:bodyPr>
          <a:lstStyle/>
          <a:p>
            <a:endParaRPr lang="en-US" sz="1008" dirty="0"/>
          </a:p>
        </p:txBody>
      </p:sp>
      <p:sp>
        <p:nvSpPr>
          <p:cNvPr id="18" name="Text 11"/>
          <p:cNvSpPr/>
          <p:nvPr/>
        </p:nvSpPr>
        <p:spPr>
          <a:xfrm>
            <a:off x="6636043" y="2365207"/>
            <a:ext cx="1915337" cy="274429"/>
          </a:xfrm>
          <a:prstGeom prst="rect">
            <a:avLst/>
          </a:prstGeom>
          <a:noFill/>
          <a:ln/>
        </p:spPr>
        <p:txBody>
          <a:bodyPr wrap="square" lIns="66704" tIns="66704" rIns="66704" bIns="66704" rtlCol="0" anchor="t">
            <a:spAutoFit/>
          </a:bodyPr>
          <a:lstStyle/>
          <a:p>
            <a:pPr>
              <a:spcBef>
                <a:spcPts val="263"/>
              </a:spcBef>
            </a:pPr>
            <a:r>
              <a:rPr lang="en-US" sz="908" b="1" dirty="0">
                <a:solidFill>
                  <a:srgbClr val="000000"/>
                </a:solidFill>
                <a:latin typeface="Noto Sans" pitchFamily="34" charset="0"/>
                <a:ea typeface="Noto Sans" pitchFamily="34" charset="-122"/>
                <a:cs typeface="Noto Sans" pitchFamily="34" charset="-120"/>
              </a:rPr>
              <a:t>Policy Integration</a:t>
            </a:r>
            <a:endParaRPr lang="en-US" sz="1008" dirty="0"/>
          </a:p>
        </p:txBody>
      </p:sp>
      <p:sp>
        <p:nvSpPr>
          <p:cNvPr id="19" name="Text 12"/>
          <p:cNvSpPr/>
          <p:nvPr/>
        </p:nvSpPr>
        <p:spPr>
          <a:xfrm>
            <a:off x="6636043" y="2713739"/>
            <a:ext cx="1915337" cy="414018"/>
          </a:xfrm>
          <a:prstGeom prst="rect">
            <a:avLst/>
          </a:prstGeom>
          <a:noFill/>
          <a:ln/>
        </p:spPr>
        <p:txBody>
          <a:bodyPr wrap="square" lIns="66704" tIns="66704" rIns="66704" bIns="66704" rtlCol="0" anchor="t">
            <a:spAutoFit/>
          </a:bodyPr>
          <a:lstStyle/>
          <a:p>
            <a:r>
              <a:rPr lang="en-US" sz="605" dirty="0">
                <a:solidFill>
                  <a:srgbClr val="000000"/>
                </a:solidFill>
                <a:latin typeface="Noto Sans" pitchFamily="34" charset="0"/>
                <a:ea typeface="Noto Sans" pitchFamily="34" charset="-122"/>
                <a:cs typeface="Noto Sans" pitchFamily="34" charset="-120"/>
              </a:rPr>
              <a:t>Aligning integrity initiatives with broader national development and administrative reform objectives.</a:t>
            </a:r>
            <a:endParaRPr lang="en-US" sz="1008" dirty="0"/>
          </a:p>
        </p:txBody>
      </p:sp>
      <p:sp>
        <p:nvSpPr>
          <p:cNvPr id="20" name="Shape 13"/>
          <p:cNvSpPr/>
          <p:nvPr/>
        </p:nvSpPr>
        <p:spPr>
          <a:xfrm flipH="1">
            <a:off x="3274871" y="625166"/>
            <a:ext cx="435941" cy="435941"/>
          </a:xfrm>
          <a:custGeom>
            <a:avLst/>
            <a:gdLst/>
            <a:ahLst/>
            <a:cxnLst/>
            <a:rect l="l" t="t" r="r" b="b"/>
            <a:pathLst>
              <a:path w="622499" h="622499">
                <a:moveTo>
                  <a:pt x="311249" y="0"/>
                </a:moveTo>
                <a:moveTo>
                  <a:pt x="311249" y="0"/>
                </a:moveTo>
                <a:lnTo>
                  <a:pt x="0" y="311249"/>
                </a:lnTo>
                <a:lnTo>
                  <a:pt x="311249" y="622499"/>
                </a:lnTo>
                <a:lnTo>
                  <a:pt x="622499" y="311249"/>
                </a:lnTo>
                <a:lnTo>
                  <a:pt x="311249" y="0"/>
                </a:lnTo>
                <a:close/>
              </a:path>
            </a:pathLst>
          </a:custGeom>
          <a:solidFill>
            <a:srgbClr val="0F3558"/>
          </a:solidFill>
          <a:ln/>
        </p:spPr>
        <p:txBody>
          <a:bodyPr/>
          <a:lstStyle/>
          <a:p>
            <a:endParaRPr lang="en-US" sz="1261"/>
          </a:p>
        </p:txBody>
      </p:sp>
      <p:sp>
        <p:nvSpPr>
          <p:cNvPr id="21" name="Text 14"/>
          <p:cNvSpPr/>
          <p:nvPr/>
        </p:nvSpPr>
        <p:spPr>
          <a:xfrm>
            <a:off x="3281273" y="683046"/>
            <a:ext cx="408100" cy="300141"/>
          </a:xfrm>
          <a:prstGeom prst="rect">
            <a:avLst/>
          </a:prstGeom>
          <a:noFill/>
          <a:ln/>
        </p:spPr>
        <p:txBody>
          <a:bodyPr wrap="square" lIns="66704" tIns="66704" rIns="66704" bIns="66704" rtlCol="0" anchor="t">
            <a:spAutoFit/>
          </a:bodyPr>
          <a:lstStyle/>
          <a:p>
            <a:pPr algn="ctr">
              <a:lnSpc>
                <a:spcPct val="112500"/>
              </a:lnSpc>
              <a:spcBef>
                <a:spcPts val="263"/>
              </a:spcBef>
            </a:pPr>
            <a:r>
              <a:rPr lang="en-US" sz="1008" b="1" dirty="0">
                <a:solidFill>
                  <a:srgbClr val="FFFFFF"/>
                </a:solidFill>
                <a:latin typeface="Noto Sans" pitchFamily="34" charset="0"/>
                <a:ea typeface="Noto Sans" pitchFamily="34" charset="-122"/>
                <a:cs typeface="Noto Sans" pitchFamily="34" charset="-120"/>
              </a:rPr>
              <a:t>01</a:t>
            </a:r>
            <a:endParaRPr lang="en-US" sz="1008" dirty="0"/>
          </a:p>
        </p:txBody>
      </p:sp>
      <p:sp>
        <p:nvSpPr>
          <p:cNvPr id="22" name="Shape 15"/>
          <p:cNvSpPr/>
          <p:nvPr/>
        </p:nvSpPr>
        <p:spPr>
          <a:xfrm flipH="1">
            <a:off x="3553899" y="2044111"/>
            <a:ext cx="435941" cy="435941"/>
          </a:xfrm>
          <a:custGeom>
            <a:avLst/>
            <a:gdLst/>
            <a:ahLst/>
            <a:cxnLst/>
            <a:rect l="l" t="t" r="r" b="b"/>
            <a:pathLst>
              <a:path w="622499" h="622499">
                <a:moveTo>
                  <a:pt x="311249" y="0"/>
                </a:moveTo>
                <a:moveTo>
                  <a:pt x="311249" y="0"/>
                </a:moveTo>
                <a:lnTo>
                  <a:pt x="0" y="311249"/>
                </a:lnTo>
                <a:lnTo>
                  <a:pt x="311249" y="622499"/>
                </a:lnTo>
                <a:lnTo>
                  <a:pt x="622499" y="311249"/>
                </a:lnTo>
                <a:lnTo>
                  <a:pt x="311249" y="0"/>
                </a:lnTo>
                <a:close/>
              </a:path>
            </a:pathLst>
          </a:custGeom>
          <a:solidFill>
            <a:srgbClr val="0F3558"/>
          </a:solidFill>
          <a:ln/>
        </p:spPr>
        <p:txBody>
          <a:bodyPr/>
          <a:lstStyle/>
          <a:p>
            <a:endParaRPr lang="en-US" sz="1261"/>
          </a:p>
        </p:txBody>
      </p:sp>
      <p:sp>
        <p:nvSpPr>
          <p:cNvPr id="23" name="Text 16"/>
          <p:cNvSpPr/>
          <p:nvPr/>
        </p:nvSpPr>
        <p:spPr>
          <a:xfrm>
            <a:off x="3560301" y="2101989"/>
            <a:ext cx="408100" cy="300141"/>
          </a:xfrm>
          <a:prstGeom prst="rect">
            <a:avLst/>
          </a:prstGeom>
          <a:noFill/>
          <a:ln/>
        </p:spPr>
        <p:txBody>
          <a:bodyPr wrap="square" lIns="66704" tIns="66704" rIns="66704" bIns="66704" rtlCol="0" anchor="t">
            <a:spAutoFit/>
          </a:bodyPr>
          <a:lstStyle/>
          <a:p>
            <a:pPr algn="ctr">
              <a:lnSpc>
                <a:spcPct val="112500"/>
              </a:lnSpc>
              <a:spcBef>
                <a:spcPts val="263"/>
              </a:spcBef>
            </a:pPr>
            <a:r>
              <a:rPr lang="en-US" sz="1008" b="1" dirty="0">
                <a:solidFill>
                  <a:srgbClr val="FFFFFF"/>
                </a:solidFill>
                <a:latin typeface="Noto Sans" pitchFamily="34" charset="0"/>
                <a:ea typeface="Noto Sans" pitchFamily="34" charset="-122"/>
                <a:cs typeface="Noto Sans" pitchFamily="34" charset="-120"/>
              </a:rPr>
              <a:t>02</a:t>
            </a:r>
            <a:endParaRPr lang="en-US" sz="1008" dirty="0"/>
          </a:p>
        </p:txBody>
      </p:sp>
      <p:sp>
        <p:nvSpPr>
          <p:cNvPr id="24" name="Shape 17"/>
          <p:cNvSpPr/>
          <p:nvPr/>
        </p:nvSpPr>
        <p:spPr>
          <a:xfrm flipH="1">
            <a:off x="8859387" y="919732"/>
            <a:ext cx="435941" cy="435941"/>
          </a:xfrm>
          <a:custGeom>
            <a:avLst/>
            <a:gdLst/>
            <a:ahLst/>
            <a:cxnLst/>
            <a:rect l="l" t="t" r="r" b="b"/>
            <a:pathLst>
              <a:path w="622499" h="622499">
                <a:moveTo>
                  <a:pt x="311249" y="0"/>
                </a:moveTo>
                <a:moveTo>
                  <a:pt x="311249" y="0"/>
                </a:moveTo>
                <a:lnTo>
                  <a:pt x="0" y="311249"/>
                </a:lnTo>
                <a:lnTo>
                  <a:pt x="311249" y="622499"/>
                </a:lnTo>
                <a:lnTo>
                  <a:pt x="622499" y="311249"/>
                </a:lnTo>
                <a:lnTo>
                  <a:pt x="311249" y="0"/>
                </a:lnTo>
                <a:close/>
              </a:path>
            </a:pathLst>
          </a:custGeom>
          <a:solidFill>
            <a:srgbClr val="0F3558"/>
          </a:solidFill>
          <a:ln/>
        </p:spPr>
        <p:txBody>
          <a:bodyPr/>
          <a:lstStyle/>
          <a:p>
            <a:endParaRPr lang="en-US" sz="1261"/>
          </a:p>
        </p:txBody>
      </p:sp>
      <p:sp>
        <p:nvSpPr>
          <p:cNvPr id="25" name="Text 18"/>
          <p:cNvSpPr/>
          <p:nvPr/>
        </p:nvSpPr>
        <p:spPr>
          <a:xfrm>
            <a:off x="8865789" y="977612"/>
            <a:ext cx="408100" cy="300141"/>
          </a:xfrm>
          <a:prstGeom prst="rect">
            <a:avLst/>
          </a:prstGeom>
          <a:noFill/>
          <a:ln/>
        </p:spPr>
        <p:txBody>
          <a:bodyPr wrap="square" lIns="66704" tIns="66704" rIns="66704" bIns="66704" rtlCol="0" anchor="t">
            <a:spAutoFit/>
          </a:bodyPr>
          <a:lstStyle/>
          <a:p>
            <a:pPr algn="ctr">
              <a:lnSpc>
                <a:spcPct val="112500"/>
              </a:lnSpc>
              <a:spcBef>
                <a:spcPts val="263"/>
              </a:spcBef>
            </a:pPr>
            <a:r>
              <a:rPr lang="en-US" sz="1008" b="1" dirty="0">
                <a:solidFill>
                  <a:srgbClr val="FFFFFF"/>
                </a:solidFill>
                <a:latin typeface="Noto Sans" pitchFamily="34" charset="0"/>
                <a:ea typeface="Noto Sans" pitchFamily="34" charset="-122"/>
                <a:cs typeface="Noto Sans" pitchFamily="34" charset="-120"/>
              </a:rPr>
              <a:t>03</a:t>
            </a:r>
            <a:endParaRPr lang="en-US" sz="1008" dirty="0"/>
          </a:p>
        </p:txBody>
      </p:sp>
      <p:sp>
        <p:nvSpPr>
          <p:cNvPr id="26" name="Shape 19"/>
          <p:cNvSpPr/>
          <p:nvPr/>
        </p:nvSpPr>
        <p:spPr>
          <a:xfrm flipH="1">
            <a:off x="8518268" y="2316931"/>
            <a:ext cx="435941" cy="435941"/>
          </a:xfrm>
          <a:custGeom>
            <a:avLst/>
            <a:gdLst/>
            <a:ahLst/>
            <a:cxnLst/>
            <a:rect l="l" t="t" r="r" b="b"/>
            <a:pathLst>
              <a:path w="622499" h="622499">
                <a:moveTo>
                  <a:pt x="311249" y="0"/>
                </a:moveTo>
                <a:moveTo>
                  <a:pt x="311249" y="0"/>
                </a:moveTo>
                <a:lnTo>
                  <a:pt x="0" y="311249"/>
                </a:lnTo>
                <a:lnTo>
                  <a:pt x="311249" y="622499"/>
                </a:lnTo>
                <a:lnTo>
                  <a:pt x="622499" y="311249"/>
                </a:lnTo>
                <a:lnTo>
                  <a:pt x="311249" y="0"/>
                </a:lnTo>
                <a:close/>
              </a:path>
            </a:pathLst>
          </a:custGeom>
          <a:solidFill>
            <a:srgbClr val="0F3558"/>
          </a:solidFill>
          <a:ln/>
        </p:spPr>
        <p:txBody>
          <a:bodyPr/>
          <a:lstStyle/>
          <a:p>
            <a:endParaRPr lang="en-US" sz="1261"/>
          </a:p>
        </p:txBody>
      </p:sp>
      <p:sp>
        <p:nvSpPr>
          <p:cNvPr id="27" name="Text 20"/>
          <p:cNvSpPr/>
          <p:nvPr/>
        </p:nvSpPr>
        <p:spPr>
          <a:xfrm>
            <a:off x="8524672" y="2374811"/>
            <a:ext cx="408100" cy="300141"/>
          </a:xfrm>
          <a:prstGeom prst="rect">
            <a:avLst/>
          </a:prstGeom>
          <a:noFill/>
          <a:ln/>
        </p:spPr>
        <p:txBody>
          <a:bodyPr wrap="square" lIns="66704" tIns="66704" rIns="66704" bIns="66704" rtlCol="0" anchor="t">
            <a:spAutoFit/>
          </a:bodyPr>
          <a:lstStyle/>
          <a:p>
            <a:pPr algn="ctr">
              <a:lnSpc>
                <a:spcPct val="112500"/>
              </a:lnSpc>
              <a:spcBef>
                <a:spcPts val="263"/>
              </a:spcBef>
            </a:pPr>
            <a:r>
              <a:rPr lang="en-US" sz="1008" b="1" dirty="0">
                <a:solidFill>
                  <a:srgbClr val="FFFFFF"/>
                </a:solidFill>
                <a:latin typeface="Noto Sans" pitchFamily="34" charset="0"/>
                <a:ea typeface="Noto Sans" pitchFamily="34" charset="-122"/>
                <a:cs typeface="Noto Sans" pitchFamily="34" charset="-120"/>
              </a:rPr>
              <a:t>04</a:t>
            </a:r>
            <a:endParaRPr lang="en-US" sz="1008" dirty="0"/>
          </a:p>
        </p:txBody>
      </p:sp>
      <p:sp>
        <p:nvSpPr>
          <p:cNvPr id="29" name="TextBox 28">
            <a:extLst>
              <a:ext uri="{FF2B5EF4-FFF2-40B4-BE49-F238E27FC236}">
                <a16:creationId xmlns:a16="http://schemas.microsoft.com/office/drawing/2014/main" id="{C647B58B-ED09-49C5-892F-B6E4594CE76A}"/>
              </a:ext>
            </a:extLst>
          </p:cNvPr>
          <p:cNvSpPr txBox="1"/>
          <p:nvPr/>
        </p:nvSpPr>
        <p:spPr>
          <a:xfrm>
            <a:off x="4092384" y="2453370"/>
            <a:ext cx="1642584" cy="577081"/>
          </a:xfrm>
          <a:prstGeom prst="rect">
            <a:avLst/>
          </a:prstGeom>
          <a:noFill/>
        </p:spPr>
        <p:txBody>
          <a:bodyPr wrap="square">
            <a:spAutoFit/>
          </a:bodyPr>
          <a:lstStyle/>
          <a:p>
            <a:r>
              <a:rPr lang="en-US" sz="630" dirty="0"/>
              <a:t>Is a continuation of the National Anti-Corruption Plan (NACP), as a comprehensive plan to integrate efforts in addressing issues related to governance, integrity, and anti-corruption</a:t>
            </a:r>
            <a:r>
              <a:rPr lang="en-US" sz="560" dirty="0"/>
              <a:t>.</a:t>
            </a:r>
            <a:endParaRPr lang="en-MY" sz="56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3615467" y="32539"/>
            <a:ext cx="5790502" cy="383049"/>
          </a:xfrm>
          <a:prstGeom prst="rect">
            <a:avLst/>
          </a:prstGeom>
          <a:noFill/>
          <a:ln/>
        </p:spPr>
        <p:txBody>
          <a:bodyPr wrap="square" lIns="66704" tIns="66704" rIns="66704" bIns="66704" rtlCol="0" anchor="t">
            <a:spAutoFit/>
          </a:bodyPr>
          <a:lstStyle/>
          <a:p>
            <a:pPr>
              <a:lnSpc>
                <a:spcPct val="112500"/>
              </a:lnSpc>
              <a:spcBef>
                <a:spcPts val="263"/>
              </a:spcBef>
            </a:pPr>
            <a:r>
              <a:rPr lang="en-US" sz="1513" b="1" dirty="0">
                <a:solidFill>
                  <a:srgbClr val="000000"/>
                </a:solidFill>
                <a:latin typeface="Noto Sans" pitchFamily="34" charset="0"/>
                <a:ea typeface="Noto Sans" pitchFamily="34" charset="-122"/>
                <a:cs typeface="Noto Sans" pitchFamily="34" charset="-120"/>
              </a:rPr>
              <a:t>Public Sector Achievements</a:t>
            </a:r>
            <a:endParaRPr lang="en-US" sz="1008" dirty="0"/>
          </a:p>
        </p:txBody>
      </p:sp>
      <p:pic>
        <p:nvPicPr>
          <p:cNvPr id="3" name="Image 0" descr="preencoded.png"/>
          <p:cNvPicPr>
            <a:picLocks noChangeAspect="1"/>
          </p:cNvPicPr>
          <p:nvPr/>
        </p:nvPicPr>
        <p:blipFill>
          <a:blip r:embed="rId4"/>
          <a:stretch>
            <a:fillRect/>
          </a:stretch>
        </p:blipFill>
        <p:spPr>
          <a:xfrm rot="554302">
            <a:off x="3400437" y="135863"/>
            <a:ext cx="192109" cy="141520"/>
          </a:xfrm>
          <a:prstGeom prst="rect">
            <a:avLst/>
          </a:prstGeom>
        </p:spPr>
      </p:pic>
      <p:pic>
        <p:nvPicPr>
          <p:cNvPr id="4" name="Image 1" descr="preencoded.png"/>
          <p:cNvPicPr>
            <a:picLocks noChangeAspect="1"/>
          </p:cNvPicPr>
          <p:nvPr/>
        </p:nvPicPr>
        <p:blipFill>
          <a:blip r:embed="rId4"/>
          <a:stretch>
            <a:fillRect/>
          </a:stretch>
        </p:blipFill>
        <p:spPr>
          <a:xfrm rot="554302">
            <a:off x="3400437" y="233933"/>
            <a:ext cx="192109" cy="141520"/>
          </a:xfrm>
          <a:prstGeom prst="rect">
            <a:avLst/>
          </a:prstGeom>
        </p:spPr>
      </p:pic>
      <p:pic>
        <p:nvPicPr>
          <p:cNvPr id="5" name="Image 2" descr="preencoded.png"/>
          <p:cNvPicPr>
            <a:picLocks noChangeAspect="1"/>
          </p:cNvPicPr>
          <p:nvPr/>
        </p:nvPicPr>
        <p:blipFill>
          <a:blip r:embed="rId4"/>
          <a:stretch>
            <a:fillRect/>
          </a:stretch>
        </p:blipFill>
        <p:spPr>
          <a:xfrm rot="554302">
            <a:off x="3307076" y="123056"/>
            <a:ext cx="192109" cy="141520"/>
          </a:xfrm>
          <a:prstGeom prst="rect">
            <a:avLst/>
          </a:prstGeom>
        </p:spPr>
      </p:pic>
      <p:pic>
        <p:nvPicPr>
          <p:cNvPr id="6" name="Image 3" descr="preencoded.png"/>
          <p:cNvPicPr>
            <a:picLocks noChangeAspect="1"/>
          </p:cNvPicPr>
          <p:nvPr/>
        </p:nvPicPr>
        <p:blipFill>
          <a:blip r:embed="rId4"/>
          <a:stretch>
            <a:fillRect/>
          </a:stretch>
        </p:blipFill>
        <p:spPr>
          <a:xfrm rot="554302">
            <a:off x="3307076" y="221125"/>
            <a:ext cx="192109" cy="141520"/>
          </a:xfrm>
          <a:prstGeom prst="rect">
            <a:avLst/>
          </a:prstGeom>
        </p:spPr>
      </p:pic>
      <p:sp>
        <p:nvSpPr>
          <p:cNvPr id="7" name="Shape 1"/>
          <p:cNvSpPr/>
          <p:nvPr/>
        </p:nvSpPr>
        <p:spPr>
          <a:xfrm>
            <a:off x="7203838" y="670460"/>
            <a:ext cx="352450" cy="352450"/>
          </a:xfrm>
          <a:custGeom>
            <a:avLst/>
            <a:gdLst/>
            <a:ahLst/>
            <a:cxnLst/>
            <a:rect l="l" t="t" r="r" b="b"/>
            <a:pathLst>
              <a:path w="503278" h="503278">
                <a:moveTo>
                  <a:pt x="251639" y="0"/>
                </a:moveTo>
                <a:moveTo>
                  <a:pt x="251639" y="0"/>
                </a:moveTo>
                <a:cubicBezTo>
                  <a:pt x="390522" y="0"/>
                  <a:pt x="503278" y="112756"/>
                  <a:pt x="503278" y="251639"/>
                </a:cubicBezTo>
                <a:cubicBezTo>
                  <a:pt x="503278" y="390522"/>
                  <a:pt x="390522" y="503278"/>
                  <a:pt x="251639" y="503278"/>
                </a:cubicBezTo>
                <a:cubicBezTo>
                  <a:pt x="112756" y="503278"/>
                  <a:pt x="0" y="390522"/>
                  <a:pt x="0" y="251639"/>
                </a:cubicBezTo>
                <a:cubicBezTo>
                  <a:pt x="0" y="112756"/>
                  <a:pt x="112756" y="0"/>
                  <a:pt x="251639" y="0"/>
                </a:cubicBezTo>
                <a:close/>
              </a:path>
            </a:pathLst>
          </a:custGeom>
          <a:solidFill>
            <a:srgbClr val="0090FF"/>
          </a:solidFill>
          <a:ln/>
        </p:spPr>
        <p:txBody>
          <a:bodyPr/>
          <a:lstStyle/>
          <a:p>
            <a:endParaRPr lang="en-US" sz="1261"/>
          </a:p>
        </p:txBody>
      </p:sp>
      <p:pic>
        <p:nvPicPr>
          <p:cNvPr id="8" name="Image 4" descr="https://oceandoc-ai.obs.ap-southeast-3.myhuaweicloud.com/ppt_list_page/_19052329831_uTDMEZ1732514694176-08056073287339853.png?authorization=c2ltcGxlLWp3dCBhaz1zcGFya2Rlc2s4MDAwMDAwMDAwMDE7ZXhwPTMzMDkzMTQ3MDE7YWxnbz1obWFjLXNoYTI1NjtzaWc9ekxLaW9idTh2eEdNdzVVV0xXSXNsYzJWUFNzaGNESml5ZzJnNUdKZHNKQT0=&amp;x_location=7YfmxI7B7uKO7jlRxIftd60XeLD="/>
          <p:cNvPicPr>
            <a:picLocks noChangeAspect="1"/>
          </p:cNvPicPr>
          <p:nvPr/>
        </p:nvPicPr>
        <p:blipFill>
          <a:blip r:embed="rId5"/>
          <a:stretch>
            <a:fillRect/>
          </a:stretch>
        </p:blipFill>
        <p:spPr>
          <a:xfrm>
            <a:off x="7270133" y="736755"/>
            <a:ext cx="219860" cy="219860"/>
          </a:xfrm>
          <a:prstGeom prst="rect">
            <a:avLst/>
          </a:prstGeom>
        </p:spPr>
      </p:pic>
      <p:sp>
        <p:nvSpPr>
          <p:cNvPr id="9" name="Shape 2"/>
          <p:cNvSpPr/>
          <p:nvPr/>
        </p:nvSpPr>
        <p:spPr>
          <a:xfrm>
            <a:off x="7203838" y="2612044"/>
            <a:ext cx="352450" cy="352450"/>
          </a:xfrm>
          <a:custGeom>
            <a:avLst/>
            <a:gdLst/>
            <a:ahLst/>
            <a:cxnLst/>
            <a:rect l="l" t="t" r="r" b="b"/>
            <a:pathLst>
              <a:path w="503278" h="503278">
                <a:moveTo>
                  <a:pt x="251639" y="0"/>
                </a:moveTo>
                <a:moveTo>
                  <a:pt x="251639" y="0"/>
                </a:moveTo>
                <a:cubicBezTo>
                  <a:pt x="390522" y="0"/>
                  <a:pt x="503278" y="112756"/>
                  <a:pt x="503278" y="251639"/>
                </a:cubicBezTo>
                <a:cubicBezTo>
                  <a:pt x="503278" y="390522"/>
                  <a:pt x="390522" y="503278"/>
                  <a:pt x="251639" y="503278"/>
                </a:cubicBezTo>
                <a:cubicBezTo>
                  <a:pt x="112756" y="503278"/>
                  <a:pt x="0" y="390522"/>
                  <a:pt x="0" y="251639"/>
                </a:cubicBezTo>
                <a:cubicBezTo>
                  <a:pt x="0" y="112756"/>
                  <a:pt x="112756" y="0"/>
                  <a:pt x="251639" y="0"/>
                </a:cubicBezTo>
                <a:close/>
              </a:path>
            </a:pathLst>
          </a:custGeom>
          <a:solidFill>
            <a:srgbClr val="0090FF"/>
          </a:solidFill>
          <a:ln/>
        </p:spPr>
        <p:txBody>
          <a:bodyPr/>
          <a:lstStyle/>
          <a:p>
            <a:endParaRPr lang="en-US" sz="1261"/>
          </a:p>
        </p:txBody>
      </p:sp>
      <p:pic>
        <p:nvPicPr>
          <p:cNvPr id="10" name="Image 5" descr="https://oceandoc-ai.obs.ap-southeast-3.myhuaweicloud.com/ppt_list_page/_19052329831_y63oFi1732514699286-07869239987903869.png?authorization=c2ltcGxlLWp3dCBhaz1zcGFya2Rlc2s4MDAwMDAwMDAwMDE7ZXhwPTMzMDkzMTQ3MDY7YWxnbz1obWFjLXNoYTI1NjtzaWc9eXd1OXk4NisvcExnV3NOUmVIdHd4RzRKcnJCUkhYM3VxdStpUzJUTVI4RT0=&amp;x_location=7YfmxI7B7uKO7jlRxIftd60XeLD="/>
          <p:cNvPicPr>
            <a:picLocks noChangeAspect="1"/>
          </p:cNvPicPr>
          <p:nvPr/>
        </p:nvPicPr>
        <p:blipFill>
          <a:blip r:embed="rId6"/>
          <a:stretch>
            <a:fillRect/>
          </a:stretch>
        </p:blipFill>
        <p:spPr>
          <a:xfrm>
            <a:off x="7278592" y="2686798"/>
            <a:ext cx="202947" cy="202947"/>
          </a:xfrm>
          <a:prstGeom prst="rect">
            <a:avLst/>
          </a:prstGeom>
        </p:spPr>
      </p:pic>
      <p:sp>
        <p:nvSpPr>
          <p:cNvPr id="11" name="Shape 3"/>
          <p:cNvSpPr/>
          <p:nvPr/>
        </p:nvSpPr>
        <p:spPr>
          <a:xfrm>
            <a:off x="4986563" y="2612044"/>
            <a:ext cx="352450" cy="352450"/>
          </a:xfrm>
          <a:custGeom>
            <a:avLst/>
            <a:gdLst/>
            <a:ahLst/>
            <a:cxnLst/>
            <a:rect l="l" t="t" r="r" b="b"/>
            <a:pathLst>
              <a:path w="503278" h="503278">
                <a:moveTo>
                  <a:pt x="251639" y="0"/>
                </a:moveTo>
                <a:moveTo>
                  <a:pt x="251639" y="0"/>
                </a:moveTo>
                <a:cubicBezTo>
                  <a:pt x="390522" y="0"/>
                  <a:pt x="503278" y="112756"/>
                  <a:pt x="503278" y="251639"/>
                </a:cubicBezTo>
                <a:cubicBezTo>
                  <a:pt x="503278" y="390522"/>
                  <a:pt x="390522" y="503278"/>
                  <a:pt x="251639" y="503278"/>
                </a:cubicBezTo>
                <a:cubicBezTo>
                  <a:pt x="112756" y="503278"/>
                  <a:pt x="0" y="390522"/>
                  <a:pt x="0" y="251639"/>
                </a:cubicBezTo>
                <a:cubicBezTo>
                  <a:pt x="0" y="112756"/>
                  <a:pt x="112756" y="0"/>
                  <a:pt x="251639" y="0"/>
                </a:cubicBezTo>
                <a:close/>
              </a:path>
            </a:pathLst>
          </a:custGeom>
          <a:solidFill>
            <a:srgbClr val="0F3558"/>
          </a:solidFill>
          <a:ln/>
        </p:spPr>
        <p:txBody>
          <a:bodyPr/>
          <a:lstStyle/>
          <a:p>
            <a:endParaRPr lang="en-US" sz="1261"/>
          </a:p>
        </p:txBody>
      </p:sp>
      <p:pic>
        <p:nvPicPr>
          <p:cNvPr id="12" name="Image 6" descr="https://oceandoc-ai.obs.ap-southeast-3.myhuaweicloud.com/ppt_list_page/_19052329831_LCg0aP1732514685662-0536160787312864.png?authorization=c2ltcGxlLWp3dCBhaz1zcGFya2Rlc2s4MDAwMDAwMDAwMDE7ZXhwPTMzMDkzMTQ2OTQ7YWxnbz1obWFjLXNoYTI1NjtzaWc9T3hwcDhvbUw1WGhtUVRNQ050c1pjQVc1cWxOTWQzT3FCQitYeVFiM1pxVT0=&amp;x_location=7YfmxI7B7uKO7jlRxIftd60XeLD="/>
          <p:cNvPicPr>
            <a:picLocks noChangeAspect="1"/>
          </p:cNvPicPr>
          <p:nvPr/>
        </p:nvPicPr>
        <p:blipFill>
          <a:blip r:embed="rId7"/>
          <a:stretch>
            <a:fillRect/>
          </a:stretch>
        </p:blipFill>
        <p:spPr>
          <a:xfrm>
            <a:off x="5058498" y="2683979"/>
            <a:ext cx="208585" cy="208585"/>
          </a:xfrm>
          <a:prstGeom prst="rect">
            <a:avLst/>
          </a:prstGeom>
        </p:spPr>
      </p:pic>
      <p:sp>
        <p:nvSpPr>
          <p:cNvPr id="13" name="Shape 4"/>
          <p:cNvSpPr/>
          <p:nvPr/>
        </p:nvSpPr>
        <p:spPr>
          <a:xfrm>
            <a:off x="4986563" y="670460"/>
            <a:ext cx="352450" cy="352450"/>
          </a:xfrm>
          <a:custGeom>
            <a:avLst/>
            <a:gdLst/>
            <a:ahLst/>
            <a:cxnLst/>
            <a:rect l="l" t="t" r="r" b="b"/>
            <a:pathLst>
              <a:path w="503278" h="503278">
                <a:moveTo>
                  <a:pt x="251639" y="0"/>
                </a:moveTo>
                <a:moveTo>
                  <a:pt x="251639" y="0"/>
                </a:moveTo>
                <a:cubicBezTo>
                  <a:pt x="390522" y="0"/>
                  <a:pt x="503278" y="112756"/>
                  <a:pt x="503278" y="251639"/>
                </a:cubicBezTo>
                <a:cubicBezTo>
                  <a:pt x="503278" y="390522"/>
                  <a:pt x="390522" y="503278"/>
                  <a:pt x="251639" y="503278"/>
                </a:cubicBezTo>
                <a:cubicBezTo>
                  <a:pt x="112756" y="503278"/>
                  <a:pt x="0" y="390522"/>
                  <a:pt x="0" y="251639"/>
                </a:cubicBezTo>
                <a:cubicBezTo>
                  <a:pt x="0" y="112756"/>
                  <a:pt x="112756" y="0"/>
                  <a:pt x="251639" y="0"/>
                </a:cubicBezTo>
                <a:close/>
              </a:path>
            </a:pathLst>
          </a:custGeom>
          <a:solidFill>
            <a:srgbClr val="0F3558"/>
          </a:solidFill>
          <a:ln/>
        </p:spPr>
        <p:txBody>
          <a:bodyPr/>
          <a:lstStyle/>
          <a:p>
            <a:endParaRPr lang="en-US" sz="1261"/>
          </a:p>
        </p:txBody>
      </p:sp>
      <p:pic>
        <p:nvPicPr>
          <p:cNvPr id="14" name="Image 7" descr="preencoded.png"/>
          <p:cNvPicPr>
            <a:picLocks noChangeAspect="1"/>
          </p:cNvPicPr>
          <p:nvPr/>
        </p:nvPicPr>
        <p:blipFill>
          <a:blip r:embed="rId8"/>
          <a:stretch>
            <a:fillRect/>
          </a:stretch>
        </p:blipFill>
        <p:spPr>
          <a:xfrm>
            <a:off x="5063648" y="747544"/>
            <a:ext cx="198285" cy="198285"/>
          </a:xfrm>
          <a:prstGeom prst="rect">
            <a:avLst/>
          </a:prstGeom>
        </p:spPr>
      </p:pic>
      <p:pic>
        <p:nvPicPr>
          <p:cNvPr id="15" name="Image 8" descr="preencoded.png"/>
          <p:cNvPicPr>
            <a:picLocks noChangeAspect="1"/>
          </p:cNvPicPr>
          <p:nvPr/>
        </p:nvPicPr>
        <p:blipFill>
          <a:blip r:embed="rId9"/>
          <a:stretch>
            <a:fillRect/>
          </a:stretch>
        </p:blipFill>
        <p:spPr>
          <a:xfrm>
            <a:off x="4927096" y="1876476"/>
            <a:ext cx="1470407" cy="735571"/>
          </a:xfrm>
          <a:prstGeom prst="rect">
            <a:avLst/>
          </a:prstGeom>
        </p:spPr>
      </p:pic>
      <p:pic>
        <p:nvPicPr>
          <p:cNvPr id="16" name="Image 9" descr="preencoded.png"/>
          <p:cNvPicPr>
            <a:picLocks noChangeAspect="1"/>
          </p:cNvPicPr>
          <p:nvPr/>
        </p:nvPicPr>
        <p:blipFill>
          <a:blip r:embed="rId10"/>
          <a:stretch>
            <a:fillRect/>
          </a:stretch>
        </p:blipFill>
        <p:spPr>
          <a:xfrm flipV="1">
            <a:off x="4927096" y="1182105"/>
            <a:ext cx="1470407" cy="735571"/>
          </a:xfrm>
          <a:prstGeom prst="rect">
            <a:avLst/>
          </a:prstGeom>
        </p:spPr>
      </p:pic>
      <p:pic>
        <p:nvPicPr>
          <p:cNvPr id="17" name="Image 10" descr="preencoded.png"/>
          <p:cNvPicPr>
            <a:picLocks noChangeAspect="1"/>
          </p:cNvPicPr>
          <p:nvPr/>
        </p:nvPicPr>
        <p:blipFill>
          <a:blip r:embed="rId11"/>
          <a:stretch>
            <a:fillRect/>
          </a:stretch>
        </p:blipFill>
        <p:spPr>
          <a:xfrm>
            <a:off x="6178984" y="1876476"/>
            <a:ext cx="1470407" cy="735571"/>
          </a:xfrm>
          <a:prstGeom prst="rect">
            <a:avLst/>
          </a:prstGeom>
        </p:spPr>
      </p:pic>
      <p:sp>
        <p:nvSpPr>
          <p:cNvPr id="18" name="Text 5"/>
          <p:cNvSpPr/>
          <p:nvPr/>
        </p:nvSpPr>
        <p:spPr>
          <a:xfrm>
            <a:off x="5041882" y="1599776"/>
            <a:ext cx="408842" cy="316748"/>
          </a:xfrm>
          <a:prstGeom prst="rect">
            <a:avLst/>
          </a:prstGeom>
          <a:noFill/>
          <a:ln/>
        </p:spPr>
        <p:txBody>
          <a:bodyPr wrap="square" lIns="66704" tIns="66704" rIns="66704" bIns="66704" rtlCol="0" anchor="t">
            <a:spAutoFit/>
          </a:bodyPr>
          <a:lstStyle/>
          <a:p>
            <a:pPr>
              <a:lnSpc>
                <a:spcPct val="112500"/>
              </a:lnSpc>
              <a:spcBef>
                <a:spcPts val="263"/>
              </a:spcBef>
            </a:pPr>
            <a:r>
              <a:rPr lang="en-US" sz="1109" dirty="0">
                <a:solidFill>
                  <a:srgbClr val="FFFFFF"/>
                </a:solidFill>
                <a:latin typeface="Noto Sans" pitchFamily="34" charset="0"/>
                <a:ea typeface="Noto Sans" pitchFamily="34" charset="-122"/>
                <a:cs typeface="Noto Sans" pitchFamily="34" charset="-120"/>
              </a:rPr>
              <a:t>01</a:t>
            </a:r>
            <a:endParaRPr lang="en-US" sz="1008" dirty="0"/>
          </a:p>
        </p:txBody>
      </p:sp>
      <p:sp>
        <p:nvSpPr>
          <p:cNvPr id="19" name="Text 6"/>
          <p:cNvSpPr/>
          <p:nvPr/>
        </p:nvSpPr>
        <p:spPr>
          <a:xfrm>
            <a:off x="5041882" y="1885656"/>
            <a:ext cx="408842" cy="316748"/>
          </a:xfrm>
          <a:prstGeom prst="rect">
            <a:avLst/>
          </a:prstGeom>
          <a:noFill/>
          <a:ln/>
        </p:spPr>
        <p:txBody>
          <a:bodyPr wrap="square" lIns="66704" tIns="66704" rIns="66704" bIns="66704" rtlCol="0" anchor="t">
            <a:spAutoFit/>
          </a:bodyPr>
          <a:lstStyle/>
          <a:p>
            <a:pPr>
              <a:lnSpc>
                <a:spcPct val="112500"/>
              </a:lnSpc>
              <a:spcBef>
                <a:spcPts val="263"/>
              </a:spcBef>
            </a:pPr>
            <a:r>
              <a:rPr lang="en-US" sz="1109" dirty="0">
                <a:solidFill>
                  <a:srgbClr val="000000"/>
                </a:solidFill>
                <a:latin typeface="Noto Sans" pitchFamily="34" charset="0"/>
                <a:ea typeface="Noto Sans" pitchFamily="34" charset="-122"/>
                <a:cs typeface="Noto Sans" pitchFamily="34" charset="-120"/>
              </a:rPr>
              <a:t>03</a:t>
            </a:r>
            <a:endParaRPr lang="en-US" sz="1008" dirty="0"/>
          </a:p>
        </p:txBody>
      </p:sp>
      <p:sp>
        <p:nvSpPr>
          <p:cNvPr id="20" name="Text 7"/>
          <p:cNvSpPr/>
          <p:nvPr/>
        </p:nvSpPr>
        <p:spPr>
          <a:xfrm>
            <a:off x="7214935" y="1885658"/>
            <a:ext cx="408842" cy="333355"/>
          </a:xfrm>
          <a:prstGeom prst="rect">
            <a:avLst/>
          </a:prstGeom>
          <a:noFill/>
          <a:ln/>
        </p:spPr>
        <p:txBody>
          <a:bodyPr wrap="square" lIns="66704" tIns="66704" rIns="66704" bIns="66704" rtlCol="0" anchor="t">
            <a:spAutoFit/>
          </a:bodyPr>
          <a:lstStyle/>
          <a:p>
            <a:pPr>
              <a:lnSpc>
                <a:spcPct val="112500"/>
              </a:lnSpc>
              <a:spcBef>
                <a:spcPts val="263"/>
              </a:spcBef>
            </a:pPr>
            <a:r>
              <a:rPr lang="en-US" sz="1210" dirty="0">
                <a:solidFill>
                  <a:srgbClr val="FFFFFF"/>
                </a:solidFill>
                <a:latin typeface="Noto Sans" pitchFamily="34" charset="0"/>
                <a:ea typeface="Noto Sans" pitchFamily="34" charset="-122"/>
                <a:cs typeface="Noto Sans" pitchFamily="34" charset="-120"/>
              </a:rPr>
              <a:t>04</a:t>
            </a:r>
            <a:endParaRPr lang="en-US" sz="1008" dirty="0"/>
          </a:p>
        </p:txBody>
      </p:sp>
      <p:pic>
        <p:nvPicPr>
          <p:cNvPr id="21" name="Image 11" descr="preencoded.png"/>
          <p:cNvPicPr>
            <a:picLocks noChangeAspect="1"/>
          </p:cNvPicPr>
          <p:nvPr/>
        </p:nvPicPr>
        <p:blipFill>
          <a:blip r:embed="rId12"/>
          <a:stretch>
            <a:fillRect/>
          </a:stretch>
        </p:blipFill>
        <p:spPr>
          <a:xfrm rot="-10800000">
            <a:off x="6178984" y="1182105"/>
            <a:ext cx="1470407" cy="735571"/>
          </a:xfrm>
          <a:prstGeom prst="rect">
            <a:avLst/>
          </a:prstGeom>
        </p:spPr>
      </p:pic>
      <p:sp>
        <p:nvSpPr>
          <p:cNvPr id="22" name="Text 8"/>
          <p:cNvSpPr/>
          <p:nvPr/>
        </p:nvSpPr>
        <p:spPr>
          <a:xfrm>
            <a:off x="7234147" y="1591338"/>
            <a:ext cx="408842" cy="316748"/>
          </a:xfrm>
          <a:prstGeom prst="rect">
            <a:avLst/>
          </a:prstGeom>
          <a:noFill/>
          <a:ln/>
        </p:spPr>
        <p:txBody>
          <a:bodyPr wrap="square" lIns="66704" tIns="66704" rIns="66704" bIns="66704" rtlCol="0" anchor="t">
            <a:spAutoFit/>
          </a:bodyPr>
          <a:lstStyle/>
          <a:p>
            <a:pPr>
              <a:lnSpc>
                <a:spcPct val="112500"/>
              </a:lnSpc>
              <a:spcBef>
                <a:spcPts val="263"/>
              </a:spcBef>
            </a:pPr>
            <a:r>
              <a:rPr lang="en-US" sz="1109" dirty="0">
                <a:solidFill>
                  <a:srgbClr val="000000"/>
                </a:solidFill>
                <a:latin typeface="Noto Sans" pitchFamily="34" charset="0"/>
                <a:ea typeface="Noto Sans" pitchFamily="34" charset="-122"/>
                <a:cs typeface="Noto Sans" pitchFamily="34" charset="-120"/>
              </a:rPr>
              <a:t>02</a:t>
            </a:r>
            <a:endParaRPr lang="en-US" sz="1008" dirty="0"/>
          </a:p>
        </p:txBody>
      </p:sp>
      <p:sp>
        <p:nvSpPr>
          <p:cNvPr id="23" name="Text 9"/>
          <p:cNvSpPr/>
          <p:nvPr/>
        </p:nvSpPr>
        <p:spPr>
          <a:xfrm>
            <a:off x="3271569" y="670462"/>
            <a:ext cx="1699305" cy="274429"/>
          </a:xfrm>
          <a:prstGeom prst="rect">
            <a:avLst/>
          </a:prstGeom>
          <a:noFill/>
          <a:ln/>
        </p:spPr>
        <p:txBody>
          <a:bodyPr wrap="square" lIns="66704" tIns="66704" rIns="66704" bIns="66704" rtlCol="0" anchor="t">
            <a:spAutoFit/>
          </a:bodyPr>
          <a:lstStyle/>
          <a:p>
            <a:pPr algn="r">
              <a:spcBef>
                <a:spcPts val="263"/>
              </a:spcBef>
            </a:pPr>
            <a:r>
              <a:rPr lang="en-US" sz="908" b="1" dirty="0">
                <a:solidFill>
                  <a:srgbClr val="0F3558"/>
                </a:solidFill>
                <a:latin typeface="Noto Sans" pitchFamily="34" charset="0"/>
                <a:ea typeface="Noto Sans" pitchFamily="34" charset="-122"/>
                <a:cs typeface="Noto Sans" pitchFamily="34" charset="-120"/>
              </a:rPr>
              <a:t>Established Integrity Units</a:t>
            </a:r>
            <a:endParaRPr lang="en-US" sz="1008" dirty="0"/>
          </a:p>
        </p:txBody>
      </p:sp>
      <p:sp>
        <p:nvSpPr>
          <p:cNvPr id="24" name="Text 10"/>
          <p:cNvSpPr/>
          <p:nvPr/>
        </p:nvSpPr>
        <p:spPr>
          <a:xfrm>
            <a:off x="3271569" y="1023942"/>
            <a:ext cx="1699305" cy="460569"/>
          </a:xfrm>
          <a:prstGeom prst="rect">
            <a:avLst/>
          </a:prstGeom>
          <a:noFill/>
          <a:ln/>
        </p:spPr>
        <p:txBody>
          <a:bodyPr wrap="square" lIns="66704" tIns="66704" rIns="66704" bIns="66704" rtlCol="0" anchor="t">
            <a:spAutoFit/>
          </a:bodyPr>
          <a:lstStyle/>
          <a:p>
            <a:pPr algn="r"/>
            <a:r>
              <a:rPr lang="en-US" sz="706" dirty="0">
                <a:solidFill>
                  <a:srgbClr val="000000"/>
                </a:solidFill>
                <a:latin typeface="Noto Sans" pitchFamily="34" charset="0"/>
                <a:ea typeface="Noto Sans" pitchFamily="34" charset="-122"/>
                <a:cs typeface="Noto Sans" pitchFamily="34" charset="-120"/>
              </a:rPr>
              <a:t>Implemented across all ministries and agencies to strengthen governance and accountability.</a:t>
            </a:r>
            <a:endParaRPr lang="en-US" sz="1008" dirty="0"/>
          </a:p>
        </p:txBody>
      </p:sp>
      <p:sp>
        <p:nvSpPr>
          <p:cNvPr id="25" name="Text 11"/>
          <p:cNvSpPr/>
          <p:nvPr/>
        </p:nvSpPr>
        <p:spPr>
          <a:xfrm>
            <a:off x="3271569" y="2137531"/>
            <a:ext cx="1699305" cy="274429"/>
          </a:xfrm>
          <a:prstGeom prst="rect">
            <a:avLst/>
          </a:prstGeom>
          <a:noFill/>
          <a:ln/>
        </p:spPr>
        <p:txBody>
          <a:bodyPr wrap="square" lIns="66704" tIns="66704" rIns="66704" bIns="66704" rtlCol="0" anchor="t">
            <a:spAutoFit/>
          </a:bodyPr>
          <a:lstStyle/>
          <a:p>
            <a:pPr algn="r">
              <a:spcBef>
                <a:spcPts val="263"/>
              </a:spcBef>
            </a:pPr>
            <a:r>
              <a:rPr lang="en-US" sz="908" b="1" dirty="0">
                <a:solidFill>
                  <a:srgbClr val="0F3558"/>
                </a:solidFill>
                <a:latin typeface="Noto Sans" pitchFamily="34" charset="0"/>
                <a:ea typeface="Noto Sans" pitchFamily="34" charset="-122"/>
                <a:cs typeface="Noto Sans" pitchFamily="34" charset="-120"/>
              </a:rPr>
              <a:t>Compliance Focus Areas</a:t>
            </a:r>
            <a:endParaRPr lang="en-US" sz="1008" dirty="0"/>
          </a:p>
        </p:txBody>
      </p:sp>
      <p:sp>
        <p:nvSpPr>
          <p:cNvPr id="26" name="Text 12"/>
          <p:cNvSpPr/>
          <p:nvPr/>
        </p:nvSpPr>
        <p:spPr>
          <a:xfrm>
            <a:off x="3271569" y="2473080"/>
            <a:ext cx="1699305" cy="460569"/>
          </a:xfrm>
          <a:prstGeom prst="rect">
            <a:avLst/>
          </a:prstGeom>
          <a:noFill/>
          <a:ln/>
        </p:spPr>
        <p:txBody>
          <a:bodyPr wrap="square" lIns="66704" tIns="66704" rIns="66704" bIns="66704" rtlCol="0" anchor="t">
            <a:spAutoFit/>
          </a:bodyPr>
          <a:lstStyle/>
          <a:p>
            <a:pPr algn="r">
              <a:spcBef>
                <a:spcPts val="263"/>
              </a:spcBef>
            </a:pPr>
            <a:r>
              <a:rPr lang="en-US" sz="706" dirty="0">
                <a:solidFill>
                  <a:srgbClr val="000000"/>
                </a:solidFill>
                <a:latin typeface="Noto Sans" pitchFamily="34" charset="0"/>
                <a:ea typeface="Noto Sans" pitchFamily="34" charset="-122"/>
                <a:cs typeface="Noto Sans" pitchFamily="34" charset="-120"/>
              </a:rPr>
              <a:t>Developed frameworks for governance, risk management, and anti-corruption through CeIO roles.</a:t>
            </a:r>
            <a:endParaRPr lang="en-US" sz="1008" dirty="0"/>
          </a:p>
        </p:txBody>
      </p:sp>
      <p:sp>
        <p:nvSpPr>
          <p:cNvPr id="27" name="Text 13"/>
          <p:cNvSpPr/>
          <p:nvPr/>
        </p:nvSpPr>
        <p:spPr>
          <a:xfrm>
            <a:off x="7556290" y="670462"/>
            <a:ext cx="1772133" cy="274429"/>
          </a:xfrm>
          <a:prstGeom prst="rect">
            <a:avLst/>
          </a:prstGeom>
          <a:noFill/>
          <a:ln/>
        </p:spPr>
        <p:txBody>
          <a:bodyPr wrap="square" lIns="66704" tIns="66704" rIns="66704" bIns="66704" rtlCol="0" anchor="t">
            <a:spAutoFit/>
          </a:bodyPr>
          <a:lstStyle/>
          <a:p>
            <a:pPr>
              <a:spcBef>
                <a:spcPts val="263"/>
              </a:spcBef>
            </a:pPr>
            <a:r>
              <a:rPr lang="en-US" sz="908" b="1" dirty="0">
                <a:solidFill>
                  <a:srgbClr val="0F3558"/>
                </a:solidFill>
                <a:latin typeface="Noto Sans" pitchFamily="34" charset="0"/>
                <a:ea typeface="Noto Sans" pitchFamily="34" charset="-122"/>
                <a:cs typeface="Noto Sans" pitchFamily="34" charset="-120"/>
              </a:rPr>
              <a:t>Strategic Collaborations</a:t>
            </a:r>
            <a:endParaRPr lang="en-US" sz="1008" dirty="0"/>
          </a:p>
        </p:txBody>
      </p:sp>
      <p:sp>
        <p:nvSpPr>
          <p:cNvPr id="28" name="Text 14"/>
          <p:cNvSpPr/>
          <p:nvPr/>
        </p:nvSpPr>
        <p:spPr>
          <a:xfrm>
            <a:off x="7556290" y="1023941"/>
            <a:ext cx="1772133" cy="460569"/>
          </a:xfrm>
          <a:prstGeom prst="rect">
            <a:avLst/>
          </a:prstGeom>
          <a:noFill/>
          <a:ln/>
        </p:spPr>
        <p:txBody>
          <a:bodyPr wrap="square" lIns="66704" tIns="66704" rIns="66704" bIns="66704" rtlCol="0" anchor="t">
            <a:spAutoFit/>
          </a:bodyPr>
          <a:lstStyle/>
          <a:p>
            <a:r>
              <a:rPr lang="en-US" sz="706" dirty="0">
                <a:solidFill>
                  <a:srgbClr val="000000"/>
                </a:solidFill>
                <a:latin typeface="Noto Sans" pitchFamily="34" charset="0"/>
                <a:ea typeface="Noto Sans" pitchFamily="34" charset="-122"/>
                <a:cs typeface="Noto Sans" pitchFamily="34" charset="-120"/>
              </a:rPr>
              <a:t>MACC’s partnership with Department (JPA) and all ministries to align policies and enhance integrity initiatives.</a:t>
            </a:r>
            <a:endParaRPr lang="en-US" sz="1008" dirty="0"/>
          </a:p>
        </p:txBody>
      </p:sp>
      <p:sp>
        <p:nvSpPr>
          <p:cNvPr id="29" name="Text 15"/>
          <p:cNvSpPr/>
          <p:nvPr/>
        </p:nvSpPr>
        <p:spPr>
          <a:xfrm>
            <a:off x="7559768" y="2137531"/>
            <a:ext cx="1768653" cy="274429"/>
          </a:xfrm>
          <a:prstGeom prst="rect">
            <a:avLst/>
          </a:prstGeom>
          <a:noFill/>
          <a:ln/>
        </p:spPr>
        <p:txBody>
          <a:bodyPr wrap="square" lIns="66704" tIns="66704" rIns="66704" bIns="66704" rtlCol="0" anchor="t">
            <a:spAutoFit/>
          </a:bodyPr>
          <a:lstStyle/>
          <a:p>
            <a:pPr>
              <a:spcBef>
                <a:spcPts val="263"/>
              </a:spcBef>
            </a:pPr>
            <a:r>
              <a:rPr lang="en-US" sz="908" b="1" dirty="0">
                <a:solidFill>
                  <a:srgbClr val="0F3558"/>
                </a:solidFill>
                <a:latin typeface="Noto Sans" pitchFamily="34" charset="0"/>
                <a:ea typeface="Noto Sans" pitchFamily="34" charset="-122"/>
                <a:cs typeface="Noto Sans" pitchFamily="34" charset="-120"/>
              </a:rPr>
              <a:t>Measurable Outcomes</a:t>
            </a:r>
            <a:endParaRPr lang="en-US" sz="1008" dirty="0"/>
          </a:p>
        </p:txBody>
      </p:sp>
      <p:sp>
        <p:nvSpPr>
          <p:cNvPr id="30" name="Text 16"/>
          <p:cNvSpPr/>
          <p:nvPr/>
        </p:nvSpPr>
        <p:spPr>
          <a:xfrm>
            <a:off x="7556290" y="2473082"/>
            <a:ext cx="1772133" cy="460569"/>
          </a:xfrm>
          <a:prstGeom prst="rect">
            <a:avLst/>
          </a:prstGeom>
          <a:noFill/>
          <a:ln/>
        </p:spPr>
        <p:txBody>
          <a:bodyPr wrap="square" lIns="66704" tIns="66704" rIns="66704" bIns="66704" rtlCol="0" anchor="t">
            <a:spAutoFit/>
          </a:bodyPr>
          <a:lstStyle/>
          <a:p>
            <a:pPr>
              <a:spcBef>
                <a:spcPts val="263"/>
              </a:spcBef>
            </a:pPr>
            <a:r>
              <a:rPr lang="en-US" sz="706" dirty="0">
                <a:solidFill>
                  <a:srgbClr val="000000"/>
                </a:solidFill>
                <a:latin typeface="Noto Sans" pitchFamily="34" charset="0"/>
                <a:ea typeface="Noto Sans" pitchFamily="34" charset="-122"/>
                <a:cs typeface="Noto Sans" pitchFamily="34" charset="-120"/>
              </a:rPr>
              <a:t>Reduced misconduct incidents and cultivated stronger governance culture throughout public institutions.</a:t>
            </a:r>
            <a:endParaRPr lang="en-US" sz="1008"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3615467" y="32539"/>
            <a:ext cx="5790502" cy="383049"/>
          </a:xfrm>
          <a:prstGeom prst="rect">
            <a:avLst/>
          </a:prstGeom>
          <a:noFill/>
          <a:ln/>
        </p:spPr>
        <p:txBody>
          <a:bodyPr wrap="square" lIns="66704" tIns="66704" rIns="66704" bIns="66704" rtlCol="0" anchor="t">
            <a:spAutoFit/>
          </a:bodyPr>
          <a:lstStyle/>
          <a:p>
            <a:pPr>
              <a:lnSpc>
                <a:spcPct val="112500"/>
              </a:lnSpc>
              <a:spcBef>
                <a:spcPts val="263"/>
              </a:spcBef>
            </a:pPr>
            <a:r>
              <a:rPr lang="en-US" sz="1513" b="1" dirty="0">
                <a:solidFill>
                  <a:srgbClr val="000000"/>
                </a:solidFill>
                <a:latin typeface="Noto Sans" pitchFamily="34" charset="0"/>
                <a:ea typeface="Noto Sans" pitchFamily="34" charset="-122"/>
                <a:cs typeface="Noto Sans" pitchFamily="34" charset="-120"/>
              </a:rPr>
              <a:t>Beyond Compliance to Culture</a:t>
            </a:r>
            <a:endParaRPr lang="en-US" sz="1008" dirty="0"/>
          </a:p>
        </p:txBody>
      </p:sp>
      <p:pic>
        <p:nvPicPr>
          <p:cNvPr id="3" name="Image 0" descr="preencoded.png"/>
          <p:cNvPicPr>
            <a:picLocks noChangeAspect="1"/>
          </p:cNvPicPr>
          <p:nvPr/>
        </p:nvPicPr>
        <p:blipFill>
          <a:blip r:embed="rId4"/>
          <a:stretch>
            <a:fillRect/>
          </a:stretch>
        </p:blipFill>
        <p:spPr>
          <a:xfrm rot="554302">
            <a:off x="3400437" y="135863"/>
            <a:ext cx="192109" cy="141520"/>
          </a:xfrm>
          <a:prstGeom prst="rect">
            <a:avLst/>
          </a:prstGeom>
        </p:spPr>
      </p:pic>
      <p:pic>
        <p:nvPicPr>
          <p:cNvPr id="4" name="Image 1" descr="preencoded.png"/>
          <p:cNvPicPr>
            <a:picLocks noChangeAspect="1"/>
          </p:cNvPicPr>
          <p:nvPr/>
        </p:nvPicPr>
        <p:blipFill>
          <a:blip r:embed="rId4"/>
          <a:stretch>
            <a:fillRect/>
          </a:stretch>
        </p:blipFill>
        <p:spPr>
          <a:xfrm rot="554302">
            <a:off x="3400437" y="233933"/>
            <a:ext cx="192109" cy="141520"/>
          </a:xfrm>
          <a:prstGeom prst="rect">
            <a:avLst/>
          </a:prstGeom>
        </p:spPr>
      </p:pic>
      <p:pic>
        <p:nvPicPr>
          <p:cNvPr id="5" name="Image 2" descr="preencoded.png"/>
          <p:cNvPicPr>
            <a:picLocks noChangeAspect="1"/>
          </p:cNvPicPr>
          <p:nvPr/>
        </p:nvPicPr>
        <p:blipFill>
          <a:blip r:embed="rId4"/>
          <a:stretch>
            <a:fillRect/>
          </a:stretch>
        </p:blipFill>
        <p:spPr>
          <a:xfrm rot="554302">
            <a:off x="3307076" y="123056"/>
            <a:ext cx="192109" cy="141520"/>
          </a:xfrm>
          <a:prstGeom prst="rect">
            <a:avLst/>
          </a:prstGeom>
        </p:spPr>
      </p:pic>
      <p:pic>
        <p:nvPicPr>
          <p:cNvPr id="6" name="Image 3" descr="preencoded.png"/>
          <p:cNvPicPr>
            <a:picLocks noChangeAspect="1"/>
          </p:cNvPicPr>
          <p:nvPr/>
        </p:nvPicPr>
        <p:blipFill>
          <a:blip r:embed="rId4"/>
          <a:stretch>
            <a:fillRect/>
          </a:stretch>
        </p:blipFill>
        <p:spPr>
          <a:xfrm rot="554302">
            <a:off x="3307076" y="221125"/>
            <a:ext cx="192109" cy="141520"/>
          </a:xfrm>
          <a:prstGeom prst="rect">
            <a:avLst/>
          </a:prstGeom>
        </p:spPr>
      </p:pic>
      <p:pic>
        <p:nvPicPr>
          <p:cNvPr id="7" name="Image 4" descr="preencoded.png"/>
          <p:cNvPicPr>
            <a:picLocks noChangeAspect="1"/>
          </p:cNvPicPr>
          <p:nvPr/>
        </p:nvPicPr>
        <p:blipFill>
          <a:blip r:embed="rId5"/>
          <a:stretch>
            <a:fillRect/>
          </a:stretch>
        </p:blipFill>
        <p:spPr>
          <a:xfrm>
            <a:off x="3268520" y="2057598"/>
            <a:ext cx="2965517" cy="1216688"/>
          </a:xfrm>
          <a:prstGeom prst="rect">
            <a:avLst/>
          </a:prstGeom>
        </p:spPr>
      </p:pic>
      <p:pic>
        <p:nvPicPr>
          <p:cNvPr id="8" name="Image 5" descr="preencoded.png"/>
          <p:cNvPicPr>
            <a:picLocks noChangeAspect="1"/>
          </p:cNvPicPr>
          <p:nvPr/>
        </p:nvPicPr>
        <p:blipFill>
          <a:blip r:embed="rId6"/>
          <a:stretch>
            <a:fillRect/>
          </a:stretch>
        </p:blipFill>
        <p:spPr>
          <a:xfrm>
            <a:off x="3268520" y="714644"/>
            <a:ext cx="2965517" cy="1216688"/>
          </a:xfrm>
          <a:prstGeom prst="rect">
            <a:avLst/>
          </a:prstGeom>
        </p:spPr>
      </p:pic>
      <p:sp>
        <p:nvSpPr>
          <p:cNvPr id="9" name="Shape 1"/>
          <p:cNvSpPr/>
          <p:nvPr/>
        </p:nvSpPr>
        <p:spPr>
          <a:xfrm>
            <a:off x="3432600" y="1161625"/>
            <a:ext cx="322728" cy="322728"/>
          </a:xfrm>
          <a:custGeom>
            <a:avLst/>
            <a:gdLst/>
            <a:ahLst/>
            <a:cxnLst/>
            <a:rect l="l" t="t" r="r" b="b"/>
            <a:pathLst>
              <a:path w="460837" h="460837">
                <a:moveTo>
                  <a:pt x="230419" y="0"/>
                </a:moveTo>
                <a:moveTo>
                  <a:pt x="230419" y="0"/>
                </a:moveTo>
                <a:cubicBezTo>
                  <a:pt x="357590" y="0"/>
                  <a:pt x="460837" y="103247"/>
                  <a:pt x="460837" y="230419"/>
                </a:cubicBezTo>
                <a:cubicBezTo>
                  <a:pt x="460837" y="357590"/>
                  <a:pt x="357590" y="460837"/>
                  <a:pt x="230419" y="460837"/>
                </a:cubicBezTo>
                <a:cubicBezTo>
                  <a:pt x="103247" y="460837"/>
                  <a:pt x="0" y="357590"/>
                  <a:pt x="0" y="230419"/>
                </a:cubicBezTo>
                <a:cubicBezTo>
                  <a:pt x="0" y="103247"/>
                  <a:pt x="103247" y="0"/>
                  <a:pt x="230419" y="0"/>
                </a:cubicBezTo>
                <a:close/>
              </a:path>
            </a:pathLst>
          </a:custGeom>
          <a:solidFill>
            <a:srgbClr val="FFFFFF"/>
          </a:solidFill>
          <a:ln/>
        </p:spPr>
        <p:txBody>
          <a:bodyPr/>
          <a:lstStyle/>
          <a:p>
            <a:endParaRPr lang="en-US" sz="1261"/>
          </a:p>
        </p:txBody>
      </p:sp>
      <p:sp>
        <p:nvSpPr>
          <p:cNvPr id="10" name="Text 2"/>
          <p:cNvSpPr/>
          <p:nvPr/>
        </p:nvSpPr>
        <p:spPr>
          <a:xfrm>
            <a:off x="3321774" y="1134084"/>
            <a:ext cx="544384" cy="349898"/>
          </a:xfrm>
          <a:prstGeom prst="rect">
            <a:avLst/>
          </a:prstGeom>
          <a:noFill/>
          <a:ln/>
        </p:spPr>
        <p:txBody>
          <a:bodyPr wrap="square" lIns="66704" tIns="66704" rIns="66704" bIns="66704" rtlCol="0" anchor="t">
            <a:spAutoFit/>
          </a:bodyPr>
          <a:lstStyle/>
          <a:p>
            <a:pPr algn="ctr">
              <a:lnSpc>
                <a:spcPct val="112500"/>
              </a:lnSpc>
              <a:spcBef>
                <a:spcPts val="263"/>
              </a:spcBef>
            </a:pPr>
            <a:r>
              <a:rPr lang="en-US" sz="1311" b="1" dirty="0">
                <a:solidFill>
                  <a:srgbClr val="0F3558"/>
                </a:solidFill>
                <a:latin typeface="Noto Sans" pitchFamily="34" charset="0"/>
                <a:ea typeface="Noto Sans" pitchFamily="34" charset="-122"/>
                <a:cs typeface="Noto Sans" pitchFamily="34" charset="-120"/>
              </a:rPr>
              <a:t>01</a:t>
            </a:r>
            <a:endParaRPr lang="en-US" sz="1008" dirty="0"/>
          </a:p>
        </p:txBody>
      </p:sp>
      <p:pic>
        <p:nvPicPr>
          <p:cNvPr id="11" name="Image 6" descr="preencoded.png"/>
          <p:cNvPicPr>
            <a:picLocks noChangeAspect="1"/>
          </p:cNvPicPr>
          <p:nvPr/>
        </p:nvPicPr>
        <p:blipFill>
          <a:blip r:embed="rId5"/>
          <a:stretch>
            <a:fillRect/>
          </a:stretch>
        </p:blipFill>
        <p:spPr>
          <a:xfrm>
            <a:off x="6373230" y="714644"/>
            <a:ext cx="2965517" cy="1216688"/>
          </a:xfrm>
          <a:prstGeom prst="rect">
            <a:avLst/>
          </a:prstGeom>
        </p:spPr>
      </p:pic>
      <p:sp>
        <p:nvSpPr>
          <p:cNvPr id="12" name="Shape 3"/>
          <p:cNvSpPr/>
          <p:nvPr/>
        </p:nvSpPr>
        <p:spPr>
          <a:xfrm>
            <a:off x="6537585" y="1161625"/>
            <a:ext cx="322728" cy="322728"/>
          </a:xfrm>
          <a:custGeom>
            <a:avLst/>
            <a:gdLst/>
            <a:ahLst/>
            <a:cxnLst/>
            <a:rect l="l" t="t" r="r" b="b"/>
            <a:pathLst>
              <a:path w="460837" h="460837">
                <a:moveTo>
                  <a:pt x="230419" y="0"/>
                </a:moveTo>
                <a:moveTo>
                  <a:pt x="230419" y="0"/>
                </a:moveTo>
                <a:cubicBezTo>
                  <a:pt x="357590" y="0"/>
                  <a:pt x="460837" y="103247"/>
                  <a:pt x="460837" y="230419"/>
                </a:cubicBezTo>
                <a:cubicBezTo>
                  <a:pt x="460837" y="357590"/>
                  <a:pt x="357590" y="460837"/>
                  <a:pt x="230419" y="460837"/>
                </a:cubicBezTo>
                <a:cubicBezTo>
                  <a:pt x="103247" y="460837"/>
                  <a:pt x="0" y="357590"/>
                  <a:pt x="0" y="230419"/>
                </a:cubicBezTo>
                <a:cubicBezTo>
                  <a:pt x="0" y="103247"/>
                  <a:pt x="103247" y="0"/>
                  <a:pt x="230419" y="0"/>
                </a:cubicBezTo>
                <a:close/>
              </a:path>
            </a:pathLst>
          </a:custGeom>
          <a:solidFill>
            <a:srgbClr val="FFFFFF"/>
          </a:solidFill>
          <a:ln/>
        </p:spPr>
        <p:txBody>
          <a:bodyPr/>
          <a:lstStyle/>
          <a:p>
            <a:endParaRPr lang="en-US" sz="1261"/>
          </a:p>
        </p:txBody>
      </p:sp>
      <p:sp>
        <p:nvSpPr>
          <p:cNvPr id="13" name="Text 4"/>
          <p:cNvSpPr/>
          <p:nvPr/>
        </p:nvSpPr>
        <p:spPr>
          <a:xfrm>
            <a:off x="6426757" y="1134084"/>
            <a:ext cx="544384" cy="349898"/>
          </a:xfrm>
          <a:prstGeom prst="rect">
            <a:avLst/>
          </a:prstGeom>
          <a:noFill/>
          <a:ln/>
        </p:spPr>
        <p:txBody>
          <a:bodyPr wrap="square" lIns="66704" tIns="66704" rIns="66704" bIns="66704" rtlCol="0" anchor="t">
            <a:spAutoFit/>
          </a:bodyPr>
          <a:lstStyle/>
          <a:p>
            <a:pPr algn="ctr">
              <a:lnSpc>
                <a:spcPct val="112500"/>
              </a:lnSpc>
              <a:spcBef>
                <a:spcPts val="263"/>
              </a:spcBef>
            </a:pPr>
            <a:r>
              <a:rPr lang="en-US" sz="1311" b="1" dirty="0">
                <a:solidFill>
                  <a:srgbClr val="0090FF"/>
                </a:solidFill>
                <a:latin typeface="Noto Sans" pitchFamily="34" charset="0"/>
                <a:ea typeface="Noto Sans" pitchFamily="34" charset="-122"/>
                <a:cs typeface="Noto Sans" pitchFamily="34" charset="-120"/>
              </a:rPr>
              <a:t>02</a:t>
            </a:r>
            <a:endParaRPr lang="en-US" sz="1008" dirty="0"/>
          </a:p>
        </p:txBody>
      </p:sp>
      <p:sp>
        <p:nvSpPr>
          <p:cNvPr id="14" name="Shape 5"/>
          <p:cNvSpPr/>
          <p:nvPr/>
        </p:nvSpPr>
        <p:spPr>
          <a:xfrm>
            <a:off x="3432600" y="2504580"/>
            <a:ext cx="322728" cy="322728"/>
          </a:xfrm>
          <a:custGeom>
            <a:avLst/>
            <a:gdLst/>
            <a:ahLst/>
            <a:cxnLst/>
            <a:rect l="l" t="t" r="r" b="b"/>
            <a:pathLst>
              <a:path w="460837" h="460837">
                <a:moveTo>
                  <a:pt x="230419" y="0"/>
                </a:moveTo>
                <a:moveTo>
                  <a:pt x="230419" y="0"/>
                </a:moveTo>
                <a:cubicBezTo>
                  <a:pt x="357590" y="0"/>
                  <a:pt x="460837" y="103247"/>
                  <a:pt x="460837" y="230419"/>
                </a:cubicBezTo>
                <a:cubicBezTo>
                  <a:pt x="460837" y="357590"/>
                  <a:pt x="357590" y="460837"/>
                  <a:pt x="230419" y="460837"/>
                </a:cubicBezTo>
                <a:cubicBezTo>
                  <a:pt x="103247" y="460837"/>
                  <a:pt x="0" y="357590"/>
                  <a:pt x="0" y="230419"/>
                </a:cubicBezTo>
                <a:cubicBezTo>
                  <a:pt x="0" y="103247"/>
                  <a:pt x="103247" y="0"/>
                  <a:pt x="230419" y="0"/>
                </a:cubicBezTo>
                <a:close/>
              </a:path>
            </a:pathLst>
          </a:custGeom>
          <a:solidFill>
            <a:srgbClr val="FFFFFF"/>
          </a:solidFill>
          <a:ln/>
        </p:spPr>
        <p:txBody>
          <a:bodyPr/>
          <a:lstStyle/>
          <a:p>
            <a:endParaRPr lang="en-US" sz="1261"/>
          </a:p>
        </p:txBody>
      </p:sp>
      <p:sp>
        <p:nvSpPr>
          <p:cNvPr id="15" name="Text 6"/>
          <p:cNvSpPr/>
          <p:nvPr/>
        </p:nvSpPr>
        <p:spPr>
          <a:xfrm>
            <a:off x="3321774" y="2477038"/>
            <a:ext cx="544384" cy="349898"/>
          </a:xfrm>
          <a:prstGeom prst="rect">
            <a:avLst/>
          </a:prstGeom>
          <a:noFill/>
          <a:ln/>
        </p:spPr>
        <p:txBody>
          <a:bodyPr wrap="square" lIns="66704" tIns="66704" rIns="66704" bIns="66704" rtlCol="0" anchor="t">
            <a:spAutoFit/>
          </a:bodyPr>
          <a:lstStyle/>
          <a:p>
            <a:pPr algn="ctr">
              <a:lnSpc>
                <a:spcPct val="112500"/>
              </a:lnSpc>
              <a:spcBef>
                <a:spcPts val="263"/>
              </a:spcBef>
            </a:pPr>
            <a:r>
              <a:rPr lang="en-US" sz="1311" b="1" dirty="0">
                <a:solidFill>
                  <a:srgbClr val="0090FF"/>
                </a:solidFill>
                <a:latin typeface="Noto Sans" pitchFamily="34" charset="0"/>
                <a:ea typeface="Noto Sans" pitchFamily="34" charset="-122"/>
                <a:cs typeface="Noto Sans" pitchFamily="34" charset="-120"/>
              </a:rPr>
              <a:t>03</a:t>
            </a:r>
            <a:endParaRPr lang="en-US" sz="1008" dirty="0"/>
          </a:p>
        </p:txBody>
      </p:sp>
      <p:pic>
        <p:nvPicPr>
          <p:cNvPr id="16" name="Image 7" descr="preencoded.png"/>
          <p:cNvPicPr>
            <a:picLocks noChangeAspect="1"/>
          </p:cNvPicPr>
          <p:nvPr/>
        </p:nvPicPr>
        <p:blipFill>
          <a:blip r:embed="rId6"/>
          <a:stretch>
            <a:fillRect/>
          </a:stretch>
        </p:blipFill>
        <p:spPr>
          <a:xfrm>
            <a:off x="6372996" y="2057598"/>
            <a:ext cx="2965517" cy="1216688"/>
          </a:xfrm>
          <a:prstGeom prst="rect">
            <a:avLst/>
          </a:prstGeom>
        </p:spPr>
      </p:pic>
      <p:sp>
        <p:nvSpPr>
          <p:cNvPr id="17" name="Shape 7"/>
          <p:cNvSpPr/>
          <p:nvPr/>
        </p:nvSpPr>
        <p:spPr>
          <a:xfrm>
            <a:off x="6537585" y="2504580"/>
            <a:ext cx="322728" cy="322728"/>
          </a:xfrm>
          <a:custGeom>
            <a:avLst/>
            <a:gdLst/>
            <a:ahLst/>
            <a:cxnLst/>
            <a:rect l="l" t="t" r="r" b="b"/>
            <a:pathLst>
              <a:path w="460837" h="460837">
                <a:moveTo>
                  <a:pt x="230419" y="0"/>
                </a:moveTo>
                <a:moveTo>
                  <a:pt x="230419" y="0"/>
                </a:moveTo>
                <a:cubicBezTo>
                  <a:pt x="357590" y="0"/>
                  <a:pt x="460837" y="103247"/>
                  <a:pt x="460837" y="230419"/>
                </a:cubicBezTo>
                <a:cubicBezTo>
                  <a:pt x="460837" y="357590"/>
                  <a:pt x="357590" y="460837"/>
                  <a:pt x="230419" y="460837"/>
                </a:cubicBezTo>
                <a:cubicBezTo>
                  <a:pt x="103247" y="460837"/>
                  <a:pt x="0" y="357590"/>
                  <a:pt x="0" y="230419"/>
                </a:cubicBezTo>
                <a:cubicBezTo>
                  <a:pt x="0" y="103247"/>
                  <a:pt x="103247" y="0"/>
                  <a:pt x="230419" y="0"/>
                </a:cubicBezTo>
                <a:close/>
              </a:path>
            </a:pathLst>
          </a:custGeom>
          <a:solidFill>
            <a:srgbClr val="FFFFFF"/>
          </a:solidFill>
          <a:ln/>
        </p:spPr>
        <p:txBody>
          <a:bodyPr/>
          <a:lstStyle/>
          <a:p>
            <a:endParaRPr lang="en-US" sz="1261"/>
          </a:p>
        </p:txBody>
      </p:sp>
      <p:sp>
        <p:nvSpPr>
          <p:cNvPr id="18" name="Text 8"/>
          <p:cNvSpPr/>
          <p:nvPr/>
        </p:nvSpPr>
        <p:spPr>
          <a:xfrm>
            <a:off x="6426757" y="2477038"/>
            <a:ext cx="544384" cy="349898"/>
          </a:xfrm>
          <a:prstGeom prst="rect">
            <a:avLst/>
          </a:prstGeom>
          <a:noFill/>
          <a:ln/>
        </p:spPr>
        <p:txBody>
          <a:bodyPr wrap="square" lIns="66704" tIns="66704" rIns="66704" bIns="66704" rtlCol="0" anchor="t">
            <a:spAutoFit/>
          </a:bodyPr>
          <a:lstStyle/>
          <a:p>
            <a:pPr algn="ctr">
              <a:lnSpc>
                <a:spcPct val="112500"/>
              </a:lnSpc>
              <a:spcBef>
                <a:spcPts val="263"/>
              </a:spcBef>
            </a:pPr>
            <a:r>
              <a:rPr lang="en-US" sz="1311" b="1" dirty="0">
                <a:solidFill>
                  <a:srgbClr val="0F3558"/>
                </a:solidFill>
                <a:latin typeface="Noto Sans" pitchFamily="34" charset="0"/>
                <a:ea typeface="Noto Sans" pitchFamily="34" charset="-122"/>
                <a:cs typeface="Noto Sans" pitchFamily="34" charset="-120"/>
              </a:rPr>
              <a:t>04</a:t>
            </a:r>
            <a:endParaRPr lang="en-US" sz="1008" dirty="0"/>
          </a:p>
        </p:txBody>
      </p:sp>
      <p:sp>
        <p:nvSpPr>
          <p:cNvPr id="19" name="Text 9"/>
          <p:cNvSpPr/>
          <p:nvPr/>
        </p:nvSpPr>
        <p:spPr>
          <a:xfrm>
            <a:off x="3836655" y="918282"/>
            <a:ext cx="2284812" cy="274429"/>
          </a:xfrm>
          <a:prstGeom prst="rect">
            <a:avLst/>
          </a:prstGeom>
          <a:noFill/>
          <a:ln/>
        </p:spPr>
        <p:txBody>
          <a:bodyPr wrap="square" lIns="66704" tIns="66704" rIns="66704" bIns="66704" rtlCol="0" anchor="t">
            <a:spAutoFit/>
          </a:bodyPr>
          <a:lstStyle/>
          <a:p>
            <a:pPr>
              <a:spcBef>
                <a:spcPts val="263"/>
              </a:spcBef>
            </a:pPr>
            <a:r>
              <a:rPr lang="en-US" sz="908" b="1" dirty="0">
                <a:solidFill>
                  <a:srgbClr val="FFFFFF"/>
                </a:solidFill>
                <a:latin typeface="Noto Sans" pitchFamily="34" charset="0"/>
                <a:ea typeface="Noto Sans" pitchFamily="34" charset="-122"/>
                <a:cs typeface="Noto Sans" pitchFamily="34" charset="-120"/>
              </a:rPr>
              <a:t>Compliance-driven to culture-based</a:t>
            </a:r>
            <a:endParaRPr lang="en-US" sz="1008" dirty="0"/>
          </a:p>
        </p:txBody>
      </p:sp>
      <p:sp>
        <p:nvSpPr>
          <p:cNvPr id="20" name="Text 10"/>
          <p:cNvSpPr/>
          <p:nvPr/>
        </p:nvSpPr>
        <p:spPr>
          <a:xfrm>
            <a:off x="3836655" y="1215410"/>
            <a:ext cx="2284812" cy="460569"/>
          </a:xfrm>
          <a:prstGeom prst="rect">
            <a:avLst/>
          </a:prstGeom>
          <a:noFill/>
          <a:ln/>
        </p:spPr>
        <p:txBody>
          <a:bodyPr wrap="square" lIns="66704" tIns="66704" rIns="66704" bIns="66704" rtlCol="0" anchor="t">
            <a:spAutoFit/>
          </a:bodyPr>
          <a:lstStyle/>
          <a:p>
            <a:pPr>
              <a:spcBef>
                <a:spcPts val="263"/>
              </a:spcBef>
            </a:pPr>
            <a:r>
              <a:rPr lang="en-US" sz="706" dirty="0">
                <a:solidFill>
                  <a:srgbClr val="FFFFFF"/>
                </a:solidFill>
                <a:latin typeface="Noto Sans" pitchFamily="34" charset="0"/>
                <a:ea typeface="Noto Sans" pitchFamily="34" charset="-122"/>
                <a:cs typeface="Noto Sans" pitchFamily="34" charset="-120"/>
              </a:rPr>
              <a:t>Shifting from rule enforcement to embedded values that guide everyday decisions across all sectors.</a:t>
            </a:r>
            <a:endParaRPr lang="en-US" sz="1008" dirty="0"/>
          </a:p>
        </p:txBody>
      </p:sp>
      <p:sp>
        <p:nvSpPr>
          <p:cNvPr id="21" name="Text 11"/>
          <p:cNvSpPr/>
          <p:nvPr/>
        </p:nvSpPr>
        <p:spPr>
          <a:xfrm>
            <a:off x="6941638" y="918454"/>
            <a:ext cx="2284812" cy="274429"/>
          </a:xfrm>
          <a:prstGeom prst="rect">
            <a:avLst/>
          </a:prstGeom>
          <a:noFill/>
          <a:ln/>
        </p:spPr>
        <p:txBody>
          <a:bodyPr wrap="square" lIns="66704" tIns="66704" rIns="66704" bIns="66704" rtlCol="0" anchor="t">
            <a:spAutoFit/>
          </a:bodyPr>
          <a:lstStyle/>
          <a:p>
            <a:pPr>
              <a:spcBef>
                <a:spcPts val="263"/>
              </a:spcBef>
            </a:pPr>
            <a:r>
              <a:rPr lang="en-US" sz="908" b="1" dirty="0">
                <a:solidFill>
                  <a:srgbClr val="FFFFFF"/>
                </a:solidFill>
                <a:latin typeface="Noto Sans" pitchFamily="34" charset="0"/>
                <a:ea typeface="Noto Sans" pitchFamily="34" charset="-122"/>
                <a:cs typeface="Noto Sans" pitchFamily="34" charset="-120"/>
              </a:rPr>
              <a:t>Leadership commitment</a:t>
            </a:r>
            <a:endParaRPr lang="en-US" sz="1008" dirty="0"/>
          </a:p>
        </p:txBody>
      </p:sp>
      <p:sp>
        <p:nvSpPr>
          <p:cNvPr id="22" name="Text 12"/>
          <p:cNvSpPr/>
          <p:nvPr/>
        </p:nvSpPr>
        <p:spPr>
          <a:xfrm>
            <a:off x="6941638" y="1215410"/>
            <a:ext cx="2284812" cy="351950"/>
          </a:xfrm>
          <a:prstGeom prst="rect">
            <a:avLst/>
          </a:prstGeom>
          <a:noFill/>
          <a:ln/>
        </p:spPr>
        <p:txBody>
          <a:bodyPr wrap="square" lIns="66704" tIns="66704" rIns="66704" bIns="66704" rtlCol="0" anchor="t">
            <a:spAutoFit/>
          </a:bodyPr>
          <a:lstStyle/>
          <a:p>
            <a:pPr>
              <a:spcBef>
                <a:spcPts val="263"/>
              </a:spcBef>
            </a:pPr>
            <a:r>
              <a:rPr lang="en-US" sz="706" dirty="0">
                <a:solidFill>
                  <a:srgbClr val="FFFFFF"/>
                </a:solidFill>
                <a:latin typeface="Noto Sans" pitchFamily="34" charset="0"/>
                <a:ea typeface="Noto Sans" pitchFamily="34" charset="-122"/>
                <a:cs typeface="Noto Sans" pitchFamily="34" charset="-120"/>
              </a:rPr>
              <a:t>Top management must demonstrate integrity through actions, not just policies or statements.</a:t>
            </a:r>
            <a:endParaRPr lang="en-US" sz="1008" dirty="0"/>
          </a:p>
        </p:txBody>
      </p:sp>
      <p:sp>
        <p:nvSpPr>
          <p:cNvPr id="23" name="Text 13"/>
          <p:cNvSpPr/>
          <p:nvPr/>
        </p:nvSpPr>
        <p:spPr>
          <a:xfrm>
            <a:off x="3836655" y="2241910"/>
            <a:ext cx="2284812" cy="274429"/>
          </a:xfrm>
          <a:prstGeom prst="rect">
            <a:avLst/>
          </a:prstGeom>
          <a:noFill/>
          <a:ln/>
        </p:spPr>
        <p:txBody>
          <a:bodyPr wrap="square" lIns="66704" tIns="66704" rIns="66704" bIns="66704" rtlCol="0" anchor="t">
            <a:spAutoFit/>
          </a:bodyPr>
          <a:lstStyle/>
          <a:p>
            <a:pPr>
              <a:spcBef>
                <a:spcPts val="263"/>
              </a:spcBef>
            </a:pPr>
            <a:r>
              <a:rPr lang="en-US" sz="908" b="1" dirty="0">
                <a:solidFill>
                  <a:srgbClr val="FFFFFF"/>
                </a:solidFill>
                <a:latin typeface="Noto Sans" pitchFamily="34" charset="0"/>
                <a:ea typeface="Noto Sans" pitchFamily="34" charset="-122"/>
                <a:cs typeface="Noto Sans" pitchFamily="34" charset="-120"/>
              </a:rPr>
              <a:t>Continuous education</a:t>
            </a:r>
            <a:endParaRPr lang="en-US" sz="1008" dirty="0"/>
          </a:p>
        </p:txBody>
      </p:sp>
      <p:sp>
        <p:nvSpPr>
          <p:cNvPr id="24" name="Text 14"/>
          <p:cNvSpPr/>
          <p:nvPr/>
        </p:nvSpPr>
        <p:spPr>
          <a:xfrm>
            <a:off x="3836654" y="2577943"/>
            <a:ext cx="2284982" cy="460569"/>
          </a:xfrm>
          <a:prstGeom prst="rect">
            <a:avLst/>
          </a:prstGeom>
          <a:noFill/>
          <a:ln/>
        </p:spPr>
        <p:txBody>
          <a:bodyPr wrap="square" lIns="66704" tIns="66704" rIns="66704" bIns="66704" rtlCol="0" anchor="t">
            <a:spAutoFit/>
          </a:bodyPr>
          <a:lstStyle/>
          <a:p>
            <a:pPr>
              <a:spcBef>
                <a:spcPts val="263"/>
              </a:spcBef>
            </a:pPr>
            <a:r>
              <a:rPr lang="en-US" sz="706" dirty="0">
                <a:solidFill>
                  <a:srgbClr val="FFFFFF"/>
                </a:solidFill>
                <a:latin typeface="Noto Sans" pitchFamily="34" charset="0"/>
                <a:ea typeface="Noto Sans" pitchFamily="34" charset="-122"/>
                <a:cs typeface="Noto Sans" pitchFamily="34" charset="-120"/>
              </a:rPr>
              <a:t>Regular training programs build awareness and reinforce ethical practices throughout organizations.</a:t>
            </a:r>
            <a:endParaRPr lang="en-US" sz="1008" dirty="0"/>
          </a:p>
        </p:txBody>
      </p:sp>
      <p:sp>
        <p:nvSpPr>
          <p:cNvPr id="25" name="Text 15"/>
          <p:cNvSpPr/>
          <p:nvPr/>
        </p:nvSpPr>
        <p:spPr>
          <a:xfrm>
            <a:off x="6941638" y="2241910"/>
            <a:ext cx="2284812" cy="274429"/>
          </a:xfrm>
          <a:prstGeom prst="rect">
            <a:avLst/>
          </a:prstGeom>
          <a:noFill/>
          <a:ln/>
        </p:spPr>
        <p:txBody>
          <a:bodyPr wrap="square" lIns="66704" tIns="66704" rIns="66704" bIns="66704" rtlCol="0" anchor="t">
            <a:spAutoFit/>
          </a:bodyPr>
          <a:lstStyle/>
          <a:p>
            <a:pPr>
              <a:spcBef>
                <a:spcPts val="263"/>
              </a:spcBef>
            </a:pPr>
            <a:r>
              <a:rPr lang="en-US" sz="908" b="1" dirty="0">
                <a:solidFill>
                  <a:srgbClr val="FFFFFF"/>
                </a:solidFill>
                <a:latin typeface="Noto Sans" pitchFamily="34" charset="0"/>
                <a:ea typeface="Noto Sans" pitchFamily="34" charset="-122"/>
                <a:cs typeface="Noto Sans" pitchFamily="34" charset="-120"/>
              </a:rPr>
              <a:t>Cross-sector collaboration</a:t>
            </a:r>
            <a:endParaRPr lang="en-US" sz="1008" dirty="0"/>
          </a:p>
        </p:txBody>
      </p:sp>
      <p:sp>
        <p:nvSpPr>
          <p:cNvPr id="26" name="Text 16"/>
          <p:cNvSpPr/>
          <p:nvPr/>
        </p:nvSpPr>
        <p:spPr>
          <a:xfrm>
            <a:off x="6941638" y="2577942"/>
            <a:ext cx="2284812" cy="569189"/>
          </a:xfrm>
          <a:prstGeom prst="rect">
            <a:avLst/>
          </a:prstGeom>
          <a:noFill/>
          <a:ln/>
        </p:spPr>
        <p:txBody>
          <a:bodyPr wrap="square" lIns="66704" tIns="66704" rIns="66704" bIns="66704" rtlCol="0" anchor="t">
            <a:spAutoFit/>
          </a:bodyPr>
          <a:lstStyle/>
          <a:p>
            <a:pPr>
              <a:spcBef>
                <a:spcPts val="263"/>
              </a:spcBef>
            </a:pPr>
            <a:r>
              <a:rPr lang="en-US" sz="706" dirty="0">
                <a:solidFill>
                  <a:srgbClr val="FFFFFF"/>
                </a:solidFill>
                <a:latin typeface="Noto Sans" pitchFamily="34" charset="0"/>
                <a:ea typeface="Noto Sans" pitchFamily="34" charset="-122"/>
                <a:cs typeface="Noto Sans" pitchFamily="34" charset="-120"/>
              </a:rPr>
              <a:t>Public, private and civil society partnerships create comprehensive integrity ecosystems beyond individual institutions. Such as Transparency International etc.</a:t>
            </a:r>
            <a:endParaRPr lang="en-US" sz="1008"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3422685" y="1317268"/>
            <a:ext cx="3656390" cy="414018"/>
          </a:xfrm>
          <a:prstGeom prst="rect">
            <a:avLst/>
          </a:prstGeom>
          <a:noFill/>
          <a:ln/>
        </p:spPr>
        <p:txBody>
          <a:bodyPr wrap="square" lIns="66704" tIns="66704" rIns="66704" bIns="66704" rtlCol="0" anchor="t">
            <a:spAutoFit/>
          </a:bodyPr>
          <a:lstStyle/>
          <a:p>
            <a:pPr>
              <a:spcBef>
                <a:spcPts val="263"/>
              </a:spcBef>
            </a:pPr>
            <a:r>
              <a:rPr lang="en-US" sz="1815" b="1" dirty="0">
                <a:solidFill>
                  <a:srgbClr val="0F3558"/>
                </a:solidFill>
                <a:latin typeface="Noto Sans" pitchFamily="34" charset="0"/>
                <a:ea typeface="Noto Sans" pitchFamily="34" charset="-122"/>
                <a:cs typeface="Noto Sans" pitchFamily="34" charset="-120"/>
              </a:rPr>
              <a:t>Public to Private Expansion</a:t>
            </a:r>
            <a:endParaRPr lang="en-US" sz="1008" dirty="0"/>
          </a:p>
        </p:txBody>
      </p:sp>
      <p:pic>
        <p:nvPicPr>
          <p:cNvPr id="3" name="Image 0" descr="preencoded.png"/>
          <p:cNvPicPr>
            <a:picLocks noChangeAspect="1"/>
          </p:cNvPicPr>
          <p:nvPr/>
        </p:nvPicPr>
        <p:blipFill>
          <a:blip r:embed="rId4"/>
          <a:stretch>
            <a:fillRect/>
          </a:stretch>
        </p:blipFill>
        <p:spPr>
          <a:xfrm>
            <a:off x="3422685" y="306917"/>
            <a:ext cx="640102" cy="640102"/>
          </a:xfrm>
          <a:prstGeom prst="rect">
            <a:avLst/>
          </a:prstGeom>
        </p:spPr>
      </p:pic>
      <p:sp>
        <p:nvSpPr>
          <p:cNvPr id="4" name="Text 1"/>
          <p:cNvSpPr/>
          <p:nvPr/>
        </p:nvSpPr>
        <p:spPr>
          <a:xfrm>
            <a:off x="3339899" y="519668"/>
            <a:ext cx="950069" cy="581628"/>
          </a:xfrm>
          <a:prstGeom prst="rect">
            <a:avLst/>
          </a:prstGeom>
          <a:noFill/>
          <a:ln/>
        </p:spPr>
        <p:txBody>
          <a:bodyPr wrap="square" lIns="66704" tIns="66704" rIns="66704" bIns="66704" rtlCol="0" anchor="t">
            <a:spAutoFit/>
          </a:bodyPr>
          <a:lstStyle/>
          <a:p>
            <a:pPr algn="ctr">
              <a:lnSpc>
                <a:spcPct val="112500"/>
              </a:lnSpc>
              <a:spcBef>
                <a:spcPts val="263"/>
              </a:spcBef>
            </a:pPr>
            <a:r>
              <a:rPr lang="en-US" sz="2723" b="1" dirty="0">
                <a:solidFill>
                  <a:srgbClr val="0090FF"/>
                </a:solidFill>
                <a:latin typeface="Noto Sans" pitchFamily="34" charset="0"/>
                <a:ea typeface="Noto Sans" pitchFamily="34" charset="-122"/>
                <a:cs typeface="Noto Sans" pitchFamily="34" charset="-120"/>
              </a:rPr>
              <a:t>02</a:t>
            </a:r>
            <a:endParaRPr lang="en-US" sz="1008"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3615468" y="32539"/>
            <a:ext cx="3011230" cy="383049"/>
          </a:xfrm>
          <a:prstGeom prst="rect">
            <a:avLst/>
          </a:prstGeom>
          <a:noFill/>
          <a:ln/>
        </p:spPr>
        <p:txBody>
          <a:bodyPr wrap="square" lIns="66704" tIns="66704" rIns="66704" bIns="66704" rtlCol="0" anchor="t">
            <a:spAutoFit/>
          </a:bodyPr>
          <a:lstStyle/>
          <a:p>
            <a:pPr>
              <a:lnSpc>
                <a:spcPct val="112500"/>
              </a:lnSpc>
              <a:spcBef>
                <a:spcPts val="263"/>
              </a:spcBef>
            </a:pPr>
            <a:r>
              <a:rPr lang="en-US" sz="1513" b="1" dirty="0">
                <a:solidFill>
                  <a:srgbClr val="000000"/>
                </a:solidFill>
                <a:latin typeface="Noto Sans" pitchFamily="34" charset="0"/>
                <a:ea typeface="Noto Sans" pitchFamily="34" charset="-122"/>
                <a:cs typeface="Noto Sans" pitchFamily="34" charset="-120"/>
              </a:rPr>
              <a:t>Integrity Units Establishment</a:t>
            </a:r>
            <a:endParaRPr lang="en-US" sz="1008" dirty="0"/>
          </a:p>
        </p:txBody>
      </p:sp>
      <p:pic>
        <p:nvPicPr>
          <p:cNvPr id="3" name="Image 0" descr="preencoded.png"/>
          <p:cNvPicPr>
            <a:picLocks noChangeAspect="1"/>
          </p:cNvPicPr>
          <p:nvPr/>
        </p:nvPicPr>
        <p:blipFill>
          <a:blip r:embed="rId4"/>
          <a:stretch>
            <a:fillRect/>
          </a:stretch>
        </p:blipFill>
        <p:spPr>
          <a:xfrm rot="554302">
            <a:off x="3400437" y="135863"/>
            <a:ext cx="192109" cy="141520"/>
          </a:xfrm>
          <a:prstGeom prst="rect">
            <a:avLst/>
          </a:prstGeom>
        </p:spPr>
      </p:pic>
      <p:pic>
        <p:nvPicPr>
          <p:cNvPr id="4" name="Image 1" descr="preencoded.png"/>
          <p:cNvPicPr>
            <a:picLocks noChangeAspect="1"/>
          </p:cNvPicPr>
          <p:nvPr/>
        </p:nvPicPr>
        <p:blipFill>
          <a:blip r:embed="rId4"/>
          <a:stretch>
            <a:fillRect/>
          </a:stretch>
        </p:blipFill>
        <p:spPr>
          <a:xfrm rot="554302">
            <a:off x="3400437" y="233933"/>
            <a:ext cx="192109" cy="141520"/>
          </a:xfrm>
          <a:prstGeom prst="rect">
            <a:avLst/>
          </a:prstGeom>
        </p:spPr>
      </p:pic>
      <p:pic>
        <p:nvPicPr>
          <p:cNvPr id="5" name="Image 2" descr="preencoded.png"/>
          <p:cNvPicPr>
            <a:picLocks noChangeAspect="1"/>
          </p:cNvPicPr>
          <p:nvPr/>
        </p:nvPicPr>
        <p:blipFill>
          <a:blip r:embed="rId4"/>
          <a:stretch>
            <a:fillRect/>
          </a:stretch>
        </p:blipFill>
        <p:spPr>
          <a:xfrm rot="554302">
            <a:off x="3307076" y="123056"/>
            <a:ext cx="192109" cy="141520"/>
          </a:xfrm>
          <a:prstGeom prst="rect">
            <a:avLst/>
          </a:prstGeom>
        </p:spPr>
      </p:pic>
      <p:pic>
        <p:nvPicPr>
          <p:cNvPr id="6" name="Image 3" descr="preencoded.png"/>
          <p:cNvPicPr>
            <a:picLocks noChangeAspect="1"/>
          </p:cNvPicPr>
          <p:nvPr/>
        </p:nvPicPr>
        <p:blipFill>
          <a:blip r:embed="rId4"/>
          <a:stretch>
            <a:fillRect/>
          </a:stretch>
        </p:blipFill>
        <p:spPr>
          <a:xfrm rot="554302">
            <a:off x="3307076" y="221125"/>
            <a:ext cx="192109" cy="141520"/>
          </a:xfrm>
          <a:prstGeom prst="rect">
            <a:avLst/>
          </a:prstGeom>
        </p:spPr>
      </p:pic>
      <p:sp>
        <p:nvSpPr>
          <p:cNvPr id="7" name="Shape 1"/>
          <p:cNvSpPr/>
          <p:nvPr/>
        </p:nvSpPr>
        <p:spPr>
          <a:xfrm>
            <a:off x="3282288" y="674591"/>
            <a:ext cx="2982629" cy="1007180"/>
          </a:xfrm>
          <a:custGeom>
            <a:avLst/>
            <a:gdLst/>
            <a:ahLst/>
            <a:cxnLst/>
            <a:rect l="l" t="t" r="r" b="b"/>
            <a:pathLst>
              <a:path w="4259020" h="1739254">
                <a:moveTo>
                  <a:pt x="191848" y="0"/>
                </a:moveTo>
                <a:moveTo>
                  <a:pt x="191848" y="0"/>
                </a:moveTo>
                <a:lnTo>
                  <a:pt x="4067172" y="0"/>
                </a:lnTo>
                <a:quadBezTo>
                  <a:pt x="4259020" y="0"/>
                  <a:pt x="4259020" y="217407"/>
                </a:quadBezTo>
                <a:lnTo>
                  <a:pt x="4259020" y="1521847"/>
                </a:lnTo>
                <a:quadBezTo>
                  <a:pt x="4259020" y="1739254"/>
                  <a:pt x="4067172" y="1739254"/>
                </a:quadBezTo>
                <a:lnTo>
                  <a:pt x="191848" y="1739254"/>
                </a:lnTo>
                <a:quadBezTo>
                  <a:pt x="0" y="1739254"/>
                  <a:pt x="0" y="1521847"/>
                </a:quadBezTo>
                <a:lnTo>
                  <a:pt x="0" y="217407"/>
                </a:lnTo>
                <a:quadBezTo>
                  <a:pt x="0" y="0"/>
                  <a:pt x="191848" y="0"/>
                </a:quadBezTo>
                <a:close/>
              </a:path>
            </a:pathLst>
          </a:custGeom>
          <a:solidFill>
            <a:srgbClr val="0F3558">
              <a:alpha val="0"/>
            </a:srgbClr>
          </a:solidFill>
          <a:ln w="19050">
            <a:solidFill>
              <a:srgbClr val="0F3558"/>
            </a:solidFill>
            <a:prstDash val="solid"/>
          </a:ln>
        </p:spPr>
        <p:txBody>
          <a:bodyPr/>
          <a:lstStyle/>
          <a:p>
            <a:endParaRPr lang="en-US" sz="1261"/>
          </a:p>
        </p:txBody>
      </p:sp>
      <p:pic>
        <p:nvPicPr>
          <p:cNvPr id="8" name="Image 4" descr="preencoded.png"/>
          <p:cNvPicPr>
            <a:picLocks noChangeAspect="1"/>
          </p:cNvPicPr>
          <p:nvPr/>
        </p:nvPicPr>
        <p:blipFill>
          <a:blip r:embed="rId5"/>
          <a:stretch>
            <a:fillRect/>
          </a:stretch>
        </p:blipFill>
        <p:spPr>
          <a:xfrm rot="-8100000">
            <a:off x="5865397" y="1580540"/>
            <a:ext cx="378092" cy="217211"/>
          </a:xfrm>
          <a:prstGeom prst="rect">
            <a:avLst/>
          </a:prstGeom>
        </p:spPr>
      </p:pic>
      <p:sp>
        <p:nvSpPr>
          <p:cNvPr id="9" name="Shape 2"/>
          <p:cNvSpPr/>
          <p:nvPr/>
        </p:nvSpPr>
        <p:spPr>
          <a:xfrm>
            <a:off x="3282216" y="1979273"/>
            <a:ext cx="2982807" cy="948176"/>
          </a:xfrm>
          <a:custGeom>
            <a:avLst/>
            <a:gdLst/>
            <a:ahLst/>
            <a:cxnLst/>
            <a:rect l="l" t="t" r="r" b="b"/>
            <a:pathLst>
              <a:path w="4259275" h="1739189">
                <a:moveTo>
                  <a:pt x="217399" y="0"/>
                </a:moveTo>
                <a:moveTo>
                  <a:pt x="217399" y="0"/>
                </a:moveTo>
                <a:lnTo>
                  <a:pt x="4041877" y="0"/>
                </a:lnTo>
                <a:quadBezTo>
                  <a:pt x="4259275" y="0"/>
                  <a:pt x="4259275" y="217399"/>
                </a:quadBezTo>
                <a:lnTo>
                  <a:pt x="4259275" y="1521790"/>
                </a:lnTo>
                <a:quadBezTo>
                  <a:pt x="4259275" y="1739189"/>
                  <a:pt x="4041877" y="1739189"/>
                </a:quadBezTo>
                <a:lnTo>
                  <a:pt x="217399" y="1739189"/>
                </a:lnTo>
                <a:quadBezTo>
                  <a:pt x="0" y="1739189"/>
                  <a:pt x="0" y="1521790"/>
                </a:quadBezTo>
                <a:lnTo>
                  <a:pt x="0" y="217399"/>
                </a:lnTo>
                <a:quadBezTo>
                  <a:pt x="0" y="0"/>
                  <a:pt x="217399" y="0"/>
                </a:quadBezTo>
                <a:close/>
              </a:path>
            </a:pathLst>
          </a:custGeom>
          <a:solidFill>
            <a:srgbClr val="0F3558">
              <a:alpha val="0"/>
            </a:srgbClr>
          </a:solidFill>
          <a:ln w="19050">
            <a:solidFill>
              <a:srgbClr val="0090FF"/>
            </a:solidFill>
            <a:prstDash val="solid"/>
          </a:ln>
        </p:spPr>
        <p:txBody>
          <a:bodyPr/>
          <a:lstStyle/>
          <a:p>
            <a:endParaRPr lang="en-US" sz="1261"/>
          </a:p>
        </p:txBody>
      </p:sp>
      <p:pic>
        <p:nvPicPr>
          <p:cNvPr id="10" name="Image 5" descr="preencoded.png"/>
          <p:cNvPicPr>
            <a:picLocks noChangeAspect="1"/>
          </p:cNvPicPr>
          <p:nvPr/>
        </p:nvPicPr>
        <p:blipFill>
          <a:blip r:embed="rId5"/>
          <a:stretch>
            <a:fillRect/>
          </a:stretch>
        </p:blipFill>
        <p:spPr>
          <a:xfrm rot="-2700000" flipH="1">
            <a:off x="5865397" y="2081140"/>
            <a:ext cx="378092" cy="217211"/>
          </a:xfrm>
          <a:prstGeom prst="rect">
            <a:avLst/>
          </a:prstGeom>
        </p:spPr>
      </p:pic>
      <p:sp>
        <p:nvSpPr>
          <p:cNvPr id="11" name="Shape 3"/>
          <p:cNvSpPr/>
          <p:nvPr/>
        </p:nvSpPr>
        <p:spPr>
          <a:xfrm>
            <a:off x="6334969" y="674591"/>
            <a:ext cx="2982629" cy="1007180"/>
          </a:xfrm>
          <a:custGeom>
            <a:avLst/>
            <a:gdLst/>
            <a:ahLst/>
            <a:cxnLst/>
            <a:rect l="l" t="t" r="r" b="b"/>
            <a:pathLst>
              <a:path w="4259020" h="1739254">
                <a:moveTo>
                  <a:pt x="191848" y="0"/>
                </a:moveTo>
                <a:moveTo>
                  <a:pt x="191848" y="0"/>
                </a:moveTo>
                <a:lnTo>
                  <a:pt x="4067172" y="0"/>
                </a:lnTo>
                <a:quadBezTo>
                  <a:pt x="4259020" y="0"/>
                  <a:pt x="4259020" y="217407"/>
                </a:quadBezTo>
                <a:lnTo>
                  <a:pt x="4259020" y="1521847"/>
                </a:lnTo>
                <a:quadBezTo>
                  <a:pt x="4259020" y="1739254"/>
                  <a:pt x="4067172" y="1739254"/>
                </a:quadBezTo>
                <a:lnTo>
                  <a:pt x="191848" y="1739254"/>
                </a:lnTo>
                <a:quadBezTo>
                  <a:pt x="0" y="1739254"/>
                  <a:pt x="0" y="1521847"/>
                </a:quadBezTo>
                <a:lnTo>
                  <a:pt x="0" y="217407"/>
                </a:lnTo>
                <a:quadBezTo>
                  <a:pt x="0" y="0"/>
                  <a:pt x="191848" y="0"/>
                </a:quadBezTo>
                <a:close/>
              </a:path>
            </a:pathLst>
          </a:custGeom>
          <a:solidFill>
            <a:srgbClr val="0F3558">
              <a:alpha val="0"/>
            </a:srgbClr>
          </a:solidFill>
          <a:ln w="19050">
            <a:solidFill>
              <a:srgbClr val="0090FF"/>
            </a:solidFill>
            <a:prstDash val="solid"/>
          </a:ln>
        </p:spPr>
        <p:txBody>
          <a:bodyPr/>
          <a:lstStyle/>
          <a:p>
            <a:endParaRPr lang="en-US" sz="1261"/>
          </a:p>
        </p:txBody>
      </p:sp>
      <p:pic>
        <p:nvPicPr>
          <p:cNvPr id="12" name="Image 6" descr="preencoded.png"/>
          <p:cNvPicPr>
            <a:picLocks noChangeAspect="1"/>
          </p:cNvPicPr>
          <p:nvPr/>
        </p:nvPicPr>
        <p:blipFill>
          <a:blip r:embed="rId5"/>
          <a:stretch>
            <a:fillRect/>
          </a:stretch>
        </p:blipFill>
        <p:spPr>
          <a:xfrm rot="-2700000">
            <a:off x="6356394" y="1580540"/>
            <a:ext cx="378092" cy="217211"/>
          </a:xfrm>
          <a:prstGeom prst="rect">
            <a:avLst/>
          </a:prstGeom>
        </p:spPr>
      </p:pic>
      <p:sp>
        <p:nvSpPr>
          <p:cNvPr id="13" name="Shape 4"/>
          <p:cNvSpPr/>
          <p:nvPr/>
        </p:nvSpPr>
        <p:spPr>
          <a:xfrm>
            <a:off x="6334970" y="1979360"/>
            <a:ext cx="2982807" cy="948088"/>
          </a:xfrm>
          <a:custGeom>
            <a:avLst/>
            <a:gdLst/>
            <a:ahLst/>
            <a:cxnLst/>
            <a:rect l="l" t="t" r="r" b="b"/>
            <a:pathLst>
              <a:path w="4259275" h="1739189">
                <a:moveTo>
                  <a:pt x="217399" y="0"/>
                </a:moveTo>
                <a:moveTo>
                  <a:pt x="217399" y="0"/>
                </a:moveTo>
                <a:lnTo>
                  <a:pt x="4041877" y="0"/>
                </a:lnTo>
                <a:quadBezTo>
                  <a:pt x="4259275" y="0"/>
                  <a:pt x="4259275" y="217399"/>
                </a:quadBezTo>
                <a:lnTo>
                  <a:pt x="4259275" y="1521790"/>
                </a:lnTo>
                <a:quadBezTo>
                  <a:pt x="4259275" y="1739189"/>
                  <a:pt x="4041877" y="1739189"/>
                </a:quadBezTo>
                <a:lnTo>
                  <a:pt x="217399" y="1739189"/>
                </a:lnTo>
                <a:quadBezTo>
                  <a:pt x="0" y="1739189"/>
                  <a:pt x="0" y="1521790"/>
                </a:quadBezTo>
                <a:lnTo>
                  <a:pt x="0" y="217399"/>
                </a:lnTo>
                <a:quadBezTo>
                  <a:pt x="0" y="0"/>
                  <a:pt x="217399" y="0"/>
                </a:quadBezTo>
                <a:close/>
              </a:path>
            </a:pathLst>
          </a:custGeom>
          <a:solidFill>
            <a:srgbClr val="0F3558">
              <a:alpha val="0"/>
            </a:srgbClr>
          </a:solidFill>
          <a:ln w="19050">
            <a:solidFill>
              <a:srgbClr val="0F3558"/>
            </a:solidFill>
            <a:prstDash val="solid"/>
          </a:ln>
        </p:spPr>
        <p:txBody>
          <a:bodyPr/>
          <a:lstStyle/>
          <a:p>
            <a:endParaRPr lang="en-US" sz="1261"/>
          </a:p>
        </p:txBody>
      </p:sp>
      <p:pic>
        <p:nvPicPr>
          <p:cNvPr id="14" name="Image 7" descr="preencoded.png"/>
          <p:cNvPicPr>
            <a:picLocks noChangeAspect="1"/>
          </p:cNvPicPr>
          <p:nvPr/>
        </p:nvPicPr>
        <p:blipFill>
          <a:blip r:embed="rId5"/>
          <a:stretch>
            <a:fillRect/>
          </a:stretch>
        </p:blipFill>
        <p:spPr>
          <a:xfrm rot="-8100000" flipH="1">
            <a:off x="6356394" y="2081140"/>
            <a:ext cx="378092" cy="217211"/>
          </a:xfrm>
          <a:prstGeom prst="rect">
            <a:avLst/>
          </a:prstGeom>
        </p:spPr>
      </p:pic>
      <p:sp>
        <p:nvSpPr>
          <p:cNvPr id="15" name="Text 5"/>
          <p:cNvSpPr/>
          <p:nvPr/>
        </p:nvSpPr>
        <p:spPr>
          <a:xfrm>
            <a:off x="3387678" y="779363"/>
            <a:ext cx="2752555" cy="289818"/>
          </a:xfrm>
          <a:prstGeom prst="rect">
            <a:avLst/>
          </a:prstGeom>
          <a:noFill/>
          <a:ln/>
        </p:spPr>
        <p:txBody>
          <a:bodyPr wrap="square" lIns="66704" tIns="66704" rIns="66704" bIns="66704" rtlCol="0" anchor="t">
            <a:spAutoFit/>
          </a:bodyPr>
          <a:lstStyle/>
          <a:p>
            <a:pPr>
              <a:spcBef>
                <a:spcPts val="263"/>
              </a:spcBef>
            </a:pPr>
            <a:r>
              <a:rPr lang="en-US" sz="1008" b="1" dirty="0">
                <a:solidFill>
                  <a:srgbClr val="0F3558"/>
                </a:solidFill>
                <a:latin typeface="Noto Sans" pitchFamily="34" charset="0"/>
                <a:ea typeface="Noto Sans" pitchFamily="34" charset="-122"/>
                <a:cs typeface="Noto Sans" pitchFamily="34" charset="-120"/>
              </a:rPr>
              <a:t>Public Sector Implementation</a:t>
            </a:r>
            <a:endParaRPr lang="en-US" sz="1008" dirty="0"/>
          </a:p>
        </p:txBody>
      </p:sp>
      <p:sp>
        <p:nvSpPr>
          <p:cNvPr id="16" name="Text 6"/>
          <p:cNvSpPr/>
          <p:nvPr/>
        </p:nvSpPr>
        <p:spPr>
          <a:xfrm>
            <a:off x="3387677" y="1112569"/>
            <a:ext cx="2505850" cy="569189"/>
          </a:xfrm>
          <a:prstGeom prst="rect">
            <a:avLst/>
          </a:prstGeom>
          <a:noFill/>
          <a:ln/>
        </p:spPr>
        <p:txBody>
          <a:bodyPr wrap="square" lIns="66704" tIns="66704" rIns="66704" bIns="66704" rtlCol="0" anchor="t">
            <a:spAutoFit/>
          </a:bodyPr>
          <a:lstStyle/>
          <a:p>
            <a:pPr>
              <a:spcBef>
                <a:spcPts val="263"/>
              </a:spcBef>
            </a:pPr>
            <a:r>
              <a:rPr lang="en-US" sz="706" dirty="0">
                <a:solidFill>
                  <a:srgbClr val="000000"/>
                </a:solidFill>
                <a:latin typeface="Noto Sans" pitchFamily="34" charset="0"/>
                <a:ea typeface="Noto Sans" pitchFamily="34" charset="-122"/>
                <a:cs typeface="Noto Sans" pitchFamily="34" charset="-120"/>
              </a:rPr>
              <a:t>Established in all ministries and agencies with focus on 6 TORS : complaint management, integrity enhancement compliance, governance, detection and verification and misconduct management.</a:t>
            </a:r>
            <a:endParaRPr lang="en-US" sz="1008" dirty="0"/>
          </a:p>
        </p:txBody>
      </p:sp>
      <p:sp>
        <p:nvSpPr>
          <p:cNvPr id="17" name="Text 7"/>
          <p:cNvSpPr/>
          <p:nvPr/>
        </p:nvSpPr>
        <p:spPr>
          <a:xfrm>
            <a:off x="3387678" y="2074479"/>
            <a:ext cx="2597570" cy="289818"/>
          </a:xfrm>
          <a:prstGeom prst="rect">
            <a:avLst/>
          </a:prstGeom>
          <a:noFill/>
          <a:ln/>
        </p:spPr>
        <p:txBody>
          <a:bodyPr wrap="square" lIns="66704" tIns="66704" rIns="66704" bIns="66704" rtlCol="0" anchor="t">
            <a:spAutoFit/>
          </a:bodyPr>
          <a:lstStyle/>
          <a:p>
            <a:pPr>
              <a:spcBef>
                <a:spcPts val="263"/>
              </a:spcBef>
            </a:pPr>
            <a:r>
              <a:rPr lang="en-US" sz="1008" b="1" dirty="0">
                <a:solidFill>
                  <a:srgbClr val="0F3558"/>
                </a:solidFill>
                <a:latin typeface="Noto Sans" pitchFamily="34" charset="0"/>
                <a:ea typeface="Noto Sans" pitchFamily="34" charset="-122"/>
                <a:cs typeface="Noto Sans" pitchFamily="34" charset="-120"/>
              </a:rPr>
              <a:t>GLC  and GLIC Expansion</a:t>
            </a:r>
            <a:endParaRPr lang="en-US" sz="1008" dirty="0"/>
          </a:p>
        </p:txBody>
      </p:sp>
      <p:sp>
        <p:nvSpPr>
          <p:cNvPr id="18" name="Text 8"/>
          <p:cNvSpPr/>
          <p:nvPr/>
        </p:nvSpPr>
        <p:spPr>
          <a:xfrm>
            <a:off x="3387677" y="2388257"/>
            <a:ext cx="2505850" cy="569189"/>
          </a:xfrm>
          <a:prstGeom prst="rect">
            <a:avLst/>
          </a:prstGeom>
          <a:noFill/>
          <a:ln/>
        </p:spPr>
        <p:txBody>
          <a:bodyPr wrap="square" lIns="66704" tIns="66704" rIns="66704" bIns="66704" rtlCol="0" anchor="t">
            <a:spAutoFit/>
          </a:bodyPr>
          <a:lstStyle/>
          <a:p>
            <a:pPr>
              <a:spcBef>
                <a:spcPts val="263"/>
              </a:spcBef>
            </a:pPr>
            <a:r>
              <a:rPr lang="en-US" sz="706" dirty="0">
                <a:solidFill>
                  <a:srgbClr val="000000"/>
                </a:solidFill>
                <a:latin typeface="Noto Sans" pitchFamily="34" charset="0"/>
                <a:ea typeface="Noto Sans" pitchFamily="34" charset="-122"/>
                <a:cs typeface="Noto Sans" pitchFamily="34" charset="-120"/>
              </a:rPr>
              <a:t>Model of Integrity and Governance Unit (IGU) replicated in government-linked companies with 4 TORS with corporate integrity frameworks and whistleblowing mechanisms.</a:t>
            </a:r>
            <a:endParaRPr lang="en-US" sz="1008" dirty="0"/>
          </a:p>
        </p:txBody>
      </p:sp>
      <p:sp>
        <p:nvSpPr>
          <p:cNvPr id="19" name="Text 9"/>
          <p:cNvSpPr/>
          <p:nvPr/>
        </p:nvSpPr>
        <p:spPr>
          <a:xfrm>
            <a:off x="6526462" y="779362"/>
            <a:ext cx="2644370" cy="289818"/>
          </a:xfrm>
          <a:prstGeom prst="rect">
            <a:avLst/>
          </a:prstGeom>
          <a:noFill/>
          <a:ln/>
        </p:spPr>
        <p:txBody>
          <a:bodyPr wrap="square" lIns="66704" tIns="66704" rIns="66704" bIns="66704" rtlCol="0" anchor="t">
            <a:spAutoFit/>
          </a:bodyPr>
          <a:lstStyle/>
          <a:p>
            <a:pPr algn="r">
              <a:spcBef>
                <a:spcPts val="263"/>
              </a:spcBef>
            </a:pPr>
            <a:r>
              <a:rPr lang="en-US" sz="1008" b="1" dirty="0">
                <a:solidFill>
                  <a:srgbClr val="0F3558"/>
                </a:solidFill>
                <a:latin typeface="Noto Sans" pitchFamily="34" charset="0"/>
                <a:ea typeface="Noto Sans" pitchFamily="34" charset="-122"/>
                <a:cs typeface="Noto Sans" pitchFamily="34" charset="-120"/>
              </a:rPr>
              <a:t>Collaborative Oversight</a:t>
            </a:r>
            <a:endParaRPr lang="en-US" sz="1008" dirty="0"/>
          </a:p>
        </p:txBody>
      </p:sp>
      <p:sp>
        <p:nvSpPr>
          <p:cNvPr id="20" name="Text 10"/>
          <p:cNvSpPr/>
          <p:nvPr/>
        </p:nvSpPr>
        <p:spPr>
          <a:xfrm>
            <a:off x="6730291" y="1112570"/>
            <a:ext cx="2440540" cy="677808"/>
          </a:xfrm>
          <a:prstGeom prst="rect">
            <a:avLst/>
          </a:prstGeom>
          <a:noFill/>
          <a:ln/>
        </p:spPr>
        <p:txBody>
          <a:bodyPr wrap="square" lIns="66704" tIns="66704" rIns="66704" bIns="66704" rtlCol="0" anchor="t">
            <a:spAutoFit/>
          </a:bodyPr>
          <a:lstStyle/>
          <a:p>
            <a:pPr algn="r">
              <a:spcBef>
                <a:spcPts val="263"/>
              </a:spcBef>
            </a:pPr>
            <a:r>
              <a:rPr lang="en-US" sz="706" dirty="0">
                <a:solidFill>
                  <a:srgbClr val="000000"/>
                </a:solidFill>
                <a:latin typeface="Noto Sans" pitchFamily="34" charset="0"/>
                <a:ea typeface="Noto Sans" pitchFamily="34" charset="-122"/>
                <a:cs typeface="Noto Sans" pitchFamily="34" charset="-120"/>
              </a:rPr>
              <a:t>MACC’s partnership with Public Service Department (JPA) National Audit Department, Companies Commission of Malaysia and all ministries to ensures policy alignment and comprehensive governance standards.</a:t>
            </a:r>
            <a:endParaRPr lang="en-US" sz="1008" dirty="0"/>
          </a:p>
        </p:txBody>
      </p:sp>
      <p:sp>
        <p:nvSpPr>
          <p:cNvPr id="21" name="Text 11"/>
          <p:cNvSpPr/>
          <p:nvPr/>
        </p:nvSpPr>
        <p:spPr>
          <a:xfrm>
            <a:off x="6626697" y="2074479"/>
            <a:ext cx="2544134" cy="289818"/>
          </a:xfrm>
          <a:prstGeom prst="rect">
            <a:avLst/>
          </a:prstGeom>
          <a:noFill/>
          <a:ln/>
        </p:spPr>
        <p:txBody>
          <a:bodyPr wrap="square" lIns="66704" tIns="66704" rIns="66704" bIns="66704" rtlCol="0" anchor="t">
            <a:spAutoFit/>
          </a:bodyPr>
          <a:lstStyle/>
          <a:p>
            <a:pPr algn="r">
              <a:spcBef>
                <a:spcPts val="263"/>
              </a:spcBef>
            </a:pPr>
            <a:r>
              <a:rPr lang="en-US" sz="1008" b="1" dirty="0">
                <a:solidFill>
                  <a:srgbClr val="0F3558"/>
                </a:solidFill>
                <a:latin typeface="Noto Sans" pitchFamily="34" charset="0"/>
                <a:ea typeface="Noto Sans" pitchFamily="34" charset="-122"/>
                <a:cs typeface="Noto Sans" pitchFamily="34" charset="-120"/>
              </a:rPr>
              <a:t>Measurable Outcomes</a:t>
            </a:r>
            <a:endParaRPr lang="en-US" sz="1008" dirty="0"/>
          </a:p>
        </p:txBody>
      </p:sp>
      <p:sp>
        <p:nvSpPr>
          <p:cNvPr id="22" name="Text 12"/>
          <p:cNvSpPr/>
          <p:nvPr/>
        </p:nvSpPr>
        <p:spPr>
          <a:xfrm>
            <a:off x="6755911" y="2388259"/>
            <a:ext cx="2440540" cy="460569"/>
          </a:xfrm>
          <a:prstGeom prst="rect">
            <a:avLst/>
          </a:prstGeom>
          <a:noFill/>
          <a:ln/>
        </p:spPr>
        <p:txBody>
          <a:bodyPr wrap="square" lIns="66704" tIns="66704" rIns="66704" bIns="66704" rtlCol="0" anchor="t">
            <a:spAutoFit/>
          </a:bodyPr>
          <a:lstStyle/>
          <a:p>
            <a:pPr algn="r">
              <a:spcBef>
                <a:spcPts val="263"/>
              </a:spcBef>
            </a:pPr>
            <a:r>
              <a:rPr lang="en-US" sz="706" dirty="0">
                <a:solidFill>
                  <a:srgbClr val="000000"/>
                </a:solidFill>
                <a:latin typeface="Noto Sans" pitchFamily="34" charset="0"/>
                <a:ea typeface="Noto Sans" pitchFamily="34" charset="-122"/>
                <a:cs typeface="Noto Sans" pitchFamily="34" charset="-120"/>
              </a:rPr>
              <a:t>Reduced internal misconduct and improved governance culture demonstrate effectiveness of integrity and anti-corruption initiatives.</a:t>
            </a:r>
            <a:endParaRPr lang="en-US" sz="1008" dirty="0"/>
          </a:p>
        </p:txBody>
      </p:sp>
      <p:sp>
        <p:nvSpPr>
          <p:cNvPr id="23" name="Horizontal Scroll 22">
            <a:extLst>
              <a:ext uri="{FF2B5EF4-FFF2-40B4-BE49-F238E27FC236}">
                <a16:creationId xmlns:a16="http://schemas.microsoft.com/office/drawing/2014/main" id="{08488C87-A3DB-7188-7311-1BACFAE8681A}"/>
              </a:ext>
            </a:extLst>
          </p:cNvPr>
          <p:cNvSpPr/>
          <p:nvPr/>
        </p:nvSpPr>
        <p:spPr>
          <a:xfrm>
            <a:off x="3560779" y="2937802"/>
            <a:ext cx="2332748" cy="664236"/>
          </a:xfrm>
          <a:prstGeom prst="horizontalScroll">
            <a:avLst/>
          </a:prstGeom>
          <a:solidFill>
            <a:schemeClr val="bg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61" b="1" dirty="0">
                <a:solidFill>
                  <a:schemeClr val="tx1"/>
                </a:solidFill>
              </a:rPr>
              <a:t>245</a:t>
            </a:r>
            <a:r>
              <a:rPr lang="en-US" sz="1261" dirty="0">
                <a:solidFill>
                  <a:schemeClr val="tx1"/>
                </a:solidFill>
              </a:rPr>
              <a:t> IGU’s was established in GLC’s and private sectors</a:t>
            </a:r>
          </a:p>
        </p:txBody>
      </p:sp>
      <p:sp>
        <p:nvSpPr>
          <p:cNvPr id="24" name="Horizontal Scroll 23">
            <a:extLst>
              <a:ext uri="{FF2B5EF4-FFF2-40B4-BE49-F238E27FC236}">
                <a16:creationId xmlns:a16="http://schemas.microsoft.com/office/drawing/2014/main" id="{048F1D6D-F4C7-56FF-BB5E-2DFE22106A37}"/>
              </a:ext>
            </a:extLst>
          </p:cNvPr>
          <p:cNvSpPr/>
          <p:nvPr/>
        </p:nvSpPr>
        <p:spPr>
          <a:xfrm>
            <a:off x="6706462" y="2927448"/>
            <a:ext cx="2256093" cy="664236"/>
          </a:xfrm>
          <a:prstGeom prst="horizontalScroll">
            <a:avLst/>
          </a:prstGeom>
          <a:solidFill>
            <a:schemeClr val="bg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61" b="1" dirty="0">
                <a:solidFill>
                  <a:schemeClr val="tx1"/>
                </a:solidFill>
              </a:rPr>
              <a:t>479 </a:t>
            </a:r>
            <a:r>
              <a:rPr lang="en-US" sz="1261" dirty="0">
                <a:solidFill>
                  <a:schemeClr val="tx1"/>
                </a:solidFill>
              </a:rPr>
              <a:t>Integrity Unit’s was established in public sector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3602660" y="205348"/>
            <a:ext cx="3233190" cy="383049"/>
          </a:xfrm>
          <a:prstGeom prst="rect">
            <a:avLst/>
          </a:prstGeom>
          <a:noFill/>
          <a:ln/>
        </p:spPr>
        <p:txBody>
          <a:bodyPr wrap="square" lIns="66704" tIns="66704" rIns="66704" bIns="66704" rtlCol="0" anchor="t">
            <a:spAutoFit/>
          </a:bodyPr>
          <a:lstStyle/>
          <a:p>
            <a:pPr>
              <a:lnSpc>
                <a:spcPct val="112500"/>
              </a:lnSpc>
              <a:spcBef>
                <a:spcPts val="263"/>
              </a:spcBef>
            </a:pPr>
            <a:r>
              <a:rPr lang="en-US" sz="1513" b="1" dirty="0">
                <a:solidFill>
                  <a:srgbClr val="000000"/>
                </a:solidFill>
                <a:latin typeface="Noto Sans" pitchFamily="34" charset="0"/>
                <a:ea typeface="Noto Sans" pitchFamily="34" charset="-122"/>
                <a:cs typeface="Noto Sans" pitchFamily="34" charset="-120"/>
              </a:rPr>
              <a:t>GLCs and GLICs Implementation</a:t>
            </a:r>
            <a:endParaRPr lang="en-US" sz="1008" dirty="0"/>
          </a:p>
        </p:txBody>
      </p:sp>
      <p:pic>
        <p:nvPicPr>
          <p:cNvPr id="3" name="Image 0" descr="preencoded.png"/>
          <p:cNvPicPr>
            <a:picLocks noChangeAspect="1"/>
          </p:cNvPicPr>
          <p:nvPr/>
        </p:nvPicPr>
        <p:blipFill>
          <a:blip r:embed="rId4"/>
          <a:stretch>
            <a:fillRect/>
          </a:stretch>
        </p:blipFill>
        <p:spPr>
          <a:xfrm rot="554302">
            <a:off x="3400437" y="135863"/>
            <a:ext cx="192109" cy="141520"/>
          </a:xfrm>
          <a:prstGeom prst="rect">
            <a:avLst/>
          </a:prstGeom>
        </p:spPr>
      </p:pic>
      <p:pic>
        <p:nvPicPr>
          <p:cNvPr id="4" name="Image 1" descr="preencoded.png"/>
          <p:cNvPicPr>
            <a:picLocks noChangeAspect="1"/>
          </p:cNvPicPr>
          <p:nvPr/>
        </p:nvPicPr>
        <p:blipFill>
          <a:blip r:embed="rId4"/>
          <a:stretch>
            <a:fillRect/>
          </a:stretch>
        </p:blipFill>
        <p:spPr>
          <a:xfrm rot="554302">
            <a:off x="3400437" y="233933"/>
            <a:ext cx="192109" cy="141520"/>
          </a:xfrm>
          <a:prstGeom prst="rect">
            <a:avLst/>
          </a:prstGeom>
        </p:spPr>
      </p:pic>
      <p:pic>
        <p:nvPicPr>
          <p:cNvPr id="5" name="Image 2" descr="preencoded.png"/>
          <p:cNvPicPr>
            <a:picLocks noChangeAspect="1"/>
          </p:cNvPicPr>
          <p:nvPr/>
        </p:nvPicPr>
        <p:blipFill>
          <a:blip r:embed="rId4"/>
          <a:stretch>
            <a:fillRect/>
          </a:stretch>
        </p:blipFill>
        <p:spPr>
          <a:xfrm rot="554302">
            <a:off x="3307076" y="123056"/>
            <a:ext cx="192109" cy="141520"/>
          </a:xfrm>
          <a:prstGeom prst="rect">
            <a:avLst/>
          </a:prstGeom>
        </p:spPr>
      </p:pic>
      <p:pic>
        <p:nvPicPr>
          <p:cNvPr id="6" name="Image 3" descr="preencoded.png"/>
          <p:cNvPicPr>
            <a:picLocks noChangeAspect="1"/>
          </p:cNvPicPr>
          <p:nvPr/>
        </p:nvPicPr>
        <p:blipFill>
          <a:blip r:embed="rId4"/>
          <a:stretch>
            <a:fillRect/>
          </a:stretch>
        </p:blipFill>
        <p:spPr>
          <a:xfrm rot="554302">
            <a:off x="3307076" y="221125"/>
            <a:ext cx="192109" cy="141520"/>
          </a:xfrm>
          <a:prstGeom prst="rect">
            <a:avLst/>
          </a:prstGeom>
        </p:spPr>
      </p:pic>
      <p:pic>
        <p:nvPicPr>
          <p:cNvPr id="7" name="Image 4" descr="preencoded.png"/>
          <p:cNvPicPr>
            <a:picLocks noChangeAspect="1"/>
          </p:cNvPicPr>
          <p:nvPr/>
        </p:nvPicPr>
        <p:blipFill>
          <a:blip r:embed="rId5"/>
          <a:stretch>
            <a:fillRect/>
          </a:stretch>
        </p:blipFill>
        <p:spPr>
          <a:xfrm>
            <a:off x="5275750" y="538197"/>
            <a:ext cx="2070682" cy="2525645"/>
          </a:xfrm>
          <a:prstGeom prst="rect">
            <a:avLst/>
          </a:prstGeom>
        </p:spPr>
      </p:pic>
      <p:sp>
        <p:nvSpPr>
          <p:cNvPr id="8" name="Text 1"/>
          <p:cNvSpPr/>
          <p:nvPr/>
        </p:nvSpPr>
        <p:spPr>
          <a:xfrm>
            <a:off x="5527870" y="711861"/>
            <a:ext cx="1566444" cy="366441"/>
          </a:xfrm>
          <a:prstGeom prst="rect">
            <a:avLst/>
          </a:prstGeom>
          <a:noFill/>
          <a:ln/>
        </p:spPr>
        <p:txBody>
          <a:bodyPr wrap="square" lIns="66704" tIns="66704" rIns="66704" bIns="66704" rtlCol="0" anchor="t">
            <a:spAutoFit/>
          </a:bodyPr>
          <a:lstStyle/>
          <a:p>
            <a:pPr algn="ctr">
              <a:lnSpc>
                <a:spcPct val="112500"/>
              </a:lnSpc>
              <a:spcBef>
                <a:spcPts val="263"/>
              </a:spcBef>
            </a:pPr>
            <a:r>
              <a:rPr lang="en-US" sz="1412" b="1" dirty="0">
                <a:solidFill>
                  <a:srgbClr val="FFFFFF"/>
                </a:solidFill>
                <a:latin typeface="Noto Sans" pitchFamily="34" charset="0"/>
                <a:ea typeface="Noto Sans" pitchFamily="34" charset="-122"/>
                <a:cs typeface="Noto Sans" pitchFamily="34" charset="-120"/>
              </a:rPr>
              <a:t>01</a:t>
            </a:r>
            <a:endParaRPr lang="en-US" sz="1008" dirty="0"/>
          </a:p>
        </p:txBody>
      </p:sp>
      <p:sp>
        <p:nvSpPr>
          <p:cNvPr id="9" name="Text 2"/>
          <p:cNvSpPr/>
          <p:nvPr/>
        </p:nvSpPr>
        <p:spPr>
          <a:xfrm>
            <a:off x="5527870" y="1195079"/>
            <a:ext cx="1566444" cy="366441"/>
          </a:xfrm>
          <a:prstGeom prst="rect">
            <a:avLst/>
          </a:prstGeom>
          <a:noFill/>
          <a:ln/>
        </p:spPr>
        <p:txBody>
          <a:bodyPr wrap="square" lIns="66704" tIns="66704" rIns="66704" bIns="66704" rtlCol="0" anchor="t">
            <a:spAutoFit/>
          </a:bodyPr>
          <a:lstStyle/>
          <a:p>
            <a:pPr algn="ctr">
              <a:lnSpc>
                <a:spcPct val="112500"/>
              </a:lnSpc>
              <a:spcBef>
                <a:spcPts val="263"/>
              </a:spcBef>
            </a:pPr>
            <a:r>
              <a:rPr lang="en-US" sz="1412" b="1" dirty="0">
                <a:solidFill>
                  <a:srgbClr val="FFFFFF"/>
                </a:solidFill>
                <a:latin typeface="Noto Sans" pitchFamily="34" charset="0"/>
                <a:ea typeface="Noto Sans" pitchFamily="34" charset="-122"/>
                <a:cs typeface="Noto Sans" pitchFamily="34" charset="-120"/>
              </a:rPr>
              <a:t>02</a:t>
            </a:r>
            <a:endParaRPr lang="en-US" sz="1008" dirty="0"/>
          </a:p>
        </p:txBody>
      </p:sp>
      <p:sp>
        <p:nvSpPr>
          <p:cNvPr id="10" name="Text 3"/>
          <p:cNvSpPr/>
          <p:nvPr/>
        </p:nvSpPr>
        <p:spPr>
          <a:xfrm>
            <a:off x="5786332" y="1707034"/>
            <a:ext cx="1049518" cy="366441"/>
          </a:xfrm>
          <a:prstGeom prst="rect">
            <a:avLst/>
          </a:prstGeom>
          <a:noFill/>
          <a:ln/>
        </p:spPr>
        <p:txBody>
          <a:bodyPr wrap="square" lIns="66704" tIns="66704" rIns="66704" bIns="66704" rtlCol="0" anchor="t">
            <a:spAutoFit/>
          </a:bodyPr>
          <a:lstStyle/>
          <a:p>
            <a:pPr algn="ctr">
              <a:lnSpc>
                <a:spcPct val="112500"/>
              </a:lnSpc>
              <a:spcBef>
                <a:spcPts val="263"/>
              </a:spcBef>
            </a:pPr>
            <a:r>
              <a:rPr lang="en-US" sz="1412" b="1" dirty="0">
                <a:solidFill>
                  <a:srgbClr val="FFFFFF"/>
                </a:solidFill>
                <a:latin typeface="Noto Sans" pitchFamily="34" charset="0"/>
                <a:ea typeface="Noto Sans" pitchFamily="34" charset="-122"/>
                <a:cs typeface="Noto Sans" pitchFamily="34" charset="-120"/>
              </a:rPr>
              <a:t>03</a:t>
            </a:r>
            <a:endParaRPr lang="en-US" sz="1008" dirty="0"/>
          </a:p>
        </p:txBody>
      </p:sp>
      <p:sp>
        <p:nvSpPr>
          <p:cNvPr id="11" name="Text 4"/>
          <p:cNvSpPr/>
          <p:nvPr/>
        </p:nvSpPr>
        <p:spPr>
          <a:xfrm>
            <a:off x="6036964" y="2255447"/>
            <a:ext cx="548256" cy="366441"/>
          </a:xfrm>
          <a:prstGeom prst="rect">
            <a:avLst/>
          </a:prstGeom>
          <a:noFill/>
          <a:ln/>
        </p:spPr>
        <p:txBody>
          <a:bodyPr wrap="square" lIns="66704" tIns="66704" rIns="66704" bIns="66704" rtlCol="0" anchor="t">
            <a:spAutoFit/>
          </a:bodyPr>
          <a:lstStyle/>
          <a:p>
            <a:pPr algn="ctr">
              <a:lnSpc>
                <a:spcPct val="112500"/>
              </a:lnSpc>
              <a:spcBef>
                <a:spcPts val="263"/>
              </a:spcBef>
            </a:pPr>
            <a:r>
              <a:rPr lang="en-US" sz="1412" b="1" dirty="0">
                <a:solidFill>
                  <a:srgbClr val="FFFFFF"/>
                </a:solidFill>
                <a:latin typeface="Noto Sans" pitchFamily="34" charset="0"/>
                <a:ea typeface="Noto Sans" pitchFamily="34" charset="-122"/>
                <a:cs typeface="Noto Sans" pitchFamily="34" charset="-120"/>
              </a:rPr>
              <a:t>04</a:t>
            </a:r>
            <a:endParaRPr lang="en-US" sz="1008" dirty="0"/>
          </a:p>
        </p:txBody>
      </p:sp>
      <p:sp>
        <p:nvSpPr>
          <p:cNvPr id="12" name="Text 5"/>
          <p:cNvSpPr/>
          <p:nvPr/>
        </p:nvSpPr>
        <p:spPr>
          <a:xfrm>
            <a:off x="3664338" y="673442"/>
            <a:ext cx="1764984" cy="414146"/>
          </a:xfrm>
          <a:prstGeom prst="rect">
            <a:avLst/>
          </a:prstGeom>
          <a:noFill/>
          <a:ln/>
        </p:spPr>
        <p:txBody>
          <a:bodyPr wrap="square" lIns="66704" tIns="66704" rIns="66704" bIns="66704" rtlCol="0" anchor="t">
            <a:spAutoFit/>
          </a:bodyPr>
          <a:lstStyle/>
          <a:p>
            <a:pPr>
              <a:spcBef>
                <a:spcPts val="263"/>
              </a:spcBef>
            </a:pPr>
            <a:r>
              <a:rPr lang="en-US" sz="908" b="1" dirty="0">
                <a:solidFill>
                  <a:srgbClr val="000000"/>
                </a:solidFill>
                <a:latin typeface="Noto Sans" pitchFamily="34" charset="0"/>
                <a:ea typeface="Noto Sans" pitchFamily="34" charset="-122"/>
                <a:cs typeface="Noto Sans" pitchFamily="34" charset="-120"/>
              </a:rPr>
              <a:t>Integrity Unit Model Replication</a:t>
            </a:r>
            <a:endParaRPr lang="en-US" sz="1008" dirty="0"/>
          </a:p>
        </p:txBody>
      </p:sp>
      <p:sp>
        <p:nvSpPr>
          <p:cNvPr id="13" name="Text 6"/>
          <p:cNvSpPr/>
          <p:nvPr/>
        </p:nvSpPr>
        <p:spPr>
          <a:xfrm>
            <a:off x="3664338" y="1021971"/>
            <a:ext cx="1764984" cy="507120"/>
          </a:xfrm>
          <a:prstGeom prst="rect">
            <a:avLst/>
          </a:prstGeom>
          <a:noFill/>
          <a:ln/>
        </p:spPr>
        <p:txBody>
          <a:bodyPr wrap="square" lIns="66704" tIns="66704" rIns="66704" bIns="66704" rtlCol="0" anchor="t">
            <a:spAutoFit/>
          </a:bodyPr>
          <a:lstStyle/>
          <a:p>
            <a:r>
              <a:rPr lang="en-US" sz="605" dirty="0">
                <a:solidFill>
                  <a:srgbClr val="000000"/>
                </a:solidFill>
                <a:latin typeface="Noto Sans" pitchFamily="34" charset="0"/>
                <a:ea typeface="Noto Sans" pitchFamily="34" charset="-122"/>
                <a:cs typeface="Noto Sans" pitchFamily="34" charset="-120"/>
              </a:rPr>
              <a:t>Successful public sector framework adapted for GLCs and GLICs including public listed companies such as Petronas, Khazanah, and Sime Darby.</a:t>
            </a:r>
            <a:endParaRPr lang="en-US" sz="1008" dirty="0"/>
          </a:p>
        </p:txBody>
      </p:sp>
      <p:sp>
        <p:nvSpPr>
          <p:cNvPr id="14" name="Text 7"/>
          <p:cNvSpPr/>
          <p:nvPr/>
        </p:nvSpPr>
        <p:spPr>
          <a:xfrm>
            <a:off x="7080085" y="968008"/>
            <a:ext cx="1779303" cy="414146"/>
          </a:xfrm>
          <a:prstGeom prst="rect">
            <a:avLst/>
          </a:prstGeom>
          <a:noFill/>
          <a:ln/>
        </p:spPr>
        <p:txBody>
          <a:bodyPr wrap="square" lIns="66704" tIns="66704" rIns="66704" bIns="66704" rtlCol="0" anchor="t">
            <a:spAutoFit/>
          </a:bodyPr>
          <a:lstStyle/>
          <a:p>
            <a:pPr>
              <a:spcBef>
                <a:spcPts val="263"/>
              </a:spcBef>
            </a:pPr>
            <a:r>
              <a:rPr lang="en-US" sz="908" b="1" dirty="0">
                <a:solidFill>
                  <a:srgbClr val="000000"/>
                </a:solidFill>
                <a:latin typeface="Noto Sans" pitchFamily="34" charset="0"/>
                <a:ea typeface="Noto Sans" pitchFamily="34" charset="-122"/>
                <a:cs typeface="Noto Sans" pitchFamily="34" charset="-120"/>
              </a:rPr>
              <a:t>Corporate Frameworks based on </a:t>
            </a:r>
            <a:endParaRPr lang="en-US" sz="1008" dirty="0"/>
          </a:p>
        </p:txBody>
      </p:sp>
      <p:sp>
        <p:nvSpPr>
          <p:cNvPr id="15" name="Text 8"/>
          <p:cNvSpPr/>
          <p:nvPr/>
        </p:nvSpPr>
        <p:spPr>
          <a:xfrm>
            <a:off x="7080082" y="1316538"/>
            <a:ext cx="1852689" cy="414018"/>
          </a:xfrm>
          <a:prstGeom prst="rect">
            <a:avLst/>
          </a:prstGeom>
          <a:noFill/>
          <a:ln/>
        </p:spPr>
        <p:txBody>
          <a:bodyPr wrap="square" lIns="66704" tIns="66704" rIns="66704" bIns="66704" rtlCol="0" anchor="t">
            <a:spAutoFit/>
          </a:bodyPr>
          <a:lstStyle/>
          <a:p>
            <a:r>
              <a:rPr lang="en-US" sz="605" dirty="0">
                <a:solidFill>
                  <a:srgbClr val="000000"/>
                </a:solidFill>
                <a:latin typeface="Noto Sans" pitchFamily="34" charset="0"/>
                <a:ea typeface="Noto Sans" pitchFamily="34" charset="-122"/>
                <a:cs typeface="Noto Sans" pitchFamily="34" charset="-120"/>
              </a:rPr>
              <a:t>Development of integrity and anti-corruption frameworks with whistleblowing mechanisms tailored to corporate governance needs.</a:t>
            </a:r>
            <a:endParaRPr lang="en-US" sz="1008" dirty="0"/>
          </a:p>
        </p:txBody>
      </p:sp>
      <p:sp>
        <p:nvSpPr>
          <p:cNvPr id="16" name="Text 9"/>
          <p:cNvSpPr/>
          <p:nvPr/>
        </p:nvSpPr>
        <p:spPr>
          <a:xfrm>
            <a:off x="3989840" y="2104840"/>
            <a:ext cx="1879539" cy="274429"/>
          </a:xfrm>
          <a:prstGeom prst="rect">
            <a:avLst/>
          </a:prstGeom>
          <a:noFill/>
          <a:ln/>
        </p:spPr>
        <p:txBody>
          <a:bodyPr wrap="square" lIns="66704" tIns="66704" rIns="66704" bIns="66704" rtlCol="0" anchor="t">
            <a:spAutoFit/>
          </a:bodyPr>
          <a:lstStyle/>
          <a:p>
            <a:pPr>
              <a:spcBef>
                <a:spcPts val="263"/>
              </a:spcBef>
            </a:pPr>
            <a:r>
              <a:rPr lang="en-US" sz="908" b="1" dirty="0">
                <a:solidFill>
                  <a:srgbClr val="000000"/>
                </a:solidFill>
                <a:latin typeface="Noto Sans" pitchFamily="34" charset="0"/>
                <a:ea typeface="Noto Sans" pitchFamily="34" charset="-122"/>
                <a:cs typeface="Noto Sans" pitchFamily="34" charset="-120"/>
              </a:rPr>
              <a:t>MACA Partnership (CeIO)</a:t>
            </a:r>
            <a:endParaRPr lang="en-US" sz="1008" dirty="0"/>
          </a:p>
        </p:txBody>
      </p:sp>
      <p:sp>
        <p:nvSpPr>
          <p:cNvPr id="17" name="Text 10"/>
          <p:cNvSpPr/>
          <p:nvPr/>
        </p:nvSpPr>
        <p:spPr>
          <a:xfrm>
            <a:off x="3989840" y="2453369"/>
            <a:ext cx="1879539" cy="414018"/>
          </a:xfrm>
          <a:prstGeom prst="rect">
            <a:avLst/>
          </a:prstGeom>
          <a:noFill/>
          <a:ln/>
        </p:spPr>
        <p:txBody>
          <a:bodyPr wrap="square" lIns="66704" tIns="66704" rIns="66704" bIns="66704" rtlCol="0" anchor="t">
            <a:spAutoFit/>
          </a:bodyPr>
          <a:lstStyle/>
          <a:p>
            <a:r>
              <a:rPr lang="en-US" sz="605" dirty="0">
                <a:solidFill>
                  <a:srgbClr val="000000"/>
                </a:solidFill>
                <a:latin typeface="Noto Sans" pitchFamily="34" charset="0"/>
                <a:ea typeface="Noto Sans" pitchFamily="34" charset="-122"/>
                <a:cs typeface="Noto Sans" pitchFamily="34" charset="-120"/>
              </a:rPr>
              <a:t>Collaboration for customized and ad-hoc training, accreditation programs, and advisory services supporting integrity implementation.</a:t>
            </a:r>
            <a:endParaRPr lang="en-US" sz="1008" dirty="0"/>
          </a:p>
        </p:txBody>
      </p:sp>
      <p:sp>
        <p:nvSpPr>
          <p:cNvPr id="18" name="Text 11"/>
          <p:cNvSpPr/>
          <p:nvPr/>
        </p:nvSpPr>
        <p:spPr>
          <a:xfrm>
            <a:off x="6636043" y="2365207"/>
            <a:ext cx="1915337" cy="274429"/>
          </a:xfrm>
          <a:prstGeom prst="rect">
            <a:avLst/>
          </a:prstGeom>
          <a:noFill/>
          <a:ln/>
        </p:spPr>
        <p:txBody>
          <a:bodyPr wrap="square" lIns="66704" tIns="66704" rIns="66704" bIns="66704" rtlCol="0" anchor="t">
            <a:spAutoFit/>
          </a:bodyPr>
          <a:lstStyle/>
          <a:p>
            <a:pPr>
              <a:spcBef>
                <a:spcPts val="263"/>
              </a:spcBef>
            </a:pPr>
            <a:r>
              <a:rPr lang="en-US" sz="908" b="1" dirty="0">
                <a:solidFill>
                  <a:srgbClr val="000000"/>
                </a:solidFill>
                <a:latin typeface="Noto Sans" pitchFamily="34" charset="0"/>
                <a:ea typeface="Noto Sans" pitchFamily="34" charset="-122"/>
                <a:cs typeface="Noto Sans" pitchFamily="34" charset="-120"/>
              </a:rPr>
              <a:t>Enhanced Accountability</a:t>
            </a:r>
            <a:endParaRPr lang="en-US" sz="1008" dirty="0"/>
          </a:p>
        </p:txBody>
      </p:sp>
      <p:sp>
        <p:nvSpPr>
          <p:cNvPr id="19" name="Text 12"/>
          <p:cNvSpPr/>
          <p:nvPr/>
        </p:nvSpPr>
        <p:spPr>
          <a:xfrm>
            <a:off x="6636043" y="2713736"/>
            <a:ext cx="1915337" cy="507120"/>
          </a:xfrm>
          <a:prstGeom prst="rect">
            <a:avLst/>
          </a:prstGeom>
          <a:noFill/>
          <a:ln/>
        </p:spPr>
        <p:txBody>
          <a:bodyPr wrap="square" lIns="66704" tIns="66704" rIns="66704" bIns="66704" rtlCol="0" anchor="t">
            <a:spAutoFit/>
          </a:bodyPr>
          <a:lstStyle/>
          <a:p>
            <a:r>
              <a:rPr lang="en-US" sz="605" dirty="0">
                <a:solidFill>
                  <a:srgbClr val="000000"/>
                </a:solidFill>
                <a:latin typeface="Noto Sans" pitchFamily="34" charset="0"/>
                <a:ea typeface="Noto Sans" pitchFamily="34" charset="-122"/>
                <a:cs typeface="Noto Sans" pitchFamily="34" charset="-120"/>
              </a:rPr>
              <a:t>Strengthened board oversight and transparency in all government related process including procurement processes across government-linked organizations.</a:t>
            </a:r>
            <a:endParaRPr lang="en-US" sz="1008" dirty="0"/>
          </a:p>
        </p:txBody>
      </p:sp>
      <p:sp>
        <p:nvSpPr>
          <p:cNvPr id="20" name="Shape 13"/>
          <p:cNvSpPr/>
          <p:nvPr/>
        </p:nvSpPr>
        <p:spPr>
          <a:xfrm flipH="1">
            <a:off x="3274871" y="625166"/>
            <a:ext cx="435941" cy="435941"/>
          </a:xfrm>
          <a:custGeom>
            <a:avLst/>
            <a:gdLst/>
            <a:ahLst/>
            <a:cxnLst/>
            <a:rect l="l" t="t" r="r" b="b"/>
            <a:pathLst>
              <a:path w="622499" h="622499">
                <a:moveTo>
                  <a:pt x="311249" y="0"/>
                </a:moveTo>
                <a:moveTo>
                  <a:pt x="311249" y="0"/>
                </a:moveTo>
                <a:lnTo>
                  <a:pt x="0" y="311249"/>
                </a:lnTo>
                <a:lnTo>
                  <a:pt x="311249" y="622499"/>
                </a:lnTo>
                <a:lnTo>
                  <a:pt x="622499" y="311249"/>
                </a:lnTo>
                <a:lnTo>
                  <a:pt x="311249" y="0"/>
                </a:lnTo>
                <a:close/>
              </a:path>
            </a:pathLst>
          </a:custGeom>
          <a:solidFill>
            <a:srgbClr val="0F3558"/>
          </a:solidFill>
          <a:ln/>
        </p:spPr>
        <p:txBody>
          <a:bodyPr/>
          <a:lstStyle/>
          <a:p>
            <a:endParaRPr lang="en-US" sz="1261"/>
          </a:p>
        </p:txBody>
      </p:sp>
      <p:sp>
        <p:nvSpPr>
          <p:cNvPr id="21" name="Text 14"/>
          <p:cNvSpPr/>
          <p:nvPr/>
        </p:nvSpPr>
        <p:spPr>
          <a:xfrm>
            <a:off x="3281273" y="683046"/>
            <a:ext cx="408100" cy="300141"/>
          </a:xfrm>
          <a:prstGeom prst="rect">
            <a:avLst/>
          </a:prstGeom>
          <a:noFill/>
          <a:ln/>
        </p:spPr>
        <p:txBody>
          <a:bodyPr wrap="square" lIns="66704" tIns="66704" rIns="66704" bIns="66704" rtlCol="0" anchor="t">
            <a:spAutoFit/>
          </a:bodyPr>
          <a:lstStyle/>
          <a:p>
            <a:pPr algn="ctr">
              <a:lnSpc>
                <a:spcPct val="112500"/>
              </a:lnSpc>
              <a:spcBef>
                <a:spcPts val="263"/>
              </a:spcBef>
            </a:pPr>
            <a:r>
              <a:rPr lang="en-US" sz="1008" b="1" dirty="0">
                <a:solidFill>
                  <a:srgbClr val="FFFFFF"/>
                </a:solidFill>
                <a:latin typeface="Noto Sans" pitchFamily="34" charset="0"/>
                <a:ea typeface="Noto Sans" pitchFamily="34" charset="-122"/>
                <a:cs typeface="Noto Sans" pitchFamily="34" charset="-120"/>
              </a:rPr>
              <a:t>01</a:t>
            </a:r>
            <a:endParaRPr lang="en-US" sz="1008" dirty="0"/>
          </a:p>
        </p:txBody>
      </p:sp>
      <p:sp>
        <p:nvSpPr>
          <p:cNvPr id="22" name="Shape 15"/>
          <p:cNvSpPr/>
          <p:nvPr/>
        </p:nvSpPr>
        <p:spPr>
          <a:xfrm flipH="1">
            <a:off x="3553899" y="2044111"/>
            <a:ext cx="435941" cy="435941"/>
          </a:xfrm>
          <a:custGeom>
            <a:avLst/>
            <a:gdLst/>
            <a:ahLst/>
            <a:cxnLst/>
            <a:rect l="l" t="t" r="r" b="b"/>
            <a:pathLst>
              <a:path w="622499" h="622499">
                <a:moveTo>
                  <a:pt x="311249" y="0"/>
                </a:moveTo>
                <a:moveTo>
                  <a:pt x="311249" y="0"/>
                </a:moveTo>
                <a:lnTo>
                  <a:pt x="0" y="311249"/>
                </a:lnTo>
                <a:lnTo>
                  <a:pt x="311249" y="622499"/>
                </a:lnTo>
                <a:lnTo>
                  <a:pt x="622499" y="311249"/>
                </a:lnTo>
                <a:lnTo>
                  <a:pt x="311249" y="0"/>
                </a:lnTo>
                <a:close/>
              </a:path>
            </a:pathLst>
          </a:custGeom>
          <a:solidFill>
            <a:srgbClr val="0F3558"/>
          </a:solidFill>
          <a:ln/>
        </p:spPr>
        <p:txBody>
          <a:bodyPr/>
          <a:lstStyle/>
          <a:p>
            <a:endParaRPr lang="en-US" sz="1261"/>
          </a:p>
        </p:txBody>
      </p:sp>
      <p:sp>
        <p:nvSpPr>
          <p:cNvPr id="23" name="Text 16"/>
          <p:cNvSpPr/>
          <p:nvPr/>
        </p:nvSpPr>
        <p:spPr>
          <a:xfrm>
            <a:off x="3560301" y="2101989"/>
            <a:ext cx="408100" cy="300141"/>
          </a:xfrm>
          <a:prstGeom prst="rect">
            <a:avLst/>
          </a:prstGeom>
          <a:noFill/>
          <a:ln/>
        </p:spPr>
        <p:txBody>
          <a:bodyPr wrap="square" lIns="66704" tIns="66704" rIns="66704" bIns="66704" rtlCol="0" anchor="t">
            <a:spAutoFit/>
          </a:bodyPr>
          <a:lstStyle/>
          <a:p>
            <a:pPr algn="ctr">
              <a:lnSpc>
                <a:spcPct val="112500"/>
              </a:lnSpc>
              <a:spcBef>
                <a:spcPts val="263"/>
              </a:spcBef>
            </a:pPr>
            <a:r>
              <a:rPr lang="en-US" sz="1008" b="1" dirty="0">
                <a:solidFill>
                  <a:srgbClr val="FFFFFF"/>
                </a:solidFill>
                <a:latin typeface="Noto Sans" pitchFamily="34" charset="0"/>
                <a:ea typeface="Noto Sans" pitchFamily="34" charset="-122"/>
                <a:cs typeface="Noto Sans" pitchFamily="34" charset="-120"/>
              </a:rPr>
              <a:t>03</a:t>
            </a:r>
            <a:endParaRPr lang="en-US" sz="1008" dirty="0"/>
          </a:p>
        </p:txBody>
      </p:sp>
      <p:sp>
        <p:nvSpPr>
          <p:cNvPr id="24" name="Shape 17"/>
          <p:cNvSpPr/>
          <p:nvPr/>
        </p:nvSpPr>
        <p:spPr>
          <a:xfrm flipH="1">
            <a:off x="8859387" y="919732"/>
            <a:ext cx="435941" cy="435941"/>
          </a:xfrm>
          <a:custGeom>
            <a:avLst/>
            <a:gdLst/>
            <a:ahLst/>
            <a:cxnLst/>
            <a:rect l="l" t="t" r="r" b="b"/>
            <a:pathLst>
              <a:path w="622499" h="622499">
                <a:moveTo>
                  <a:pt x="311249" y="0"/>
                </a:moveTo>
                <a:moveTo>
                  <a:pt x="311249" y="0"/>
                </a:moveTo>
                <a:lnTo>
                  <a:pt x="0" y="311249"/>
                </a:lnTo>
                <a:lnTo>
                  <a:pt x="311249" y="622499"/>
                </a:lnTo>
                <a:lnTo>
                  <a:pt x="622499" y="311249"/>
                </a:lnTo>
                <a:lnTo>
                  <a:pt x="311249" y="0"/>
                </a:lnTo>
                <a:close/>
              </a:path>
            </a:pathLst>
          </a:custGeom>
          <a:solidFill>
            <a:srgbClr val="0F3558"/>
          </a:solidFill>
          <a:ln/>
        </p:spPr>
        <p:txBody>
          <a:bodyPr/>
          <a:lstStyle/>
          <a:p>
            <a:endParaRPr lang="en-US" sz="1261"/>
          </a:p>
        </p:txBody>
      </p:sp>
      <p:sp>
        <p:nvSpPr>
          <p:cNvPr id="25" name="Text 18"/>
          <p:cNvSpPr/>
          <p:nvPr/>
        </p:nvSpPr>
        <p:spPr>
          <a:xfrm>
            <a:off x="8865789" y="977612"/>
            <a:ext cx="408100" cy="300141"/>
          </a:xfrm>
          <a:prstGeom prst="rect">
            <a:avLst/>
          </a:prstGeom>
          <a:noFill/>
          <a:ln/>
        </p:spPr>
        <p:txBody>
          <a:bodyPr wrap="square" lIns="66704" tIns="66704" rIns="66704" bIns="66704" rtlCol="0" anchor="t">
            <a:spAutoFit/>
          </a:bodyPr>
          <a:lstStyle/>
          <a:p>
            <a:pPr algn="ctr">
              <a:lnSpc>
                <a:spcPct val="112500"/>
              </a:lnSpc>
              <a:spcBef>
                <a:spcPts val="263"/>
              </a:spcBef>
            </a:pPr>
            <a:r>
              <a:rPr lang="en-US" sz="1008" b="1" dirty="0">
                <a:solidFill>
                  <a:srgbClr val="FFFFFF"/>
                </a:solidFill>
                <a:latin typeface="Noto Sans" pitchFamily="34" charset="0"/>
                <a:ea typeface="Noto Sans" pitchFamily="34" charset="-122"/>
                <a:cs typeface="Noto Sans" pitchFamily="34" charset="-120"/>
              </a:rPr>
              <a:t>02</a:t>
            </a:r>
            <a:endParaRPr lang="en-US" sz="1008" dirty="0"/>
          </a:p>
        </p:txBody>
      </p:sp>
      <p:sp>
        <p:nvSpPr>
          <p:cNvPr id="26" name="Shape 19"/>
          <p:cNvSpPr/>
          <p:nvPr/>
        </p:nvSpPr>
        <p:spPr>
          <a:xfrm flipH="1">
            <a:off x="8518268" y="2316931"/>
            <a:ext cx="435941" cy="435941"/>
          </a:xfrm>
          <a:custGeom>
            <a:avLst/>
            <a:gdLst/>
            <a:ahLst/>
            <a:cxnLst/>
            <a:rect l="l" t="t" r="r" b="b"/>
            <a:pathLst>
              <a:path w="622499" h="622499">
                <a:moveTo>
                  <a:pt x="311249" y="0"/>
                </a:moveTo>
                <a:moveTo>
                  <a:pt x="311249" y="0"/>
                </a:moveTo>
                <a:lnTo>
                  <a:pt x="0" y="311249"/>
                </a:lnTo>
                <a:lnTo>
                  <a:pt x="311249" y="622499"/>
                </a:lnTo>
                <a:lnTo>
                  <a:pt x="622499" y="311249"/>
                </a:lnTo>
                <a:lnTo>
                  <a:pt x="311249" y="0"/>
                </a:lnTo>
                <a:close/>
              </a:path>
            </a:pathLst>
          </a:custGeom>
          <a:solidFill>
            <a:srgbClr val="0F3558"/>
          </a:solidFill>
          <a:ln/>
        </p:spPr>
        <p:txBody>
          <a:bodyPr/>
          <a:lstStyle/>
          <a:p>
            <a:endParaRPr lang="en-US" sz="1261"/>
          </a:p>
        </p:txBody>
      </p:sp>
      <p:sp>
        <p:nvSpPr>
          <p:cNvPr id="27" name="Text 20"/>
          <p:cNvSpPr/>
          <p:nvPr/>
        </p:nvSpPr>
        <p:spPr>
          <a:xfrm>
            <a:off x="8524672" y="2374811"/>
            <a:ext cx="408100" cy="300141"/>
          </a:xfrm>
          <a:prstGeom prst="rect">
            <a:avLst/>
          </a:prstGeom>
          <a:noFill/>
          <a:ln/>
        </p:spPr>
        <p:txBody>
          <a:bodyPr wrap="square" lIns="66704" tIns="66704" rIns="66704" bIns="66704" rtlCol="0" anchor="t">
            <a:spAutoFit/>
          </a:bodyPr>
          <a:lstStyle/>
          <a:p>
            <a:pPr algn="ctr">
              <a:lnSpc>
                <a:spcPct val="112500"/>
              </a:lnSpc>
              <a:spcBef>
                <a:spcPts val="263"/>
              </a:spcBef>
            </a:pPr>
            <a:r>
              <a:rPr lang="en-US" sz="1008" b="1" dirty="0">
                <a:solidFill>
                  <a:srgbClr val="FFFFFF"/>
                </a:solidFill>
                <a:latin typeface="Noto Sans" pitchFamily="34" charset="0"/>
                <a:ea typeface="Noto Sans" pitchFamily="34" charset="-122"/>
                <a:cs typeface="Noto Sans" pitchFamily="34" charset="-120"/>
              </a:rPr>
              <a:t>04</a:t>
            </a:r>
            <a:endParaRPr lang="en-US" sz="1008" dirty="0"/>
          </a:p>
        </p:txBody>
      </p:sp>
      <p:sp>
        <p:nvSpPr>
          <p:cNvPr id="28" name="Horizontal Scroll 27">
            <a:extLst>
              <a:ext uri="{FF2B5EF4-FFF2-40B4-BE49-F238E27FC236}">
                <a16:creationId xmlns:a16="http://schemas.microsoft.com/office/drawing/2014/main" id="{BEB42979-E0F4-5CBD-7F80-2216FB9C60BC}"/>
              </a:ext>
            </a:extLst>
          </p:cNvPr>
          <p:cNvSpPr/>
          <p:nvPr/>
        </p:nvSpPr>
        <p:spPr>
          <a:xfrm>
            <a:off x="7488621" y="212645"/>
            <a:ext cx="1588736" cy="664236"/>
          </a:xfrm>
          <a:prstGeom prst="horizontalScroll">
            <a:avLst/>
          </a:prstGeom>
          <a:solidFill>
            <a:schemeClr val="bg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61" b="1" dirty="0">
                <a:solidFill>
                  <a:schemeClr val="tx1"/>
                </a:solidFill>
              </a:rPr>
              <a:t>415</a:t>
            </a:r>
            <a:r>
              <a:rPr lang="en-US" sz="1261" dirty="0">
                <a:solidFill>
                  <a:schemeClr val="tx1"/>
                </a:solidFill>
              </a:rPr>
              <a:t> CeIO’s from private sectors</a:t>
            </a:r>
          </a:p>
        </p:txBody>
      </p:sp>
      <p:sp>
        <p:nvSpPr>
          <p:cNvPr id="29" name="Horizontal Scroll 28">
            <a:extLst>
              <a:ext uri="{FF2B5EF4-FFF2-40B4-BE49-F238E27FC236}">
                <a16:creationId xmlns:a16="http://schemas.microsoft.com/office/drawing/2014/main" id="{49B48478-5A98-2B51-05AA-79352C0E1364}"/>
              </a:ext>
            </a:extLst>
          </p:cNvPr>
          <p:cNvSpPr/>
          <p:nvPr/>
        </p:nvSpPr>
        <p:spPr>
          <a:xfrm>
            <a:off x="3968402" y="2804135"/>
            <a:ext cx="1588736" cy="664236"/>
          </a:xfrm>
          <a:prstGeom prst="horizontalScroll">
            <a:avLst/>
          </a:prstGeom>
          <a:solidFill>
            <a:schemeClr val="bg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61" b="1" dirty="0">
                <a:solidFill>
                  <a:schemeClr val="tx1"/>
                </a:solidFill>
              </a:rPr>
              <a:t>521</a:t>
            </a:r>
            <a:r>
              <a:rPr lang="en-US" sz="1261" dirty="0">
                <a:solidFill>
                  <a:schemeClr val="tx1"/>
                </a:solidFill>
              </a:rPr>
              <a:t> CeIO’s from 165 GLC’s </a:t>
            </a:r>
          </a:p>
        </p:txBody>
      </p:sp>
    </p:spTree>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126</TotalTime>
  <Words>1052</Words>
  <Application>Microsoft Macintosh PowerPoint</Application>
  <PresentationFormat>Custom</PresentationFormat>
  <Paragraphs>174</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Montserrat</vt:lpstr>
      <vt:lpstr>Noto Sans</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Information</cp:lastModifiedBy>
  <cp:revision>14</cp:revision>
  <cp:lastPrinted>2025-10-13T13:33:38Z</cp:lastPrinted>
  <dcterms:created xsi:type="dcterms:W3CDTF">2025-10-11T07:34:59Z</dcterms:created>
  <dcterms:modified xsi:type="dcterms:W3CDTF">2025-10-24T06:27:37Z</dcterms:modified>
</cp:coreProperties>
</file>