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369" r:id="rId4"/>
    <p:sldId id="371" r:id="rId5"/>
    <p:sldId id="372" r:id="rId6"/>
    <p:sldId id="364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3" r:id="rId16"/>
    <p:sldId id="351" r:id="rId1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9999"/>
    <a:srgbClr val="009999"/>
    <a:srgbClr val="0066CC"/>
    <a:srgbClr val="F2EFEA"/>
    <a:srgbClr val="336699"/>
    <a:srgbClr val="E6AF00"/>
    <a:srgbClr val="3366CC"/>
    <a:srgbClr val="333F50"/>
    <a:srgbClr val="0B4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9" autoAdjust="0"/>
    <p:restoredTop sz="81616" autoAdjust="0"/>
  </p:normalViewPr>
  <p:slideViewPr>
    <p:cSldViewPr snapToGrid="0">
      <p:cViewPr varScale="1">
        <p:scale>
          <a:sx n="93" d="100"/>
          <a:sy n="93" d="100"/>
        </p:scale>
        <p:origin x="21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889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9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F1D06D6A-2C33-4531-9F68-E35A0AB77434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428163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6855FCE9-DE8D-4A43-B0CE-78142C0248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864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889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9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A3D1F397-6558-48E4-B746-E543F7D4C7C7}" type="datetimeFigureOut">
              <a:rPr lang="ko-KR" altLang="en-US" smtClean="0"/>
              <a:t>2024-10-16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76791"/>
            <a:ext cx="5438775" cy="3908424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29751"/>
            <a:ext cx="2946400" cy="496889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6889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CC5A5333-A201-48DB-84E3-401C6A8DAC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557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754"/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84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9530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35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815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97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07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937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303BD-9B22-4F95-A2BB-D0F287B422CB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270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73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35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511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06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6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610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82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A5333-A201-48DB-84E3-401C6A8DACC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674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0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6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14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25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0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9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6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542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9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9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8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2024-10-16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D96F1A9-E7A9-4AB7-A8A5-877F7C52434F}"/>
              </a:ext>
            </a:extLst>
          </p:cNvPr>
          <p:cNvSpPr/>
          <p:nvPr/>
        </p:nvSpPr>
        <p:spPr>
          <a:xfrm>
            <a:off x="0" y="-19699"/>
            <a:ext cx="9144000" cy="4478796"/>
          </a:xfrm>
          <a:prstGeom prst="rect">
            <a:avLst/>
          </a:prstGeom>
          <a:pattFill prst="narVert">
            <a:fgClr>
              <a:srgbClr val="0D568D"/>
            </a:fgClr>
            <a:bgClr>
              <a:srgbClr val="0B4877"/>
            </a:bgClr>
          </a:pattFill>
          <a:ln w="25400">
            <a:noFill/>
          </a:ln>
          <a:effectLst>
            <a:outerShdw dist="25400" dir="5400000" algn="t" rotWithShape="0">
              <a:srgbClr val="EF746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latinLnBrk="0">
              <a:defRPr/>
            </a:pPr>
            <a:endParaRPr lang="en-US" altLang="ko-KR" sz="2400" b="1" kern="0" dirty="0">
              <a:solidFill>
                <a:prstClr val="white"/>
              </a:solidFill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4BC9686-A79D-4042-8BB4-1A6F47F95E41}"/>
              </a:ext>
            </a:extLst>
          </p:cNvPr>
          <p:cNvCxnSpPr>
            <a:cxnSpLocks/>
          </p:cNvCxnSpPr>
          <p:nvPr/>
        </p:nvCxnSpPr>
        <p:spPr>
          <a:xfrm>
            <a:off x="2849" y="4448630"/>
            <a:ext cx="9141863" cy="0"/>
          </a:xfrm>
          <a:prstGeom prst="line">
            <a:avLst/>
          </a:prstGeom>
          <a:ln w="15875">
            <a:solidFill>
              <a:srgbClr val="EF74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67" y="4553836"/>
            <a:ext cx="5027266" cy="2304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4168"/>
            <a:ext cx="91440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</a:rPr>
              <a:t>“Clean</a:t>
            </a:r>
            <a:r>
              <a:rPr lang="ko-KR" altLang="en-US" sz="4400" b="1" dirty="0">
                <a:solidFill>
                  <a:schemeClr val="bg1"/>
                </a:solidFill>
              </a:rPr>
              <a:t> </a:t>
            </a:r>
            <a:r>
              <a:rPr lang="en-US" altLang="ko-KR" sz="4400" b="1" dirty="0">
                <a:solidFill>
                  <a:schemeClr val="bg1"/>
                </a:solidFill>
              </a:rPr>
              <a:t>Portal”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</a:rPr>
              <a:t>Korea’s Digital Corruption Reporting System</a:t>
            </a:r>
          </a:p>
          <a:p>
            <a:pPr algn="ctr"/>
            <a:endParaRPr lang="en-US" altLang="ko-KR" sz="15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</a:rPr>
              <a:t>Oct 2024</a:t>
            </a:r>
          </a:p>
          <a:p>
            <a:pPr algn="ctr"/>
            <a:endParaRPr lang="en-US" altLang="ko-KR" sz="2400" dirty="0">
              <a:solidFill>
                <a:schemeClr val="bg1"/>
              </a:solidFill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Ms. Moon </a:t>
            </a:r>
            <a:r>
              <a:rPr lang="en-US" altLang="ko-KR" sz="2800" dirty="0" err="1">
                <a:solidFill>
                  <a:schemeClr val="bg1"/>
                </a:solidFill>
              </a:rPr>
              <a:t>Sohee</a:t>
            </a:r>
            <a:endParaRPr lang="en-US" altLang="ko-KR" sz="2800" dirty="0">
              <a:solidFill>
                <a:schemeClr val="bg1"/>
              </a:solidFill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Deputy Director for General Anti-corruption Policy Division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3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F97B56BA-370F-442A-B1B8-F16D446D37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</a:rPr>
              <a:t>2. Characteristics (public organizations’ perspective)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052D46AF-B193-45DD-8357-355A2691EB35}"/>
              </a:ext>
            </a:extLst>
          </p:cNvPr>
          <p:cNvSpPr/>
          <p:nvPr/>
        </p:nvSpPr>
        <p:spPr>
          <a:xfrm>
            <a:off x="0" y="895617"/>
            <a:ext cx="4140485" cy="4719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Reduced burden of cost and workforce</a:t>
            </a:r>
          </a:p>
        </p:txBody>
      </p:sp>
      <p:grpSp>
        <p:nvGrpSpPr>
          <p:cNvPr id="28" name="그룹 123">
            <a:extLst>
              <a:ext uri="{FF2B5EF4-FFF2-40B4-BE49-F238E27FC236}">
                <a16:creationId xmlns:a16="http://schemas.microsoft.com/office/drawing/2014/main" id="{774F2294-96AC-45F3-A271-9A0C7E4CB5F5}"/>
              </a:ext>
            </a:extLst>
          </p:cNvPr>
          <p:cNvGrpSpPr/>
          <p:nvPr/>
        </p:nvGrpSpPr>
        <p:grpSpPr>
          <a:xfrm>
            <a:off x="5764850" y="2857496"/>
            <a:ext cx="1071571" cy="2428892"/>
            <a:chOff x="6215073" y="3032122"/>
            <a:chExt cx="1071571" cy="2428892"/>
          </a:xfrm>
        </p:grpSpPr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0202EAF7-19B8-4EC9-B94F-297278F14A14}"/>
                </a:ext>
              </a:extLst>
            </p:cNvPr>
            <p:cNvCxnSpPr/>
            <p:nvPr/>
          </p:nvCxnSpPr>
          <p:spPr>
            <a:xfrm rot="5400000" flipH="1" flipV="1">
              <a:off x="5975840" y="3271358"/>
              <a:ext cx="1143009" cy="664538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>
              <a:extLst>
                <a:ext uri="{FF2B5EF4-FFF2-40B4-BE49-F238E27FC236}">
                  <a16:creationId xmlns:a16="http://schemas.microsoft.com/office/drawing/2014/main" id="{A514504A-7FCC-4EC2-96BF-9182600A0130}"/>
                </a:ext>
              </a:extLst>
            </p:cNvPr>
            <p:cNvCxnSpPr/>
            <p:nvPr/>
          </p:nvCxnSpPr>
          <p:spPr>
            <a:xfrm flipV="1">
              <a:off x="6286512" y="3714753"/>
              <a:ext cx="1000132" cy="460377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B7C374D1-5561-41B7-8491-38DE7D3CC08A}"/>
                </a:ext>
              </a:extLst>
            </p:cNvPr>
            <p:cNvCxnSpPr/>
            <p:nvPr/>
          </p:nvCxnSpPr>
          <p:spPr>
            <a:xfrm>
              <a:off x="6215074" y="4175130"/>
              <a:ext cx="1021727" cy="50006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>
              <a:extLst>
                <a:ext uri="{FF2B5EF4-FFF2-40B4-BE49-F238E27FC236}">
                  <a16:creationId xmlns:a16="http://schemas.microsoft.com/office/drawing/2014/main" id="{855A1965-4414-4775-A727-8B4D43626C32}"/>
                </a:ext>
              </a:extLst>
            </p:cNvPr>
            <p:cNvCxnSpPr/>
            <p:nvPr/>
          </p:nvCxnSpPr>
          <p:spPr>
            <a:xfrm rot="16200000" flipH="1">
              <a:off x="5975838" y="4414365"/>
              <a:ext cx="1285884" cy="807413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97B102FA-79E6-4227-8B3E-A1679353773F}"/>
              </a:ext>
            </a:extLst>
          </p:cNvPr>
          <p:cNvSpPr/>
          <p:nvPr/>
        </p:nvSpPr>
        <p:spPr>
          <a:xfrm flipH="1">
            <a:off x="6836421" y="3278425"/>
            <a:ext cx="1042247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2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Investigative agencies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E096147C-7992-43FC-9662-BC9B3688003B}"/>
              </a:ext>
            </a:extLst>
          </p:cNvPr>
          <p:cNvSpPr/>
          <p:nvPr/>
        </p:nvSpPr>
        <p:spPr>
          <a:xfrm flipH="1">
            <a:off x="6922614" y="4199021"/>
            <a:ext cx="105829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2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Local governments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ECC1404-8546-4AAD-83D1-3DA805C56DA1}"/>
              </a:ext>
            </a:extLst>
          </p:cNvPr>
          <p:cNvSpPr/>
          <p:nvPr/>
        </p:nvSpPr>
        <p:spPr>
          <a:xfrm flipH="1">
            <a:off x="6626328" y="5207251"/>
            <a:ext cx="94348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2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Supervisory agencies </a:t>
            </a:r>
          </a:p>
        </p:txBody>
      </p:sp>
      <p:grpSp>
        <p:nvGrpSpPr>
          <p:cNvPr id="54" name="그룹 74">
            <a:extLst>
              <a:ext uri="{FF2B5EF4-FFF2-40B4-BE49-F238E27FC236}">
                <a16:creationId xmlns:a16="http://schemas.microsoft.com/office/drawing/2014/main" id="{1582CED7-2299-4549-A7BC-2CAA1E85FBC8}"/>
              </a:ext>
            </a:extLst>
          </p:cNvPr>
          <p:cNvGrpSpPr/>
          <p:nvPr/>
        </p:nvGrpSpPr>
        <p:grpSpPr>
          <a:xfrm>
            <a:off x="230483" y="2357430"/>
            <a:ext cx="2055501" cy="3782378"/>
            <a:chOff x="1214413" y="1928802"/>
            <a:chExt cx="1479679" cy="3471716"/>
          </a:xfrm>
        </p:grpSpPr>
        <p:sp>
          <p:nvSpPr>
            <p:cNvPr id="55" name="순서도: 연결자 54">
              <a:extLst>
                <a:ext uri="{FF2B5EF4-FFF2-40B4-BE49-F238E27FC236}">
                  <a16:creationId xmlns:a16="http://schemas.microsoft.com/office/drawing/2014/main" id="{C92316B4-F805-486A-84C3-C7B7507DAACF}"/>
                </a:ext>
              </a:extLst>
            </p:cNvPr>
            <p:cNvSpPr/>
            <p:nvPr/>
          </p:nvSpPr>
          <p:spPr>
            <a:xfrm>
              <a:off x="1570373" y="4757576"/>
              <a:ext cx="763740" cy="64294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3">
                    <a:lumMod val="50000"/>
                  </a:schemeClr>
                </a:solidFill>
                <a:ea typeface="(한)볼펜체C" panose="02030600000101010101" pitchFamily="18" charset="-127"/>
              </a:endParaRPr>
            </a:p>
          </p:txBody>
        </p:sp>
        <p:grpSp>
          <p:nvGrpSpPr>
            <p:cNvPr id="56" name="그룹 59">
              <a:extLst>
                <a:ext uri="{FF2B5EF4-FFF2-40B4-BE49-F238E27FC236}">
                  <a16:creationId xmlns:a16="http://schemas.microsoft.com/office/drawing/2014/main" id="{A92226EA-4C82-4C84-A90E-CC6118755541}"/>
                </a:ext>
              </a:extLst>
            </p:cNvPr>
            <p:cNvGrpSpPr/>
            <p:nvPr/>
          </p:nvGrpSpPr>
          <p:grpSpPr>
            <a:xfrm>
              <a:off x="1268178" y="2847687"/>
              <a:ext cx="750098" cy="659516"/>
              <a:chOff x="2268310" y="2490497"/>
              <a:chExt cx="750098" cy="659516"/>
            </a:xfrm>
          </p:grpSpPr>
          <p:sp>
            <p:nvSpPr>
              <p:cNvPr id="61" name="순서도: 연결자 60">
                <a:extLst>
                  <a:ext uri="{FF2B5EF4-FFF2-40B4-BE49-F238E27FC236}">
                    <a16:creationId xmlns:a16="http://schemas.microsoft.com/office/drawing/2014/main" id="{68796ADA-F477-4D5A-8897-68BAF3AC8330}"/>
                  </a:ext>
                </a:extLst>
              </p:cNvPr>
              <p:cNvSpPr/>
              <p:nvPr/>
            </p:nvSpPr>
            <p:spPr>
              <a:xfrm>
                <a:off x="2268310" y="2490497"/>
                <a:ext cx="750098" cy="659516"/>
              </a:xfrm>
              <a:prstGeom prst="flowChartConnecto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3">
                      <a:lumMod val="50000"/>
                    </a:schemeClr>
                  </a:solidFill>
                  <a:ea typeface="(한)볼펜체C" panose="02030600000101010101" pitchFamily="18" charset="-127"/>
                </a:endParaRP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435EE257-1B8E-4EDA-8323-0BD923906189}"/>
                  </a:ext>
                </a:extLst>
              </p:cNvPr>
              <p:cNvSpPr/>
              <p:nvPr/>
            </p:nvSpPr>
            <p:spPr>
              <a:xfrm>
                <a:off x="2334432" y="2640985"/>
                <a:ext cx="672795" cy="31074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600" b="1" spc="-100" dirty="0">
                    <a:ln>
                      <a:solidFill>
                        <a:prstClr val="black">
                          <a:lumMod val="75000"/>
                          <a:lumOff val="25000"/>
                          <a:alpha val="0"/>
                        </a:prst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(한)볼펜체C" panose="02030600000101010101" pitchFamily="18" charset="-127"/>
                    <a:cs typeface="Times New Roman" panose="02020603050405020304" pitchFamily="18" charset="0"/>
                  </a:rPr>
                  <a:t>Reporter</a:t>
                </a:r>
                <a:endParaRPr kumimoji="1" lang="en-US" altLang="ko-KR" sz="1400" b="1" spc="-100" dirty="0">
                  <a:ln>
                    <a:solidFill>
                      <a:prstClr val="black">
                        <a:lumMod val="75000"/>
                        <a:lumOff val="25000"/>
                        <a:alpha val="0"/>
                      </a:prst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(한)볼펜체C" panose="02030600000101010101" pitchFamily="18" charset="-127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7" name="그룹 65">
              <a:extLst>
                <a:ext uri="{FF2B5EF4-FFF2-40B4-BE49-F238E27FC236}">
                  <a16:creationId xmlns:a16="http://schemas.microsoft.com/office/drawing/2014/main" id="{130AC345-D791-4068-86BE-D6414C953FCA}"/>
                </a:ext>
              </a:extLst>
            </p:cNvPr>
            <p:cNvGrpSpPr/>
            <p:nvPr/>
          </p:nvGrpSpPr>
          <p:grpSpPr>
            <a:xfrm>
              <a:off x="1570373" y="1928802"/>
              <a:ext cx="1123719" cy="721276"/>
              <a:chOff x="1927563" y="2428868"/>
              <a:chExt cx="1123719" cy="721276"/>
            </a:xfrm>
          </p:grpSpPr>
          <p:sp>
            <p:nvSpPr>
              <p:cNvPr id="59" name="순서도: 연결자 58">
                <a:extLst>
                  <a:ext uri="{FF2B5EF4-FFF2-40B4-BE49-F238E27FC236}">
                    <a16:creationId xmlns:a16="http://schemas.microsoft.com/office/drawing/2014/main" id="{61D3376C-3802-4BBB-86E5-10D81872735D}"/>
                  </a:ext>
                </a:extLst>
              </p:cNvPr>
              <p:cNvSpPr/>
              <p:nvPr/>
            </p:nvSpPr>
            <p:spPr>
              <a:xfrm>
                <a:off x="2071670" y="2428868"/>
                <a:ext cx="857256" cy="721276"/>
              </a:xfrm>
              <a:prstGeom prst="flowChartConnector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accent3">
                      <a:lumMod val="50000"/>
                    </a:schemeClr>
                  </a:solidFill>
                  <a:ea typeface="(한)볼펜체C" panose="02030600000101010101" pitchFamily="18" charset="-127"/>
                </a:endParaRPr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BE1371CB-B3DC-49E7-A521-6115F46B4DA4}"/>
                  </a:ext>
                </a:extLst>
              </p:cNvPr>
              <p:cNvSpPr/>
              <p:nvPr/>
            </p:nvSpPr>
            <p:spPr>
              <a:xfrm>
                <a:off x="1927563" y="2619301"/>
                <a:ext cx="1123719" cy="338554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600" b="1" spc="-100" dirty="0">
                    <a:ln>
                      <a:solidFill>
                        <a:prstClr val="black">
                          <a:lumMod val="75000"/>
                          <a:lumOff val="25000"/>
                          <a:alpha val="0"/>
                        </a:prst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맑은 고딕" panose="020B0503020000020004" pitchFamily="50" charset="-127"/>
                    <a:ea typeface="(한)볼펜체C" panose="02030600000101010101" pitchFamily="18" charset="-127"/>
                    <a:cs typeface="Times New Roman" panose="02020603050405020304" pitchFamily="18" charset="0"/>
                  </a:rPr>
                  <a:t>Reporter</a:t>
                </a:r>
              </a:p>
            </p:txBody>
          </p:sp>
        </p:grpSp>
        <p:sp>
          <p:nvSpPr>
            <p:cNvPr id="58" name="순서도: 연결자 57">
              <a:extLst>
                <a:ext uri="{FF2B5EF4-FFF2-40B4-BE49-F238E27FC236}">
                  <a16:creationId xmlns:a16="http://schemas.microsoft.com/office/drawing/2014/main" id="{22ECABE0-8E74-40B4-A058-D9842DB0AA0D}"/>
                </a:ext>
              </a:extLst>
            </p:cNvPr>
            <p:cNvSpPr/>
            <p:nvPr/>
          </p:nvSpPr>
          <p:spPr>
            <a:xfrm>
              <a:off x="1214413" y="4046079"/>
              <a:ext cx="792682" cy="597367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3">
                    <a:lumMod val="50000"/>
                  </a:schemeClr>
                </a:solidFill>
                <a:ea typeface="(한)볼펜체C" panose="02030600000101010101" pitchFamily="18" charset="-127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52C741C-C6A5-484B-BB27-7DDFA85009E7}"/>
              </a:ext>
            </a:extLst>
          </p:cNvPr>
          <p:cNvSpPr txBox="1"/>
          <p:nvPr/>
        </p:nvSpPr>
        <p:spPr>
          <a:xfrm>
            <a:off x="2928925" y="4429132"/>
            <a:ext cx="2835923" cy="58477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spc="-150" dirty="0">
                <a:latin typeface="맑은 고딕" panose="020B0503020000020004" pitchFamily="50" charset="-127"/>
                <a:ea typeface="(한)볼펜체C" panose="02030600000101010101" pitchFamily="18" charset="-127"/>
              </a:rPr>
              <a:t>Receives reports and refers them to investigative agencies, etc. </a:t>
            </a:r>
            <a:endParaRPr lang="ko-KR" altLang="en-US" sz="1600" b="1" spc="-150" dirty="0">
              <a:latin typeface="맑은 고딕" panose="020B0503020000020004" pitchFamily="50" charset="-127"/>
              <a:ea typeface="(한)볼펜체C" panose="02030600000101010101" pitchFamily="18" charset="-127"/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B052425B-54E6-4080-887C-91F718F55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83021" y="2143116"/>
            <a:ext cx="489144" cy="703890"/>
          </a:xfrm>
          <a:prstGeom prst="rect">
            <a:avLst/>
          </a:prstGeom>
        </p:spPr>
      </p:pic>
      <p:grpSp>
        <p:nvGrpSpPr>
          <p:cNvPr id="65" name="Group 4">
            <a:extLst>
              <a:ext uri="{FF2B5EF4-FFF2-40B4-BE49-F238E27FC236}">
                <a16:creationId xmlns:a16="http://schemas.microsoft.com/office/drawing/2014/main" id="{CB7492F4-9164-48F7-A4D8-00258AF370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96336" y="5254638"/>
            <a:ext cx="1098948" cy="591711"/>
            <a:chOff x="-490" y="1587"/>
            <a:chExt cx="590" cy="384"/>
          </a:xfrm>
          <a:solidFill>
            <a:srgbClr val="9B9797"/>
          </a:solidFill>
        </p:grpSpPr>
        <p:sp>
          <p:nvSpPr>
            <p:cNvPr id="66" name="Rectangle 5">
              <a:extLst>
                <a:ext uri="{FF2B5EF4-FFF2-40B4-BE49-F238E27FC236}">
                  <a16:creationId xmlns:a16="http://schemas.microsoft.com/office/drawing/2014/main" id="{5449F972-BD8F-466A-B660-09F2549C1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0" y="1958"/>
              <a:ext cx="590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67" name="Rectangle 6">
              <a:extLst>
                <a:ext uri="{FF2B5EF4-FFF2-40B4-BE49-F238E27FC236}">
                  <a16:creationId xmlns:a16="http://schemas.microsoft.com/office/drawing/2014/main" id="{64E688D0-2932-4C25-9549-3DA6DCD2F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2" y="1927"/>
              <a:ext cx="534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D24E7764-36AC-4CB3-8A39-721DB0B0F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4" y="1587"/>
              <a:ext cx="478" cy="325"/>
            </a:xfrm>
            <a:custGeom>
              <a:avLst/>
              <a:gdLst>
                <a:gd name="T0" fmla="*/ 478 w 478"/>
                <a:gd name="T1" fmla="*/ 325 h 325"/>
                <a:gd name="T2" fmla="*/ 478 w 478"/>
                <a:gd name="T3" fmla="*/ 297 h 325"/>
                <a:gd name="T4" fmla="*/ 478 w 478"/>
                <a:gd name="T5" fmla="*/ 83 h 325"/>
                <a:gd name="T6" fmla="*/ 387 w 478"/>
                <a:gd name="T7" fmla="*/ 69 h 325"/>
                <a:gd name="T8" fmla="*/ 297 w 478"/>
                <a:gd name="T9" fmla="*/ 28 h 325"/>
                <a:gd name="T10" fmla="*/ 181 w 478"/>
                <a:gd name="T11" fmla="*/ 28 h 325"/>
                <a:gd name="T12" fmla="*/ 92 w 478"/>
                <a:gd name="T13" fmla="*/ 69 h 325"/>
                <a:gd name="T14" fmla="*/ 0 w 478"/>
                <a:gd name="T15" fmla="*/ 83 h 325"/>
                <a:gd name="T16" fmla="*/ 0 w 478"/>
                <a:gd name="T17" fmla="*/ 297 h 325"/>
                <a:gd name="T18" fmla="*/ 0 w 478"/>
                <a:gd name="T19" fmla="*/ 325 h 325"/>
                <a:gd name="T20" fmla="*/ 366 w 478"/>
                <a:gd name="T21" fmla="*/ 325 h 325"/>
                <a:gd name="T22" fmla="*/ 366 w 478"/>
                <a:gd name="T23" fmla="*/ 284 h 325"/>
                <a:gd name="T24" fmla="*/ 319 w 478"/>
                <a:gd name="T25" fmla="*/ 140 h 325"/>
                <a:gd name="T26" fmla="*/ 291 w 478"/>
                <a:gd name="T27" fmla="*/ 284 h 325"/>
                <a:gd name="T28" fmla="*/ 251 w 478"/>
                <a:gd name="T29" fmla="*/ 140 h 325"/>
                <a:gd name="T30" fmla="*/ 291 w 478"/>
                <a:gd name="T31" fmla="*/ 284 h 325"/>
                <a:gd name="T32" fmla="*/ 235 w 478"/>
                <a:gd name="T33" fmla="*/ 50 h 325"/>
                <a:gd name="T34" fmla="*/ 238 w 478"/>
                <a:gd name="T35" fmla="*/ 50 h 325"/>
                <a:gd name="T36" fmla="*/ 251 w 478"/>
                <a:gd name="T37" fmla="*/ 52 h 325"/>
                <a:gd name="T38" fmla="*/ 261 w 478"/>
                <a:gd name="T39" fmla="*/ 58 h 325"/>
                <a:gd name="T40" fmla="*/ 269 w 478"/>
                <a:gd name="T41" fmla="*/ 68 h 325"/>
                <a:gd name="T42" fmla="*/ 273 w 478"/>
                <a:gd name="T43" fmla="*/ 80 h 325"/>
                <a:gd name="T44" fmla="*/ 273 w 478"/>
                <a:gd name="T45" fmla="*/ 83 h 325"/>
                <a:gd name="T46" fmla="*/ 271 w 478"/>
                <a:gd name="T47" fmla="*/ 90 h 325"/>
                <a:gd name="T48" fmla="*/ 267 w 478"/>
                <a:gd name="T49" fmla="*/ 102 h 325"/>
                <a:gd name="T50" fmla="*/ 258 w 478"/>
                <a:gd name="T51" fmla="*/ 111 h 325"/>
                <a:gd name="T52" fmla="*/ 246 w 478"/>
                <a:gd name="T53" fmla="*/ 117 h 325"/>
                <a:gd name="T54" fmla="*/ 239 w 478"/>
                <a:gd name="T55" fmla="*/ 117 h 325"/>
                <a:gd name="T56" fmla="*/ 226 w 478"/>
                <a:gd name="T57" fmla="*/ 114 h 325"/>
                <a:gd name="T58" fmla="*/ 215 w 478"/>
                <a:gd name="T59" fmla="*/ 106 h 325"/>
                <a:gd name="T60" fmla="*/ 208 w 478"/>
                <a:gd name="T61" fmla="*/ 96 h 325"/>
                <a:gd name="T62" fmla="*/ 205 w 478"/>
                <a:gd name="T63" fmla="*/ 83 h 325"/>
                <a:gd name="T64" fmla="*/ 207 w 478"/>
                <a:gd name="T65" fmla="*/ 77 h 325"/>
                <a:gd name="T66" fmla="*/ 211 w 478"/>
                <a:gd name="T67" fmla="*/ 65 h 325"/>
                <a:gd name="T68" fmla="*/ 218 w 478"/>
                <a:gd name="T69" fmla="*/ 56 h 325"/>
                <a:gd name="T70" fmla="*/ 229 w 478"/>
                <a:gd name="T71" fmla="*/ 52 h 325"/>
                <a:gd name="T72" fmla="*/ 235 w 478"/>
                <a:gd name="T73" fmla="*/ 50 h 325"/>
                <a:gd name="T74" fmla="*/ 223 w 478"/>
                <a:gd name="T75" fmla="*/ 284 h 325"/>
                <a:gd name="T76" fmla="*/ 181 w 478"/>
                <a:gd name="T77" fmla="*/ 140 h 325"/>
                <a:gd name="T78" fmla="*/ 112 w 478"/>
                <a:gd name="T79" fmla="*/ 140 h 325"/>
                <a:gd name="T80" fmla="*/ 153 w 478"/>
                <a:gd name="T81" fmla="*/ 284 h 325"/>
                <a:gd name="T82" fmla="*/ 112 w 478"/>
                <a:gd name="T83" fmla="*/ 140 h 325"/>
                <a:gd name="T84" fmla="*/ 153 w 478"/>
                <a:gd name="T85" fmla="*/ 297 h 325"/>
                <a:gd name="T86" fmla="*/ 366 w 478"/>
                <a:gd name="T87" fmla="*/ 297 h 325"/>
                <a:gd name="T88" fmla="*/ 112 w 478"/>
                <a:gd name="T89" fmla="*/ 31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325">
                  <a:moveTo>
                    <a:pt x="366" y="325"/>
                  </a:moveTo>
                  <a:lnTo>
                    <a:pt x="478" y="325"/>
                  </a:lnTo>
                  <a:lnTo>
                    <a:pt x="478" y="312"/>
                  </a:lnTo>
                  <a:lnTo>
                    <a:pt x="478" y="297"/>
                  </a:lnTo>
                  <a:lnTo>
                    <a:pt x="478" y="284"/>
                  </a:lnTo>
                  <a:lnTo>
                    <a:pt x="478" y="83"/>
                  </a:lnTo>
                  <a:lnTo>
                    <a:pt x="415" y="83"/>
                  </a:lnTo>
                  <a:lnTo>
                    <a:pt x="387" y="69"/>
                  </a:lnTo>
                  <a:lnTo>
                    <a:pt x="387" y="28"/>
                  </a:lnTo>
                  <a:lnTo>
                    <a:pt x="297" y="28"/>
                  </a:lnTo>
                  <a:lnTo>
                    <a:pt x="239" y="0"/>
                  </a:lnTo>
                  <a:lnTo>
                    <a:pt x="181" y="28"/>
                  </a:lnTo>
                  <a:lnTo>
                    <a:pt x="92" y="28"/>
                  </a:lnTo>
                  <a:lnTo>
                    <a:pt x="92" y="69"/>
                  </a:lnTo>
                  <a:lnTo>
                    <a:pt x="63" y="83"/>
                  </a:lnTo>
                  <a:lnTo>
                    <a:pt x="0" y="83"/>
                  </a:lnTo>
                  <a:lnTo>
                    <a:pt x="0" y="284"/>
                  </a:lnTo>
                  <a:lnTo>
                    <a:pt x="0" y="297"/>
                  </a:lnTo>
                  <a:lnTo>
                    <a:pt x="0" y="312"/>
                  </a:lnTo>
                  <a:lnTo>
                    <a:pt x="0" y="325"/>
                  </a:lnTo>
                  <a:lnTo>
                    <a:pt x="112" y="325"/>
                  </a:lnTo>
                  <a:lnTo>
                    <a:pt x="366" y="325"/>
                  </a:lnTo>
                  <a:close/>
                  <a:moveTo>
                    <a:pt x="366" y="140"/>
                  </a:moveTo>
                  <a:lnTo>
                    <a:pt x="366" y="284"/>
                  </a:lnTo>
                  <a:lnTo>
                    <a:pt x="319" y="284"/>
                  </a:lnTo>
                  <a:lnTo>
                    <a:pt x="319" y="140"/>
                  </a:lnTo>
                  <a:lnTo>
                    <a:pt x="366" y="140"/>
                  </a:lnTo>
                  <a:close/>
                  <a:moveTo>
                    <a:pt x="291" y="284"/>
                  </a:moveTo>
                  <a:lnTo>
                    <a:pt x="251" y="284"/>
                  </a:lnTo>
                  <a:lnTo>
                    <a:pt x="251" y="140"/>
                  </a:lnTo>
                  <a:lnTo>
                    <a:pt x="291" y="140"/>
                  </a:lnTo>
                  <a:lnTo>
                    <a:pt x="291" y="284"/>
                  </a:lnTo>
                  <a:close/>
                  <a:moveTo>
                    <a:pt x="235" y="50"/>
                  </a:moveTo>
                  <a:lnTo>
                    <a:pt x="235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45" y="50"/>
                  </a:lnTo>
                  <a:lnTo>
                    <a:pt x="251" y="52"/>
                  </a:lnTo>
                  <a:lnTo>
                    <a:pt x="255" y="55"/>
                  </a:lnTo>
                  <a:lnTo>
                    <a:pt x="261" y="58"/>
                  </a:lnTo>
                  <a:lnTo>
                    <a:pt x="266" y="62"/>
                  </a:lnTo>
                  <a:lnTo>
                    <a:pt x="269" y="68"/>
                  </a:lnTo>
                  <a:lnTo>
                    <a:pt x="271" y="74"/>
                  </a:lnTo>
                  <a:lnTo>
                    <a:pt x="273" y="80"/>
                  </a:lnTo>
                  <a:lnTo>
                    <a:pt x="273" y="80"/>
                  </a:lnTo>
                  <a:lnTo>
                    <a:pt x="273" y="83"/>
                  </a:lnTo>
                  <a:lnTo>
                    <a:pt x="273" y="83"/>
                  </a:lnTo>
                  <a:lnTo>
                    <a:pt x="271" y="90"/>
                  </a:lnTo>
                  <a:lnTo>
                    <a:pt x="270" y="96"/>
                  </a:lnTo>
                  <a:lnTo>
                    <a:pt x="267" y="102"/>
                  </a:lnTo>
                  <a:lnTo>
                    <a:pt x="263" y="106"/>
                  </a:lnTo>
                  <a:lnTo>
                    <a:pt x="258" y="111"/>
                  </a:lnTo>
                  <a:lnTo>
                    <a:pt x="252" y="114"/>
                  </a:lnTo>
                  <a:lnTo>
                    <a:pt x="246" y="117"/>
                  </a:lnTo>
                  <a:lnTo>
                    <a:pt x="239" y="117"/>
                  </a:lnTo>
                  <a:lnTo>
                    <a:pt x="239" y="117"/>
                  </a:lnTo>
                  <a:lnTo>
                    <a:pt x="232" y="117"/>
                  </a:lnTo>
                  <a:lnTo>
                    <a:pt x="226" y="114"/>
                  </a:lnTo>
                  <a:lnTo>
                    <a:pt x="220" y="111"/>
                  </a:lnTo>
                  <a:lnTo>
                    <a:pt x="215" y="106"/>
                  </a:lnTo>
                  <a:lnTo>
                    <a:pt x="211" y="102"/>
                  </a:lnTo>
                  <a:lnTo>
                    <a:pt x="208" y="96"/>
                  </a:lnTo>
                  <a:lnTo>
                    <a:pt x="207" y="90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7" y="77"/>
                  </a:lnTo>
                  <a:lnTo>
                    <a:pt x="208" y="71"/>
                  </a:lnTo>
                  <a:lnTo>
                    <a:pt x="211" y="65"/>
                  </a:lnTo>
                  <a:lnTo>
                    <a:pt x="214" y="61"/>
                  </a:lnTo>
                  <a:lnTo>
                    <a:pt x="218" y="56"/>
                  </a:lnTo>
                  <a:lnTo>
                    <a:pt x="223" y="53"/>
                  </a:lnTo>
                  <a:lnTo>
                    <a:pt x="229" y="52"/>
                  </a:lnTo>
                  <a:lnTo>
                    <a:pt x="235" y="50"/>
                  </a:lnTo>
                  <a:lnTo>
                    <a:pt x="235" y="50"/>
                  </a:lnTo>
                  <a:close/>
                  <a:moveTo>
                    <a:pt x="223" y="140"/>
                  </a:moveTo>
                  <a:lnTo>
                    <a:pt x="223" y="284"/>
                  </a:lnTo>
                  <a:lnTo>
                    <a:pt x="181" y="284"/>
                  </a:lnTo>
                  <a:lnTo>
                    <a:pt x="181" y="140"/>
                  </a:lnTo>
                  <a:lnTo>
                    <a:pt x="223" y="140"/>
                  </a:lnTo>
                  <a:close/>
                  <a:moveTo>
                    <a:pt x="112" y="140"/>
                  </a:moveTo>
                  <a:lnTo>
                    <a:pt x="153" y="140"/>
                  </a:lnTo>
                  <a:lnTo>
                    <a:pt x="153" y="284"/>
                  </a:lnTo>
                  <a:lnTo>
                    <a:pt x="112" y="284"/>
                  </a:lnTo>
                  <a:lnTo>
                    <a:pt x="112" y="140"/>
                  </a:lnTo>
                  <a:close/>
                  <a:moveTo>
                    <a:pt x="112" y="297"/>
                  </a:moveTo>
                  <a:lnTo>
                    <a:pt x="153" y="297"/>
                  </a:lnTo>
                  <a:lnTo>
                    <a:pt x="181" y="297"/>
                  </a:lnTo>
                  <a:lnTo>
                    <a:pt x="366" y="297"/>
                  </a:lnTo>
                  <a:lnTo>
                    <a:pt x="366" y="312"/>
                  </a:lnTo>
                  <a:lnTo>
                    <a:pt x="112" y="312"/>
                  </a:lnTo>
                  <a:lnTo>
                    <a:pt x="112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60879705-CCF3-486C-B833-1F8578B21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" y="1652"/>
              <a:ext cx="37" cy="24"/>
            </a:xfrm>
            <a:custGeom>
              <a:avLst/>
              <a:gdLst>
                <a:gd name="T0" fmla="*/ 18 w 37"/>
                <a:gd name="T1" fmla="*/ 22 h 24"/>
                <a:gd name="T2" fmla="*/ 18 w 37"/>
                <a:gd name="T3" fmla="*/ 22 h 24"/>
                <a:gd name="T4" fmla="*/ 19 w 37"/>
                <a:gd name="T5" fmla="*/ 24 h 24"/>
                <a:gd name="T6" fmla="*/ 19 w 37"/>
                <a:gd name="T7" fmla="*/ 24 h 24"/>
                <a:gd name="T8" fmla="*/ 22 w 37"/>
                <a:gd name="T9" fmla="*/ 22 h 24"/>
                <a:gd name="T10" fmla="*/ 35 w 37"/>
                <a:gd name="T11" fmla="*/ 9 h 24"/>
                <a:gd name="T12" fmla="*/ 35 w 37"/>
                <a:gd name="T13" fmla="*/ 9 h 24"/>
                <a:gd name="T14" fmla="*/ 37 w 37"/>
                <a:gd name="T15" fmla="*/ 6 h 24"/>
                <a:gd name="T16" fmla="*/ 35 w 37"/>
                <a:gd name="T17" fmla="*/ 4 h 24"/>
                <a:gd name="T18" fmla="*/ 35 w 37"/>
                <a:gd name="T19" fmla="*/ 4 h 24"/>
                <a:gd name="T20" fmla="*/ 32 w 37"/>
                <a:gd name="T21" fmla="*/ 3 h 24"/>
                <a:gd name="T22" fmla="*/ 31 w 37"/>
                <a:gd name="T23" fmla="*/ 4 h 24"/>
                <a:gd name="T24" fmla="*/ 19 w 37"/>
                <a:gd name="T25" fmla="*/ 15 h 24"/>
                <a:gd name="T26" fmla="*/ 6 w 37"/>
                <a:gd name="T27" fmla="*/ 1 h 24"/>
                <a:gd name="T28" fmla="*/ 6 w 37"/>
                <a:gd name="T29" fmla="*/ 1 h 24"/>
                <a:gd name="T30" fmla="*/ 3 w 37"/>
                <a:gd name="T31" fmla="*/ 0 h 24"/>
                <a:gd name="T32" fmla="*/ 0 w 37"/>
                <a:gd name="T33" fmla="*/ 1 h 24"/>
                <a:gd name="T34" fmla="*/ 0 w 37"/>
                <a:gd name="T35" fmla="*/ 1 h 24"/>
                <a:gd name="T36" fmla="*/ 0 w 37"/>
                <a:gd name="T37" fmla="*/ 3 h 24"/>
                <a:gd name="T38" fmla="*/ 0 w 37"/>
                <a:gd name="T39" fmla="*/ 6 h 24"/>
                <a:gd name="T40" fmla="*/ 18 w 37"/>
                <a:gd name="T4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4">
                  <a:moveTo>
                    <a:pt x="18" y="22"/>
                  </a:moveTo>
                  <a:lnTo>
                    <a:pt x="18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19" y="15"/>
                  </a:lnTo>
                  <a:lnTo>
                    <a:pt x="6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ECD9A66F-E028-430E-A08D-2932C183C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7" y="1665"/>
              <a:ext cx="9" cy="8"/>
            </a:xfrm>
            <a:custGeom>
              <a:avLst/>
              <a:gdLst>
                <a:gd name="T0" fmla="*/ 4 w 9"/>
                <a:gd name="T1" fmla="*/ 0 h 8"/>
                <a:gd name="T2" fmla="*/ 4 w 9"/>
                <a:gd name="T3" fmla="*/ 0 h 8"/>
                <a:gd name="T4" fmla="*/ 7 w 9"/>
                <a:gd name="T5" fmla="*/ 2 h 8"/>
                <a:gd name="T6" fmla="*/ 9 w 9"/>
                <a:gd name="T7" fmla="*/ 5 h 8"/>
                <a:gd name="T8" fmla="*/ 9 w 9"/>
                <a:gd name="T9" fmla="*/ 5 h 8"/>
                <a:gd name="T10" fmla="*/ 7 w 9"/>
                <a:gd name="T11" fmla="*/ 8 h 8"/>
                <a:gd name="T12" fmla="*/ 4 w 9"/>
                <a:gd name="T13" fmla="*/ 8 h 8"/>
                <a:gd name="T14" fmla="*/ 4 w 9"/>
                <a:gd name="T15" fmla="*/ 8 h 8"/>
                <a:gd name="T16" fmla="*/ 1 w 9"/>
                <a:gd name="T17" fmla="*/ 8 h 8"/>
                <a:gd name="T18" fmla="*/ 0 w 9"/>
                <a:gd name="T19" fmla="*/ 5 h 8"/>
                <a:gd name="T20" fmla="*/ 0 w 9"/>
                <a:gd name="T21" fmla="*/ 5 h 8"/>
                <a:gd name="T22" fmla="*/ 1 w 9"/>
                <a:gd name="T23" fmla="*/ 2 h 8"/>
                <a:gd name="T24" fmla="*/ 4 w 9"/>
                <a:gd name="T25" fmla="*/ 0 h 8"/>
                <a:gd name="T26" fmla="*/ 4 w 9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DC71EBF8-CE24-42BE-9A1D-4C9E598B3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" y="1665"/>
              <a:ext cx="8" cy="8"/>
            </a:xfrm>
            <a:custGeom>
              <a:avLst/>
              <a:gdLst>
                <a:gd name="T0" fmla="*/ 3 w 8"/>
                <a:gd name="T1" fmla="*/ 0 h 8"/>
                <a:gd name="T2" fmla="*/ 3 w 8"/>
                <a:gd name="T3" fmla="*/ 0 h 8"/>
                <a:gd name="T4" fmla="*/ 6 w 8"/>
                <a:gd name="T5" fmla="*/ 2 h 8"/>
                <a:gd name="T6" fmla="*/ 8 w 8"/>
                <a:gd name="T7" fmla="*/ 5 h 8"/>
                <a:gd name="T8" fmla="*/ 8 w 8"/>
                <a:gd name="T9" fmla="*/ 5 h 8"/>
                <a:gd name="T10" fmla="*/ 6 w 8"/>
                <a:gd name="T11" fmla="*/ 8 h 8"/>
                <a:gd name="T12" fmla="*/ 3 w 8"/>
                <a:gd name="T13" fmla="*/ 8 h 8"/>
                <a:gd name="T14" fmla="*/ 3 w 8"/>
                <a:gd name="T15" fmla="*/ 8 h 8"/>
                <a:gd name="T16" fmla="*/ 0 w 8"/>
                <a:gd name="T17" fmla="*/ 8 h 8"/>
                <a:gd name="T18" fmla="*/ 0 w 8"/>
                <a:gd name="T19" fmla="*/ 5 h 8"/>
                <a:gd name="T20" fmla="*/ 0 w 8"/>
                <a:gd name="T21" fmla="*/ 5 h 8"/>
                <a:gd name="T22" fmla="*/ 0 w 8"/>
                <a:gd name="T23" fmla="*/ 2 h 8"/>
                <a:gd name="T24" fmla="*/ 3 w 8"/>
                <a:gd name="T25" fmla="*/ 0 h 8"/>
                <a:gd name="T26" fmla="*/ 3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48A0350B-CB11-4291-B13D-A6A74CE8C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9" y="1687"/>
              <a:ext cx="8" cy="9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7 w 8"/>
                <a:gd name="T5" fmla="*/ 2 h 9"/>
                <a:gd name="T6" fmla="*/ 8 w 8"/>
                <a:gd name="T7" fmla="*/ 5 h 9"/>
                <a:gd name="T8" fmla="*/ 8 w 8"/>
                <a:gd name="T9" fmla="*/ 5 h 9"/>
                <a:gd name="T10" fmla="*/ 7 w 8"/>
                <a:gd name="T11" fmla="*/ 8 h 9"/>
                <a:gd name="T12" fmla="*/ 4 w 8"/>
                <a:gd name="T13" fmla="*/ 9 h 9"/>
                <a:gd name="T14" fmla="*/ 4 w 8"/>
                <a:gd name="T15" fmla="*/ 9 h 9"/>
                <a:gd name="T16" fmla="*/ 1 w 8"/>
                <a:gd name="T17" fmla="*/ 8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2 h 9"/>
                <a:gd name="T24" fmla="*/ 4 w 8"/>
                <a:gd name="T25" fmla="*/ 0 h 9"/>
                <a:gd name="T26" fmla="*/ 4 w 8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A0DF7DFB-A800-4137-B443-29F6CEA3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9" y="1645"/>
              <a:ext cx="8" cy="7"/>
            </a:xfrm>
            <a:custGeom>
              <a:avLst/>
              <a:gdLst>
                <a:gd name="T0" fmla="*/ 4 w 8"/>
                <a:gd name="T1" fmla="*/ 0 h 7"/>
                <a:gd name="T2" fmla="*/ 4 w 8"/>
                <a:gd name="T3" fmla="*/ 0 h 7"/>
                <a:gd name="T4" fmla="*/ 7 w 8"/>
                <a:gd name="T5" fmla="*/ 1 h 7"/>
                <a:gd name="T6" fmla="*/ 8 w 8"/>
                <a:gd name="T7" fmla="*/ 4 h 7"/>
                <a:gd name="T8" fmla="*/ 8 w 8"/>
                <a:gd name="T9" fmla="*/ 4 h 7"/>
                <a:gd name="T10" fmla="*/ 7 w 8"/>
                <a:gd name="T11" fmla="*/ 6 h 7"/>
                <a:gd name="T12" fmla="*/ 4 w 8"/>
                <a:gd name="T13" fmla="*/ 7 h 7"/>
                <a:gd name="T14" fmla="*/ 4 w 8"/>
                <a:gd name="T15" fmla="*/ 7 h 7"/>
                <a:gd name="T16" fmla="*/ 1 w 8"/>
                <a:gd name="T17" fmla="*/ 6 h 7"/>
                <a:gd name="T18" fmla="*/ 0 w 8"/>
                <a:gd name="T19" fmla="*/ 4 h 7"/>
                <a:gd name="T20" fmla="*/ 0 w 8"/>
                <a:gd name="T21" fmla="*/ 4 h 7"/>
                <a:gd name="T22" fmla="*/ 1 w 8"/>
                <a:gd name="T23" fmla="*/ 1 h 7"/>
                <a:gd name="T24" fmla="*/ 4 w 8"/>
                <a:gd name="T25" fmla="*/ 0 h 7"/>
                <a:gd name="T26" fmla="*/ 4 w 8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lnTo>
                    <a:pt x="4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</p:grpSp>
      <p:sp>
        <p:nvSpPr>
          <p:cNvPr id="74" name="Freeform 5">
            <a:extLst>
              <a:ext uri="{FF2B5EF4-FFF2-40B4-BE49-F238E27FC236}">
                <a16:creationId xmlns:a16="http://schemas.microsoft.com/office/drawing/2014/main" id="{9FAEF6BE-65EE-45F1-ACD1-5A6A0B95B63D}"/>
              </a:ext>
            </a:extLst>
          </p:cNvPr>
          <p:cNvSpPr>
            <a:spLocks noEditPoints="1"/>
          </p:cNvSpPr>
          <p:nvPr/>
        </p:nvSpPr>
        <p:spPr bwMode="auto">
          <a:xfrm>
            <a:off x="7980904" y="4183068"/>
            <a:ext cx="950289" cy="637657"/>
          </a:xfrm>
          <a:custGeom>
            <a:avLst/>
            <a:gdLst>
              <a:gd name="T0" fmla="*/ 484 w 720"/>
              <a:gd name="T1" fmla="*/ 288 h 584"/>
              <a:gd name="T2" fmla="*/ 484 w 720"/>
              <a:gd name="T3" fmla="*/ 204 h 584"/>
              <a:gd name="T4" fmla="*/ 498 w 720"/>
              <a:gd name="T5" fmla="*/ 178 h 584"/>
              <a:gd name="T6" fmla="*/ 468 w 720"/>
              <a:gd name="T7" fmla="*/ 144 h 584"/>
              <a:gd name="T8" fmla="*/ 414 w 720"/>
              <a:gd name="T9" fmla="*/ 92 h 584"/>
              <a:gd name="T10" fmla="*/ 378 w 720"/>
              <a:gd name="T11" fmla="*/ 62 h 584"/>
              <a:gd name="T12" fmla="*/ 378 w 720"/>
              <a:gd name="T13" fmla="*/ 62 h 584"/>
              <a:gd name="T14" fmla="*/ 374 w 720"/>
              <a:gd name="T15" fmla="*/ 52 h 584"/>
              <a:gd name="T16" fmla="*/ 362 w 720"/>
              <a:gd name="T17" fmla="*/ 0 h 584"/>
              <a:gd name="T18" fmla="*/ 348 w 720"/>
              <a:gd name="T19" fmla="*/ 50 h 584"/>
              <a:gd name="T20" fmla="*/ 344 w 720"/>
              <a:gd name="T21" fmla="*/ 82 h 584"/>
              <a:gd name="T22" fmla="*/ 290 w 720"/>
              <a:gd name="T23" fmla="*/ 102 h 584"/>
              <a:gd name="T24" fmla="*/ 244 w 720"/>
              <a:gd name="T25" fmla="*/ 160 h 584"/>
              <a:gd name="T26" fmla="*/ 236 w 720"/>
              <a:gd name="T27" fmla="*/ 204 h 584"/>
              <a:gd name="T28" fmla="*/ 236 w 720"/>
              <a:gd name="T29" fmla="*/ 206 h 584"/>
              <a:gd name="T30" fmla="*/ 224 w 720"/>
              <a:gd name="T31" fmla="*/ 358 h 584"/>
              <a:gd name="T32" fmla="*/ 720 w 720"/>
              <a:gd name="T33" fmla="*/ 584 h 584"/>
              <a:gd name="T34" fmla="*/ 472 w 720"/>
              <a:gd name="T35" fmla="*/ 290 h 584"/>
              <a:gd name="T36" fmla="*/ 286 w 720"/>
              <a:gd name="T37" fmla="*/ 264 h 584"/>
              <a:gd name="T38" fmla="*/ 286 w 720"/>
              <a:gd name="T39" fmla="*/ 264 h 584"/>
              <a:gd name="T40" fmla="*/ 350 w 720"/>
              <a:gd name="T41" fmla="*/ 264 h 584"/>
              <a:gd name="T42" fmla="*/ 392 w 720"/>
              <a:gd name="T43" fmla="*/ 226 h 584"/>
              <a:gd name="T44" fmla="*/ 408 w 720"/>
              <a:gd name="T45" fmla="*/ 226 h 584"/>
              <a:gd name="T46" fmla="*/ 450 w 720"/>
              <a:gd name="T47" fmla="*/ 264 h 584"/>
              <a:gd name="T48" fmla="*/ 450 w 720"/>
              <a:gd name="T49" fmla="*/ 264 h 584"/>
              <a:gd name="T50" fmla="*/ 248 w 720"/>
              <a:gd name="T51" fmla="*/ 214 h 584"/>
              <a:gd name="T52" fmla="*/ 270 w 720"/>
              <a:gd name="T53" fmla="*/ 264 h 584"/>
              <a:gd name="T54" fmla="*/ 484 w 720"/>
              <a:gd name="T55" fmla="*/ 368 h 584"/>
              <a:gd name="T56" fmla="*/ 56 w 720"/>
              <a:gd name="T57" fmla="*/ 534 h 584"/>
              <a:gd name="T58" fmla="*/ 86 w 720"/>
              <a:gd name="T59" fmla="*/ 470 h 584"/>
              <a:gd name="T60" fmla="*/ 86 w 720"/>
              <a:gd name="T61" fmla="*/ 470 h 584"/>
              <a:gd name="T62" fmla="*/ 126 w 720"/>
              <a:gd name="T63" fmla="*/ 484 h 584"/>
              <a:gd name="T64" fmla="*/ 96 w 720"/>
              <a:gd name="T65" fmla="*/ 420 h 584"/>
              <a:gd name="T66" fmla="*/ 136 w 720"/>
              <a:gd name="T67" fmla="*/ 534 h 584"/>
              <a:gd name="T68" fmla="*/ 166 w 720"/>
              <a:gd name="T69" fmla="*/ 470 h 584"/>
              <a:gd name="T70" fmla="*/ 166 w 720"/>
              <a:gd name="T71" fmla="*/ 470 h 584"/>
              <a:gd name="T72" fmla="*/ 580 w 720"/>
              <a:gd name="T73" fmla="*/ 484 h 584"/>
              <a:gd name="T74" fmla="*/ 552 w 720"/>
              <a:gd name="T75" fmla="*/ 420 h 584"/>
              <a:gd name="T76" fmla="*/ 590 w 720"/>
              <a:gd name="T77" fmla="*/ 534 h 584"/>
              <a:gd name="T78" fmla="*/ 620 w 720"/>
              <a:gd name="T79" fmla="*/ 470 h 584"/>
              <a:gd name="T80" fmla="*/ 620 w 720"/>
              <a:gd name="T81" fmla="*/ 470 h 584"/>
              <a:gd name="T82" fmla="*/ 660 w 720"/>
              <a:gd name="T83" fmla="*/ 484 h 584"/>
              <a:gd name="T84" fmla="*/ 630 w 720"/>
              <a:gd name="T85" fmla="*/ 420 h 584"/>
              <a:gd name="T86" fmla="*/ 202 w 720"/>
              <a:gd name="T87" fmla="*/ 572 h 584"/>
              <a:gd name="T88" fmla="*/ 520 w 720"/>
              <a:gd name="T89" fmla="*/ 572 h 584"/>
              <a:gd name="T90" fmla="*/ 246 w 720"/>
              <a:gd name="T91" fmla="*/ 542 h 584"/>
              <a:gd name="T92" fmla="*/ 288 w 720"/>
              <a:gd name="T93" fmla="*/ 412 h 584"/>
              <a:gd name="T94" fmla="*/ 306 w 720"/>
              <a:gd name="T95" fmla="*/ 412 h 584"/>
              <a:gd name="T96" fmla="*/ 350 w 720"/>
              <a:gd name="T97" fmla="*/ 542 h 584"/>
              <a:gd name="T98" fmla="*/ 350 w 720"/>
              <a:gd name="T99" fmla="*/ 542 h 584"/>
              <a:gd name="T100" fmla="*/ 416 w 720"/>
              <a:gd name="T101" fmla="*/ 542 h 584"/>
              <a:gd name="T102" fmla="*/ 458 w 720"/>
              <a:gd name="T103" fmla="*/ 412 h 584"/>
              <a:gd name="T104" fmla="*/ 478 w 720"/>
              <a:gd name="T105" fmla="*/ 412 h 584"/>
              <a:gd name="T106" fmla="*/ 520 w 720"/>
              <a:gd name="T107" fmla="*/ 404 h 584"/>
              <a:gd name="T108" fmla="*/ 520 w 720"/>
              <a:gd name="T109" fmla="*/ 40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20" h="584">
                <a:moveTo>
                  <a:pt x="524" y="370"/>
                </a:moveTo>
                <a:lnTo>
                  <a:pt x="496" y="356"/>
                </a:lnTo>
                <a:lnTo>
                  <a:pt x="496" y="288"/>
                </a:lnTo>
                <a:lnTo>
                  <a:pt x="484" y="288"/>
                </a:lnTo>
                <a:lnTo>
                  <a:pt x="484" y="206"/>
                </a:lnTo>
                <a:lnTo>
                  <a:pt x="484" y="206"/>
                </a:lnTo>
                <a:lnTo>
                  <a:pt x="484" y="206"/>
                </a:lnTo>
                <a:lnTo>
                  <a:pt x="484" y="204"/>
                </a:lnTo>
                <a:lnTo>
                  <a:pt x="484" y="204"/>
                </a:lnTo>
                <a:lnTo>
                  <a:pt x="484" y="204"/>
                </a:lnTo>
                <a:lnTo>
                  <a:pt x="498" y="204"/>
                </a:lnTo>
                <a:lnTo>
                  <a:pt x="498" y="178"/>
                </a:lnTo>
                <a:lnTo>
                  <a:pt x="482" y="178"/>
                </a:lnTo>
                <a:lnTo>
                  <a:pt x="482" y="178"/>
                </a:lnTo>
                <a:lnTo>
                  <a:pt x="476" y="160"/>
                </a:lnTo>
                <a:lnTo>
                  <a:pt x="468" y="144"/>
                </a:lnTo>
                <a:lnTo>
                  <a:pt x="458" y="128"/>
                </a:lnTo>
                <a:lnTo>
                  <a:pt x="446" y="114"/>
                </a:lnTo>
                <a:lnTo>
                  <a:pt x="430" y="102"/>
                </a:lnTo>
                <a:lnTo>
                  <a:pt x="414" y="92"/>
                </a:lnTo>
                <a:lnTo>
                  <a:pt x="398" y="86"/>
                </a:lnTo>
                <a:lnTo>
                  <a:pt x="378" y="8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56"/>
                </a:lnTo>
                <a:lnTo>
                  <a:pt x="374" y="52"/>
                </a:lnTo>
                <a:lnTo>
                  <a:pt x="370" y="48"/>
                </a:lnTo>
                <a:lnTo>
                  <a:pt x="366" y="46"/>
                </a:lnTo>
                <a:lnTo>
                  <a:pt x="362" y="0"/>
                </a:lnTo>
                <a:lnTo>
                  <a:pt x="362" y="0"/>
                </a:lnTo>
                <a:lnTo>
                  <a:pt x="360" y="44"/>
                </a:lnTo>
                <a:lnTo>
                  <a:pt x="360" y="44"/>
                </a:lnTo>
                <a:lnTo>
                  <a:pt x="354" y="46"/>
                </a:lnTo>
                <a:lnTo>
                  <a:pt x="348" y="50"/>
                </a:lnTo>
                <a:lnTo>
                  <a:pt x="346" y="56"/>
                </a:lnTo>
                <a:lnTo>
                  <a:pt x="344" y="62"/>
                </a:lnTo>
                <a:lnTo>
                  <a:pt x="344" y="62"/>
                </a:lnTo>
                <a:lnTo>
                  <a:pt x="344" y="82"/>
                </a:lnTo>
                <a:lnTo>
                  <a:pt x="344" y="82"/>
                </a:lnTo>
                <a:lnTo>
                  <a:pt x="326" y="86"/>
                </a:lnTo>
                <a:lnTo>
                  <a:pt x="308" y="92"/>
                </a:lnTo>
                <a:lnTo>
                  <a:pt x="290" y="102"/>
                </a:lnTo>
                <a:lnTo>
                  <a:pt x="276" y="114"/>
                </a:lnTo>
                <a:lnTo>
                  <a:pt x="262" y="128"/>
                </a:lnTo>
                <a:lnTo>
                  <a:pt x="252" y="142"/>
                </a:lnTo>
                <a:lnTo>
                  <a:pt x="244" y="160"/>
                </a:lnTo>
                <a:lnTo>
                  <a:pt x="238" y="178"/>
                </a:lnTo>
                <a:lnTo>
                  <a:pt x="226" y="178"/>
                </a:lnTo>
                <a:lnTo>
                  <a:pt x="226" y="204"/>
                </a:lnTo>
                <a:lnTo>
                  <a:pt x="236" y="204"/>
                </a:lnTo>
                <a:lnTo>
                  <a:pt x="236" y="204"/>
                </a:lnTo>
                <a:lnTo>
                  <a:pt x="236" y="204"/>
                </a:lnTo>
                <a:lnTo>
                  <a:pt x="236" y="204"/>
                </a:lnTo>
                <a:lnTo>
                  <a:pt x="236" y="206"/>
                </a:lnTo>
                <a:lnTo>
                  <a:pt x="236" y="206"/>
                </a:lnTo>
                <a:lnTo>
                  <a:pt x="236" y="288"/>
                </a:lnTo>
                <a:lnTo>
                  <a:pt x="224" y="288"/>
                </a:lnTo>
                <a:lnTo>
                  <a:pt x="224" y="358"/>
                </a:lnTo>
                <a:lnTo>
                  <a:pt x="202" y="370"/>
                </a:lnTo>
                <a:lnTo>
                  <a:pt x="0" y="370"/>
                </a:lnTo>
                <a:lnTo>
                  <a:pt x="0" y="584"/>
                </a:lnTo>
                <a:lnTo>
                  <a:pt x="720" y="584"/>
                </a:lnTo>
                <a:lnTo>
                  <a:pt x="720" y="370"/>
                </a:lnTo>
                <a:lnTo>
                  <a:pt x="524" y="370"/>
                </a:lnTo>
                <a:close/>
                <a:moveTo>
                  <a:pt x="472" y="276"/>
                </a:moveTo>
                <a:lnTo>
                  <a:pt x="472" y="290"/>
                </a:lnTo>
                <a:lnTo>
                  <a:pt x="248" y="290"/>
                </a:lnTo>
                <a:lnTo>
                  <a:pt x="248" y="276"/>
                </a:lnTo>
                <a:lnTo>
                  <a:pt x="472" y="276"/>
                </a:lnTo>
                <a:close/>
                <a:moveTo>
                  <a:pt x="286" y="264"/>
                </a:moveTo>
                <a:lnTo>
                  <a:pt x="286" y="226"/>
                </a:lnTo>
                <a:lnTo>
                  <a:pt x="310" y="226"/>
                </a:lnTo>
                <a:lnTo>
                  <a:pt x="310" y="264"/>
                </a:lnTo>
                <a:lnTo>
                  <a:pt x="286" y="264"/>
                </a:lnTo>
                <a:close/>
                <a:moveTo>
                  <a:pt x="326" y="264"/>
                </a:moveTo>
                <a:lnTo>
                  <a:pt x="326" y="226"/>
                </a:lnTo>
                <a:lnTo>
                  <a:pt x="350" y="226"/>
                </a:lnTo>
                <a:lnTo>
                  <a:pt x="350" y="264"/>
                </a:lnTo>
                <a:lnTo>
                  <a:pt x="326" y="264"/>
                </a:lnTo>
                <a:close/>
                <a:moveTo>
                  <a:pt x="368" y="264"/>
                </a:moveTo>
                <a:lnTo>
                  <a:pt x="368" y="226"/>
                </a:lnTo>
                <a:lnTo>
                  <a:pt x="392" y="226"/>
                </a:lnTo>
                <a:lnTo>
                  <a:pt x="392" y="264"/>
                </a:lnTo>
                <a:lnTo>
                  <a:pt x="368" y="264"/>
                </a:lnTo>
                <a:close/>
                <a:moveTo>
                  <a:pt x="408" y="264"/>
                </a:moveTo>
                <a:lnTo>
                  <a:pt x="408" y="226"/>
                </a:lnTo>
                <a:lnTo>
                  <a:pt x="432" y="226"/>
                </a:lnTo>
                <a:lnTo>
                  <a:pt x="432" y="264"/>
                </a:lnTo>
                <a:lnTo>
                  <a:pt x="408" y="264"/>
                </a:lnTo>
                <a:close/>
                <a:moveTo>
                  <a:pt x="450" y="264"/>
                </a:moveTo>
                <a:lnTo>
                  <a:pt x="450" y="226"/>
                </a:lnTo>
                <a:lnTo>
                  <a:pt x="472" y="226"/>
                </a:lnTo>
                <a:lnTo>
                  <a:pt x="472" y="264"/>
                </a:lnTo>
                <a:lnTo>
                  <a:pt x="450" y="264"/>
                </a:lnTo>
                <a:close/>
                <a:moveTo>
                  <a:pt x="248" y="202"/>
                </a:moveTo>
                <a:lnTo>
                  <a:pt x="472" y="202"/>
                </a:lnTo>
                <a:lnTo>
                  <a:pt x="472" y="214"/>
                </a:lnTo>
                <a:lnTo>
                  <a:pt x="248" y="214"/>
                </a:lnTo>
                <a:lnTo>
                  <a:pt x="248" y="202"/>
                </a:lnTo>
                <a:close/>
                <a:moveTo>
                  <a:pt x="246" y="226"/>
                </a:moveTo>
                <a:lnTo>
                  <a:pt x="270" y="226"/>
                </a:lnTo>
                <a:lnTo>
                  <a:pt x="270" y="264"/>
                </a:lnTo>
                <a:lnTo>
                  <a:pt x="246" y="264"/>
                </a:lnTo>
                <a:lnTo>
                  <a:pt x="246" y="226"/>
                </a:lnTo>
                <a:close/>
                <a:moveTo>
                  <a:pt x="364" y="316"/>
                </a:moveTo>
                <a:lnTo>
                  <a:pt x="484" y="368"/>
                </a:lnTo>
                <a:lnTo>
                  <a:pt x="236" y="368"/>
                </a:lnTo>
                <a:lnTo>
                  <a:pt x="364" y="316"/>
                </a:lnTo>
                <a:close/>
                <a:moveTo>
                  <a:pt x="86" y="534"/>
                </a:moveTo>
                <a:lnTo>
                  <a:pt x="56" y="534"/>
                </a:lnTo>
                <a:lnTo>
                  <a:pt x="56" y="484"/>
                </a:lnTo>
                <a:lnTo>
                  <a:pt x="86" y="484"/>
                </a:lnTo>
                <a:lnTo>
                  <a:pt x="86" y="534"/>
                </a:lnTo>
                <a:close/>
                <a:moveTo>
                  <a:pt x="86" y="470"/>
                </a:moveTo>
                <a:lnTo>
                  <a:pt x="56" y="470"/>
                </a:lnTo>
                <a:lnTo>
                  <a:pt x="56" y="420"/>
                </a:lnTo>
                <a:lnTo>
                  <a:pt x="86" y="420"/>
                </a:lnTo>
                <a:lnTo>
                  <a:pt x="86" y="470"/>
                </a:lnTo>
                <a:close/>
                <a:moveTo>
                  <a:pt x="126" y="534"/>
                </a:moveTo>
                <a:lnTo>
                  <a:pt x="96" y="534"/>
                </a:lnTo>
                <a:lnTo>
                  <a:pt x="96" y="484"/>
                </a:lnTo>
                <a:lnTo>
                  <a:pt x="126" y="484"/>
                </a:lnTo>
                <a:lnTo>
                  <a:pt x="126" y="534"/>
                </a:lnTo>
                <a:close/>
                <a:moveTo>
                  <a:pt x="126" y="470"/>
                </a:moveTo>
                <a:lnTo>
                  <a:pt x="96" y="470"/>
                </a:lnTo>
                <a:lnTo>
                  <a:pt x="96" y="420"/>
                </a:lnTo>
                <a:lnTo>
                  <a:pt x="126" y="420"/>
                </a:lnTo>
                <a:lnTo>
                  <a:pt x="126" y="470"/>
                </a:lnTo>
                <a:close/>
                <a:moveTo>
                  <a:pt x="166" y="534"/>
                </a:moveTo>
                <a:lnTo>
                  <a:pt x="136" y="534"/>
                </a:lnTo>
                <a:lnTo>
                  <a:pt x="136" y="484"/>
                </a:lnTo>
                <a:lnTo>
                  <a:pt x="166" y="484"/>
                </a:lnTo>
                <a:lnTo>
                  <a:pt x="166" y="534"/>
                </a:lnTo>
                <a:close/>
                <a:moveTo>
                  <a:pt x="166" y="470"/>
                </a:moveTo>
                <a:lnTo>
                  <a:pt x="136" y="470"/>
                </a:lnTo>
                <a:lnTo>
                  <a:pt x="136" y="420"/>
                </a:lnTo>
                <a:lnTo>
                  <a:pt x="166" y="420"/>
                </a:lnTo>
                <a:lnTo>
                  <a:pt x="166" y="470"/>
                </a:lnTo>
                <a:close/>
                <a:moveTo>
                  <a:pt x="580" y="534"/>
                </a:moveTo>
                <a:lnTo>
                  <a:pt x="552" y="534"/>
                </a:lnTo>
                <a:lnTo>
                  <a:pt x="552" y="484"/>
                </a:lnTo>
                <a:lnTo>
                  <a:pt x="580" y="484"/>
                </a:lnTo>
                <a:lnTo>
                  <a:pt x="580" y="534"/>
                </a:lnTo>
                <a:close/>
                <a:moveTo>
                  <a:pt x="580" y="470"/>
                </a:moveTo>
                <a:lnTo>
                  <a:pt x="552" y="470"/>
                </a:lnTo>
                <a:lnTo>
                  <a:pt x="552" y="420"/>
                </a:lnTo>
                <a:lnTo>
                  <a:pt x="580" y="420"/>
                </a:lnTo>
                <a:lnTo>
                  <a:pt x="580" y="470"/>
                </a:lnTo>
                <a:close/>
                <a:moveTo>
                  <a:pt x="620" y="534"/>
                </a:moveTo>
                <a:lnTo>
                  <a:pt x="590" y="534"/>
                </a:lnTo>
                <a:lnTo>
                  <a:pt x="590" y="484"/>
                </a:lnTo>
                <a:lnTo>
                  <a:pt x="620" y="484"/>
                </a:lnTo>
                <a:lnTo>
                  <a:pt x="620" y="534"/>
                </a:lnTo>
                <a:close/>
                <a:moveTo>
                  <a:pt x="620" y="470"/>
                </a:moveTo>
                <a:lnTo>
                  <a:pt x="590" y="470"/>
                </a:lnTo>
                <a:lnTo>
                  <a:pt x="590" y="420"/>
                </a:lnTo>
                <a:lnTo>
                  <a:pt x="620" y="420"/>
                </a:lnTo>
                <a:lnTo>
                  <a:pt x="620" y="470"/>
                </a:lnTo>
                <a:close/>
                <a:moveTo>
                  <a:pt x="660" y="534"/>
                </a:moveTo>
                <a:lnTo>
                  <a:pt x="630" y="534"/>
                </a:lnTo>
                <a:lnTo>
                  <a:pt x="630" y="484"/>
                </a:lnTo>
                <a:lnTo>
                  <a:pt x="660" y="484"/>
                </a:lnTo>
                <a:lnTo>
                  <a:pt x="660" y="534"/>
                </a:lnTo>
                <a:close/>
                <a:moveTo>
                  <a:pt x="660" y="470"/>
                </a:moveTo>
                <a:lnTo>
                  <a:pt x="630" y="470"/>
                </a:lnTo>
                <a:lnTo>
                  <a:pt x="630" y="420"/>
                </a:lnTo>
                <a:lnTo>
                  <a:pt x="660" y="420"/>
                </a:lnTo>
                <a:lnTo>
                  <a:pt x="660" y="470"/>
                </a:lnTo>
                <a:close/>
                <a:moveTo>
                  <a:pt x="520" y="572"/>
                </a:moveTo>
                <a:lnTo>
                  <a:pt x="202" y="572"/>
                </a:lnTo>
                <a:lnTo>
                  <a:pt x="202" y="550"/>
                </a:lnTo>
                <a:lnTo>
                  <a:pt x="520" y="550"/>
                </a:lnTo>
                <a:lnTo>
                  <a:pt x="520" y="572"/>
                </a:lnTo>
                <a:lnTo>
                  <a:pt x="520" y="572"/>
                </a:lnTo>
                <a:close/>
                <a:moveTo>
                  <a:pt x="216" y="542"/>
                </a:moveTo>
                <a:lnTo>
                  <a:pt x="216" y="412"/>
                </a:lnTo>
                <a:lnTo>
                  <a:pt x="246" y="412"/>
                </a:lnTo>
                <a:lnTo>
                  <a:pt x="246" y="542"/>
                </a:lnTo>
                <a:lnTo>
                  <a:pt x="216" y="542"/>
                </a:lnTo>
                <a:close/>
                <a:moveTo>
                  <a:pt x="266" y="542"/>
                </a:moveTo>
                <a:lnTo>
                  <a:pt x="266" y="412"/>
                </a:lnTo>
                <a:lnTo>
                  <a:pt x="288" y="412"/>
                </a:lnTo>
                <a:lnTo>
                  <a:pt x="288" y="542"/>
                </a:lnTo>
                <a:lnTo>
                  <a:pt x="266" y="542"/>
                </a:lnTo>
                <a:close/>
                <a:moveTo>
                  <a:pt x="306" y="542"/>
                </a:moveTo>
                <a:lnTo>
                  <a:pt x="306" y="412"/>
                </a:lnTo>
                <a:lnTo>
                  <a:pt x="328" y="412"/>
                </a:lnTo>
                <a:lnTo>
                  <a:pt x="328" y="542"/>
                </a:lnTo>
                <a:lnTo>
                  <a:pt x="306" y="542"/>
                </a:lnTo>
                <a:close/>
                <a:moveTo>
                  <a:pt x="350" y="542"/>
                </a:moveTo>
                <a:lnTo>
                  <a:pt x="350" y="412"/>
                </a:lnTo>
                <a:lnTo>
                  <a:pt x="372" y="412"/>
                </a:lnTo>
                <a:lnTo>
                  <a:pt x="372" y="542"/>
                </a:lnTo>
                <a:lnTo>
                  <a:pt x="350" y="542"/>
                </a:lnTo>
                <a:close/>
                <a:moveTo>
                  <a:pt x="394" y="542"/>
                </a:moveTo>
                <a:lnTo>
                  <a:pt x="394" y="412"/>
                </a:lnTo>
                <a:lnTo>
                  <a:pt x="416" y="412"/>
                </a:lnTo>
                <a:lnTo>
                  <a:pt x="416" y="542"/>
                </a:lnTo>
                <a:lnTo>
                  <a:pt x="394" y="542"/>
                </a:lnTo>
                <a:close/>
                <a:moveTo>
                  <a:pt x="436" y="542"/>
                </a:moveTo>
                <a:lnTo>
                  <a:pt x="436" y="412"/>
                </a:lnTo>
                <a:lnTo>
                  <a:pt x="458" y="412"/>
                </a:lnTo>
                <a:lnTo>
                  <a:pt x="458" y="542"/>
                </a:lnTo>
                <a:lnTo>
                  <a:pt x="436" y="542"/>
                </a:lnTo>
                <a:close/>
                <a:moveTo>
                  <a:pt x="478" y="542"/>
                </a:moveTo>
                <a:lnTo>
                  <a:pt x="478" y="412"/>
                </a:lnTo>
                <a:lnTo>
                  <a:pt x="506" y="412"/>
                </a:lnTo>
                <a:lnTo>
                  <a:pt x="506" y="542"/>
                </a:lnTo>
                <a:lnTo>
                  <a:pt x="478" y="542"/>
                </a:lnTo>
                <a:close/>
                <a:moveTo>
                  <a:pt x="520" y="404"/>
                </a:moveTo>
                <a:lnTo>
                  <a:pt x="202" y="404"/>
                </a:lnTo>
                <a:lnTo>
                  <a:pt x="202" y="384"/>
                </a:lnTo>
                <a:lnTo>
                  <a:pt x="520" y="384"/>
                </a:lnTo>
                <a:lnTo>
                  <a:pt x="520" y="404"/>
                </a:lnTo>
                <a:lnTo>
                  <a:pt x="520" y="404"/>
                </a:lnTo>
                <a:close/>
              </a:path>
            </a:pathLst>
          </a:custGeom>
          <a:solidFill>
            <a:srgbClr val="9B9797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B0503020000020004" pitchFamily="50" charset="-127"/>
              <a:ea typeface="(한)볼펜체C" panose="02030600000101010101" pitchFamily="18" charset="-127"/>
            </a:endParaRPr>
          </a:p>
        </p:txBody>
      </p:sp>
      <p:pic>
        <p:nvPicPr>
          <p:cNvPr id="75" name="Picture 1" descr="O:\받은파일함\권익위 로고.png">
            <a:extLst>
              <a:ext uri="{FF2B5EF4-FFF2-40B4-BE49-F238E27FC236}">
                <a16:creationId xmlns:a16="http://schemas.microsoft.com/office/drawing/2014/main" id="{C9B9EF58-5869-4CC5-93F8-72DD04524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464701"/>
            <a:ext cx="1754346" cy="607241"/>
          </a:xfrm>
          <a:prstGeom prst="rect">
            <a:avLst/>
          </a:prstGeom>
          <a:noFill/>
        </p:spPr>
      </p:pic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4FC06558-260A-467B-AF50-37DE928DAD0D}"/>
              </a:ext>
            </a:extLst>
          </p:cNvPr>
          <p:cNvCxnSpPr/>
          <p:nvPr/>
        </p:nvCxnSpPr>
        <p:spPr>
          <a:xfrm>
            <a:off x="1857356" y="3143248"/>
            <a:ext cx="857256" cy="785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F9CE4F7C-DBDB-42EA-8AD8-11AB75868D8B}"/>
              </a:ext>
            </a:extLst>
          </p:cNvPr>
          <p:cNvCxnSpPr/>
          <p:nvPr/>
        </p:nvCxnSpPr>
        <p:spPr>
          <a:xfrm>
            <a:off x="1285852" y="3790750"/>
            <a:ext cx="1428760" cy="2143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CCAC618C-B5B5-4568-95D3-63C4F276FE9A}"/>
              </a:ext>
            </a:extLst>
          </p:cNvPr>
          <p:cNvCxnSpPr/>
          <p:nvPr/>
        </p:nvCxnSpPr>
        <p:spPr>
          <a:xfrm flipV="1">
            <a:off x="1214414" y="3929066"/>
            <a:ext cx="1500198" cy="78581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70F60CC8-9563-48E9-8C26-3C83FCACAF4E}"/>
              </a:ext>
            </a:extLst>
          </p:cNvPr>
          <p:cNvCxnSpPr/>
          <p:nvPr/>
        </p:nvCxnSpPr>
        <p:spPr>
          <a:xfrm flipV="1">
            <a:off x="1785918" y="3929066"/>
            <a:ext cx="928694" cy="12858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038CBEF2-42AB-454D-8ED8-0F2C96205007}"/>
              </a:ext>
            </a:extLst>
          </p:cNvPr>
          <p:cNvCxnSpPr/>
          <p:nvPr/>
        </p:nvCxnSpPr>
        <p:spPr>
          <a:xfrm flipV="1">
            <a:off x="2685603" y="3929861"/>
            <a:ext cx="198476" cy="79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이등변 삼각형 80">
            <a:extLst>
              <a:ext uri="{FF2B5EF4-FFF2-40B4-BE49-F238E27FC236}">
                <a16:creationId xmlns:a16="http://schemas.microsoft.com/office/drawing/2014/main" id="{DEE94991-2A20-4321-91AD-33AB5FDF2E01}"/>
              </a:ext>
            </a:extLst>
          </p:cNvPr>
          <p:cNvSpPr/>
          <p:nvPr/>
        </p:nvSpPr>
        <p:spPr>
          <a:xfrm rot="5400000">
            <a:off x="2706398" y="3836833"/>
            <a:ext cx="156886" cy="198476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(한)볼펜체C" panose="02030600000101010101" pitchFamily="18" charset="-12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CB1C1D-70E6-4E03-ABC5-45E41E497749}"/>
              </a:ext>
            </a:extLst>
          </p:cNvPr>
          <p:cNvSpPr txBox="1"/>
          <p:nvPr/>
        </p:nvSpPr>
        <p:spPr>
          <a:xfrm>
            <a:off x="2627784" y="4029022"/>
            <a:ext cx="3224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spc="-15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Digital Anti-corruption System</a:t>
            </a:r>
            <a:endParaRPr lang="ko-KR" altLang="en-US" sz="2000" spc="-15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5C67809A-94B0-46F4-BA53-D04CC532453A}"/>
              </a:ext>
            </a:extLst>
          </p:cNvPr>
          <p:cNvSpPr/>
          <p:nvPr/>
        </p:nvSpPr>
        <p:spPr>
          <a:xfrm>
            <a:off x="156313" y="4777408"/>
            <a:ext cx="119086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Reporter</a:t>
            </a:r>
          </a:p>
        </p:txBody>
      </p: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A96AAD94-E647-47ED-A7DB-BE064557931F}"/>
              </a:ext>
            </a:extLst>
          </p:cNvPr>
          <p:cNvSpPr/>
          <p:nvPr/>
        </p:nvSpPr>
        <p:spPr>
          <a:xfrm>
            <a:off x="644836" y="5589240"/>
            <a:ext cx="1190860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6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Reporter</a:t>
            </a: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4DF27AE9-A14D-4E38-9BFA-3895BA4BDF9E}"/>
              </a:ext>
            </a:extLst>
          </p:cNvPr>
          <p:cNvSpPr/>
          <p:nvPr/>
        </p:nvSpPr>
        <p:spPr>
          <a:xfrm flipH="1">
            <a:off x="6490566" y="2478668"/>
            <a:ext cx="105829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2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Public organizations</a:t>
            </a:r>
          </a:p>
        </p:txBody>
      </p:sp>
      <p:pic>
        <p:nvPicPr>
          <p:cNvPr id="86" name="그래픽 1">
            <a:extLst>
              <a:ext uri="{FF2B5EF4-FFF2-40B4-BE49-F238E27FC236}">
                <a16:creationId xmlns:a16="http://schemas.microsoft.com/office/drawing/2014/main" id="{51857C26-E89D-4598-8351-031A266F98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04717" y="3106980"/>
            <a:ext cx="571504" cy="75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0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F97B56BA-370F-442A-B1B8-F16D446D37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</a:rPr>
              <a:t>2. Characteristics (public organizations’ perspective)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052D46AF-B193-45DD-8357-355A2691EB35}"/>
              </a:ext>
            </a:extLst>
          </p:cNvPr>
          <p:cNvSpPr/>
          <p:nvPr/>
        </p:nvSpPr>
        <p:spPr>
          <a:xfrm>
            <a:off x="0" y="895617"/>
            <a:ext cx="4140485" cy="4719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Accumulated data for utilization</a:t>
            </a:r>
          </a:p>
        </p:txBody>
      </p:sp>
      <p:sp>
        <p:nvSpPr>
          <p:cNvPr id="45" name="왼쪽 대괄호 44">
            <a:extLst>
              <a:ext uri="{FF2B5EF4-FFF2-40B4-BE49-F238E27FC236}">
                <a16:creationId xmlns:a16="http://schemas.microsoft.com/office/drawing/2014/main" id="{666C5C35-8D58-4A03-A319-3FA536BDD367}"/>
              </a:ext>
            </a:extLst>
          </p:cNvPr>
          <p:cNvSpPr/>
          <p:nvPr/>
        </p:nvSpPr>
        <p:spPr>
          <a:xfrm rot="5400000">
            <a:off x="4429124" y="1571611"/>
            <a:ext cx="214314" cy="7786742"/>
          </a:xfrm>
          <a:prstGeom prst="leftBracke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(한)볼펜체C" panose="02030600000101010101" pitchFamily="18" charset="-127"/>
            </a:endParaRPr>
          </a:p>
        </p:txBody>
      </p:sp>
      <p:pic>
        <p:nvPicPr>
          <p:cNvPr id="46" name="Picture 2" descr="D:\청렴포털\1. 전임자\최지애\3. 포털화면\영문시안\디자인시안_200928\02.청렴마당\참고_청렴마당_현이미지.png">
            <a:extLst>
              <a:ext uri="{FF2B5EF4-FFF2-40B4-BE49-F238E27FC236}">
                <a16:creationId xmlns:a16="http://schemas.microsoft.com/office/drawing/2014/main" id="{8F193993-325C-47C4-A35A-AD3F1C09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5785707" cy="325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직사각형 46">
            <a:extLst>
              <a:ext uri="{FF2B5EF4-FFF2-40B4-BE49-F238E27FC236}">
                <a16:creationId xmlns:a16="http://schemas.microsoft.com/office/drawing/2014/main" id="{1EE21C81-39DE-4FAD-A2B1-7A2EE1C2DCC5}"/>
              </a:ext>
            </a:extLst>
          </p:cNvPr>
          <p:cNvSpPr/>
          <p:nvPr/>
        </p:nvSpPr>
        <p:spPr>
          <a:xfrm>
            <a:off x="1835696" y="4941168"/>
            <a:ext cx="5472608" cy="58477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1" spc="-10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1,100 </a:t>
            </a:r>
            <a:r>
              <a:rPr kumimoji="1" lang="en-US" altLang="ko-KR" sz="16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organizations operate “Clean Forum(comprehensive anti-corruption information system</a:t>
            </a:r>
            <a:r>
              <a:rPr kumimoji="1" lang="en-US" altLang="ko-KR" sz="1600" b="1" spc="-10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)” </a:t>
            </a:r>
            <a:r>
              <a:rPr kumimoji="1" lang="en-US" altLang="ko-KR" sz="1100" spc="-10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(‘23.8.)</a:t>
            </a:r>
            <a:endParaRPr kumimoji="1" lang="en-US" altLang="ko-KR" sz="1400" spc="-100" dirty="0">
              <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</a:ln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(한)볼펜체C" panose="02030600000101010101" pitchFamily="18" charset="-127"/>
              <a:cs typeface="Times New Roman" panose="02020603050405020304" pitchFamily="18" charset="0"/>
            </a:endParaRPr>
          </a:p>
        </p:txBody>
      </p: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5DEAA9B7-B51F-4AAE-AA25-D1799AE4854E}"/>
              </a:ext>
            </a:extLst>
          </p:cNvPr>
          <p:cNvGrpSpPr/>
          <p:nvPr/>
        </p:nvGrpSpPr>
        <p:grpSpPr>
          <a:xfrm>
            <a:off x="500034" y="5500702"/>
            <a:ext cx="8104414" cy="1032193"/>
            <a:chOff x="500034" y="5214950"/>
            <a:chExt cx="8104414" cy="1032193"/>
          </a:xfrm>
        </p:grpSpPr>
        <p:grpSp>
          <p:nvGrpSpPr>
            <p:cNvPr id="88" name="그룹 87">
              <a:extLst>
                <a:ext uri="{FF2B5EF4-FFF2-40B4-BE49-F238E27FC236}">
                  <a16:creationId xmlns:a16="http://schemas.microsoft.com/office/drawing/2014/main" id="{F281890A-8716-4608-A65C-33795ACB95B4}"/>
                </a:ext>
              </a:extLst>
            </p:cNvPr>
            <p:cNvGrpSpPr/>
            <p:nvPr/>
          </p:nvGrpSpPr>
          <p:grpSpPr>
            <a:xfrm>
              <a:off x="500034" y="5214950"/>
              <a:ext cx="1000132" cy="1000132"/>
              <a:chOff x="500034" y="5214950"/>
              <a:chExt cx="1000132" cy="1000132"/>
            </a:xfrm>
          </p:grpSpPr>
          <p:sp>
            <p:nvSpPr>
              <p:cNvPr id="108" name="순서도: 연결자 107">
                <a:extLst>
                  <a:ext uri="{FF2B5EF4-FFF2-40B4-BE49-F238E27FC236}">
                    <a16:creationId xmlns:a16="http://schemas.microsoft.com/office/drawing/2014/main" id="{9A25ABE1-EFAC-4CB0-A4F0-8A7283DDED83}"/>
                  </a:ext>
                </a:extLst>
              </p:cNvPr>
              <p:cNvSpPr/>
              <p:nvPr/>
            </p:nvSpPr>
            <p:spPr>
              <a:xfrm>
                <a:off x="500034" y="5214950"/>
                <a:ext cx="1000132" cy="1000132"/>
              </a:xfrm>
              <a:prstGeom prst="flowChartConnector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(한)볼펜체C" panose="02030600000101010101" pitchFamily="18" charset="-127"/>
                </a:endParaRPr>
              </a:p>
            </p:txBody>
          </p:sp>
          <p:sp>
            <p:nvSpPr>
              <p:cNvPr id="109" name="직사각형 108">
                <a:extLst>
                  <a:ext uri="{FF2B5EF4-FFF2-40B4-BE49-F238E27FC236}">
                    <a16:creationId xmlns:a16="http://schemas.microsoft.com/office/drawing/2014/main" id="{550F24F6-9486-4608-BF7D-10D70C919C6D}"/>
                  </a:ext>
                </a:extLst>
              </p:cNvPr>
              <p:cNvSpPr/>
              <p:nvPr/>
            </p:nvSpPr>
            <p:spPr>
              <a:xfrm>
                <a:off x="500034" y="5303488"/>
                <a:ext cx="100013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indent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1" spc="-100" dirty="0">
                    <a:ln>
                      <a:solidFill>
                        <a:prstClr val="black">
                          <a:lumMod val="75000"/>
                          <a:lumOff val="25000"/>
                          <a:alpha val="0"/>
                        </a:prst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맑은 고딕" panose="020B0503020000020004" pitchFamily="50" charset="-127"/>
                    <a:ea typeface="(한)볼펜체C" panose="02030600000101010101" pitchFamily="18" charset="-127"/>
                    <a:cs typeface="Times New Roman" panose="02020603050405020304" pitchFamily="18" charset="0"/>
                  </a:rPr>
                  <a:t>Anti-corruption Guidelines</a:t>
                </a:r>
              </a:p>
            </p:txBody>
          </p:sp>
        </p:grpSp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id="{9E3AFB46-BEC0-455D-A085-32EBC0F6137D}"/>
                </a:ext>
              </a:extLst>
            </p:cNvPr>
            <p:cNvGrpSpPr/>
            <p:nvPr/>
          </p:nvGrpSpPr>
          <p:grpSpPr>
            <a:xfrm>
              <a:off x="1643042" y="5214950"/>
              <a:ext cx="1000132" cy="1000132"/>
              <a:chOff x="500034" y="5214950"/>
              <a:chExt cx="1000132" cy="1000132"/>
            </a:xfrm>
          </p:grpSpPr>
          <p:sp>
            <p:nvSpPr>
              <p:cNvPr id="106" name="순서도: 연결자 105">
                <a:extLst>
                  <a:ext uri="{FF2B5EF4-FFF2-40B4-BE49-F238E27FC236}">
                    <a16:creationId xmlns:a16="http://schemas.microsoft.com/office/drawing/2014/main" id="{3F12C108-6F28-476C-B4C6-8754E82548E8}"/>
                  </a:ext>
                </a:extLst>
              </p:cNvPr>
              <p:cNvSpPr/>
              <p:nvPr/>
            </p:nvSpPr>
            <p:spPr>
              <a:xfrm>
                <a:off x="500034" y="5214950"/>
                <a:ext cx="1000132" cy="1000132"/>
              </a:xfrm>
              <a:prstGeom prst="flowChartConnector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(한)볼펜체C" panose="02030600000101010101" pitchFamily="18" charset="-127"/>
                </a:endParaRPr>
              </a:p>
            </p:txBody>
          </p:sp>
          <p:sp>
            <p:nvSpPr>
              <p:cNvPr id="107" name="직사각형 106">
                <a:extLst>
                  <a:ext uri="{FF2B5EF4-FFF2-40B4-BE49-F238E27FC236}">
                    <a16:creationId xmlns:a16="http://schemas.microsoft.com/office/drawing/2014/main" id="{8681471B-C692-49E2-87B8-1B2ACB01443C}"/>
                  </a:ext>
                </a:extLst>
              </p:cNvPr>
              <p:cNvSpPr/>
              <p:nvPr/>
            </p:nvSpPr>
            <p:spPr>
              <a:xfrm>
                <a:off x="500034" y="5375496"/>
                <a:ext cx="10001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indent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200" b="1" spc="-100" dirty="0">
                    <a:ln>
                      <a:solidFill>
                        <a:prstClr val="black">
                          <a:lumMod val="75000"/>
                          <a:lumOff val="25000"/>
                          <a:alpha val="0"/>
                        </a:prst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맑은 고딕" panose="020B0503020000020004" pitchFamily="50" charset="-127"/>
                    <a:ea typeface="(한)볼펜체C" panose="02030600000101010101" pitchFamily="18" charset="-127"/>
                    <a:cs typeface="Times New Roman" panose="02020603050405020304" pitchFamily="18" charset="0"/>
                  </a:rPr>
                  <a:t>Information of corrupt officials </a:t>
                </a:r>
              </a:p>
            </p:txBody>
          </p:sp>
        </p:grpSp>
        <p:grpSp>
          <p:nvGrpSpPr>
            <p:cNvPr id="90" name="그룹 89">
              <a:extLst>
                <a:ext uri="{FF2B5EF4-FFF2-40B4-BE49-F238E27FC236}">
                  <a16:creationId xmlns:a16="http://schemas.microsoft.com/office/drawing/2014/main" id="{DBBEF7BF-BE79-4D49-9744-DA094F4F44E0}"/>
                </a:ext>
              </a:extLst>
            </p:cNvPr>
            <p:cNvGrpSpPr/>
            <p:nvPr/>
          </p:nvGrpSpPr>
          <p:grpSpPr>
            <a:xfrm>
              <a:off x="2857488" y="5214950"/>
              <a:ext cx="1000132" cy="1000132"/>
              <a:chOff x="500034" y="5214950"/>
              <a:chExt cx="1000132" cy="1000132"/>
            </a:xfrm>
          </p:grpSpPr>
          <p:sp>
            <p:nvSpPr>
              <p:cNvPr id="104" name="순서도: 연결자 103">
                <a:extLst>
                  <a:ext uri="{FF2B5EF4-FFF2-40B4-BE49-F238E27FC236}">
                    <a16:creationId xmlns:a16="http://schemas.microsoft.com/office/drawing/2014/main" id="{5D820D88-68C3-44B7-B585-F4C072BDB0BD}"/>
                  </a:ext>
                </a:extLst>
              </p:cNvPr>
              <p:cNvSpPr/>
              <p:nvPr/>
            </p:nvSpPr>
            <p:spPr>
              <a:xfrm>
                <a:off x="500034" y="5214950"/>
                <a:ext cx="1000132" cy="1000132"/>
              </a:xfrm>
              <a:prstGeom prst="flowChartConnector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(한)볼펜체C" panose="02030600000101010101" pitchFamily="18" charset="-127"/>
                </a:endParaRPr>
              </a:p>
            </p:txBody>
          </p:sp>
          <p:sp>
            <p:nvSpPr>
              <p:cNvPr id="105" name="직사각형 104">
                <a:extLst>
                  <a:ext uri="{FF2B5EF4-FFF2-40B4-BE49-F238E27FC236}">
                    <a16:creationId xmlns:a16="http://schemas.microsoft.com/office/drawing/2014/main" id="{58BD1D4F-514F-4506-AB4C-0D0F2C6DA7F4}"/>
                  </a:ext>
                </a:extLst>
              </p:cNvPr>
              <p:cNvSpPr/>
              <p:nvPr/>
            </p:nvSpPr>
            <p:spPr>
              <a:xfrm>
                <a:off x="500034" y="5429264"/>
                <a:ext cx="10001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indent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200" b="1" spc="-100" dirty="0">
                    <a:ln>
                      <a:solidFill>
                        <a:prstClr val="black">
                          <a:lumMod val="75000"/>
                          <a:lumOff val="25000"/>
                          <a:alpha val="0"/>
                        </a:prst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맑은 고딕" panose="020B0503020000020004" pitchFamily="50" charset="-127"/>
                    <a:ea typeface="(한)볼펜체C" panose="02030600000101010101" pitchFamily="18" charset="-127"/>
                    <a:cs typeface="Times New Roman" panose="02020603050405020304" pitchFamily="18" charset="0"/>
                  </a:rPr>
                  <a:t>Integrity assessment</a:t>
                </a:r>
              </a:p>
            </p:txBody>
          </p: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46A44823-4E48-483E-9C5A-75E46BC1D22E}"/>
                </a:ext>
              </a:extLst>
            </p:cNvPr>
            <p:cNvGrpSpPr/>
            <p:nvPr/>
          </p:nvGrpSpPr>
          <p:grpSpPr>
            <a:xfrm>
              <a:off x="4071934" y="5214950"/>
              <a:ext cx="1000132" cy="1032193"/>
              <a:chOff x="500034" y="5214950"/>
              <a:chExt cx="1000132" cy="1032193"/>
            </a:xfrm>
          </p:grpSpPr>
          <p:sp>
            <p:nvSpPr>
              <p:cNvPr id="102" name="순서도: 연결자 101">
                <a:extLst>
                  <a:ext uri="{FF2B5EF4-FFF2-40B4-BE49-F238E27FC236}">
                    <a16:creationId xmlns:a16="http://schemas.microsoft.com/office/drawing/2014/main" id="{1F6F35B0-D7E7-48D3-885E-085DD65FA7F0}"/>
                  </a:ext>
                </a:extLst>
              </p:cNvPr>
              <p:cNvSpPr/>
              <p:nvPr/>
            </p:nvSpPr>
            <p:spPr>
              <a:xfrm>
                <a:off x="500034" y="5214950"/>
                <a:ext cx="1000132" cy="1000132"/>
              </a:xfrm>
              <a:prstGeom prst="flowChartConnector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(한)볼펜체C" panose="02030600000101010101" pitchFamily="18" charset="-127"/>
                </a:endParaRPr>
              </a:p>
            </p:txBody>
          </p:sp>
          <p:sp>
            <p:nvSpPr>
              <p:cNvPr id="103" name="직사각형 102">
                <a:extLst>
                  <a:ext uri="{FF2B5EF4-FFF2-40B4-BE49-F238E27FC236}">
                    <a16:creationId xmlns:a16="http://schemas.microsoft.com/office/drawing/2014/main" id="{36C2EE1E-23C7-4F6D-A36B-CC2D42D7753F}"/>
                  </a:ext>
                </a:extLst>
              </p:cNvPr>
              <p:cNvSpPr/>
              <p:nvPr/>
            </p:nvSpPr>
            <p:spPr>
              <a:xfrm>
                <a:off x="500034" y="5231480"/>
                <a:ext cx="100013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indent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200" b="1" spc="-100" dirty="0">
                    <a:ln>
                      <a:solidFill>
                        <a:prstClr val="black">
                          <a:lumMod val="75000"/>
                          <a:lumOff val="25000"/>
                          <a:alpha val="0"/>
                        </a:prst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맑은 고딕" panose="020B0503020000020004" pitchFamily="50" charset="-127"/>
                    <a:ea typeface="(한)볼펜체C" panose="02030600000101010101" pitchFamily="18" charset="-127"/>
                    <a:cs typeface="Times New Roman" panose="02020603050405020304" pitchFamily="18" charset="0"/>
                  </a:rPr>
                  <a:t>Result of Anti-corruption Initiative Assessment </a:t>
                </a:r>
              </a:p>
            </p:txBody>
          </p:sp>
        </p:grpSp>
        <p:grpSp>
          <p:nvGrpSpPr>
            <p:cNvPr id="92" name="그룹 91">
              <a:extLst>
                <a:ext uri="{FF2B5EF4-FFF2-40B4-BE49-F238E27FC236}">
                  <a16:creationId xmlns:a16="http://schemas.microsoft.com/office/drawing/2014/main" id="{53BAB5FF-CE7C-4213-8FC7-4E08DB77CB13}"/>
                </a:ext>
              </a:extLst>
            </p:cNvPr>
            <p:cNvGrpSpPr/>
            <p:nvPr/>
          </p:nvGrpSpPr>
          <p:grpSpPr>
            <a:xfrm>
              <a:off x="5214942" y="5214950"/>
              <a:ext cx="1000132" cy="1000132"/>
              <a:chOff x="500034" y="5214950"/>
              <a:chExt cx="1000132" cy="1000132"/>
            </a:xfrm>
          </p:grpSpPr>
          <p:sp>
            <p:nvSpPr>
              <p:cNvPr id="99" name="순서도: 연결자 98">
                <a:extLst>
                  <a:ext uri="{FF2B5EF4-FFF2-40B4-BE49-F238E27FC236}">
                    <a16:creationId xmlns:a16="http://schemas.microsoft.com/office/drawing/2014/main" id="{B72B1B3F-D3E0-40FF-BDE9-F4E06ED24BF2}"/>
                  </a:ext>
                </a:extLst>
              </p:cNvPr>
              <p:cNvSpPr/>
              <p:nvPr/>
            </p:nvSpPr>
            <p:spPr>
              <a:xfrm>
                <a:off x="500034" y="5214950"/>
                <a:ext cx="1000132" cy="1000132"/>
              </a:xfrm>
              <a:prstGeom prst="flowChartConnector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(한)볼펜체C" panose="02030600000101010101" pitchFamily="18" charset="-127"/>
                </a:endParaRPr>
              </a:p>
            </p:txBody>
          </p:sp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5593C88C-6AF2-461C-BFBA-A2917411D4D1}"/>
                  </a:ext>
                </a:extLst>
              </p:cNvPr>
              <p:cNvSpPr/>
              <p:nvPr/>
            </p:nvSpPr>
            <p:spPr>
              <a:xfrm>
                <a:off x="500034" y="5438793"/>
                <a:ext cx="10001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indent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600" b="1" spc="-100" dirty="0">
                    <a:ln>
                      <a:solidFill>
                        <a:prstClr val="black">
                          <a:lumMod val="75000"/>
                          <a:lumOff val="25000"/>
                          <a:alpha val="0"/>
                        </a:prst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맑은 고딕" panose="020B0503020000020004" pitchFamily="50" charset="-127"/>
                    <a:ea typeface="(한)볼펜체C" panose="02030600000101010101" pitchFamily="18" charset="-127"/>
                    <a:cs typeface="Times New Roman" panose="02020603050405020304" pitchFamily="18" charset="0"/>
                  </a:rPr>
                  <a:t>Integrity activities</a:t>
                </a:r>
              </a:p>
            </p:txBody>
          </p:sp>
        </p:grpSp>
        <p:grpSp>
          <p:nvGrpSpPr>
            <p:cNvPr id="93" name="그룹 92">
              <a:extLst>
                <a:ext uri="{FF2B5EF4-FFF2-40B4-BE49-F238E27FC236}">
                  <a16:creationId xmlns:a16="http://schemas.microsoft.com/office/drawing/2014/main" id="{DEABE0A3-7D30-4CC1-8ED6-355D4B474F65}"/>
                </a:ext>
              </a:extLst>
            </p:cNvPr>
            <p:cNvGrpSpPr/>
            <p:nvPr/>
          </p:nvGrpSpPr>
          <p:grpSpPr>
            <a:xfrm>
              <a:off x="6429388" y="5214950"/>
              <a:ext cx="1000132" cy="1000132"/>
              <a:chOff x="500034" y="5214950"/>
              <a:chExt cx="1000132" cy="1000132"/>
            </a:xfrm>
          </p:grpSpPr>
          <p:sp>
            <p:nvSpPr>
              <p:cNvPr id="97" name="순서도: 연결자 96">
                <a:extLst>
                  <a:ext uri="{FF2B5EF4-FFF2-40B4-BE49-F238E27FC236}">
                    <a16:creationId xmlns:a16="http://schemas.microsoft.com/office/drawing/2014/main" id="{EA61A276-84F4-4A23-BEC7-E64B0C563490}"/>
                  </a:ext>
                </a:extLst>
              </p:cNvPr>
              <p:cNvSpPr/>
              <p:nvPr/>
            </p:nvSpPr>
            <p:spPr>
              <a:xfrm>
                <a:off x="500034" y="5214950"/>
                <a:ext cx="1000132" cy="1000132"/>
              </a:xfrm>
              <a:prstGeom prst="flowChartConnector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(한)볼펜체C" panose="02030600000101010101" pitchFamily="18" charset="-127"/>
                </a:endParaRPr>
              </a:p>
            </p:txBody>
          </p:sp>
          <p:sp>
            <p:nvSpPr>
              <p:cNvPr id="98" name="직사각형 97">
                <a:extLst>
                  <a:ext uri="{FF2B5EF4-FFF2-40B4-BE49-F238E27FC236}">
                    <a16:creationId xmlns:a16="http://schemas.microsoft.com/office/drawing/2014/main" id="{70947CE2-6729-4C03-9D51-708782457D76}"/>
                  </a:ext>
                </a:extLst>
              </p:cNvPr>
              <p:cNvSpPr/>
              <p:nvPr/>
            </p:nvSpPr>
            <p:spPr>
              <a:xfrm>
                <a:off x="500034" y="5286388"/>
                <a:ext cx="10001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indent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200" b="1" spc="-100" dirty="0">
                    <a:ln>
                      <a:solidFill>
                        <a:prstClr val="black">
                          <a:lumMod val="75000"/>
                          <a:lumOff val="25000"/>
                          <a:alpha val="0"/>
                        </a:prst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맑은 고딕" panose="020B0503020000020004" pitchFamily="50" charset="-127"/>
                    <a:ea typeface="(한)볼펜체C" panose="02030600000101010101" pitchFamily="18" charset="-127"/>
                    <a:cs typeface="Times New Roman" panose="02020603050405020304" pitchFamily="18" charset="0"/>
                  </a:rPr>
                  <a:t>Information of officials dismissed for corruption</a:t>
                </a:r>
              </a:p>
            </p:txBody>
          </p:sp>
        </p:grp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8F184C50-ED81-4C0B-89F9-FB6F8EB0AA0C}"/>
                </a:ext>
              </a:extLst>
            </p:cNvPr>
            <p:cNvGrpSpPr/>
            <p:nvPr/>
          </p:nvGrpSpPr>
          <p:grpSpPr>
            <a:xfrm>
              <a:off x="7572396" y="5214950"/>
              <a:ext cx="1032052" cy="1000132"/>
              <a:chOff x="500034" y="5214950"/>
              <a:chExt cx="1032052" cy="1000132"/>
            </a:xfrm>
          </p:grpSpPr>
          <p:sp>
            <p:nvSpPr>
              <p:cNvPr id="95" name="순서도: 연결자 94">
                <a:extLst>
                  <a:ext uri="{FF2B5EF4-FFF2-40B4-BE49-F238E27FC236}">
                    <a16:creationId xmlns:a16="http://schemas.microsoft.com/office/drawing/2014/main" id="{B47BE5D0-652F-4A32-8446-D71407060EF8}"/>
                  </a:ext>
                </a:extLst>
              </p:cNvPr>
              <p:cNvSpPr/>
              <p:nvPr/>
            </p:nvSpPr>
            <p:spPr>
              <a:xfrm>
                <a:off x="500034" y="5214950"/>
                <a:ext cx="1000132" cy="1000132"/>
              </a:xfrm>
              <a:prstGeom prst="flowChartConnector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ea typeface="(한)볼펜체C" panose="02030600000101010101" pitchFamily="18" charset="-127"/>
                </a:endParaRPr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id="{917319D1-FF7D-4896-9FCE-BB0C738694DE}"/>
                  </a:ext>
                </a:extLst>
              </p:cNvPr>
              <p:cNvSpPr/>
              <p:nvPr/>
            </p:nvSpPr>
            <p:spPr>
              <a:xfrm>
                <a:off x="531954" y="5303488"/>
                <a:ext cx="100013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indent="0" algn="ctr"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600" b="1" spc="-100" dirty="0">
                    <a:ln>
                      <a:solidFill>
                        <a:prstClr val="black">
                          <a:lumMod val="75000"/>
                          <a:lumOff val="25000"/>
                          <a:alpha val="0"/>
                        </a:prstClr>
                      </a:solidFill>
                    </a:ln>
                    <a:solidFill>
                      <a:schemeClr val="accent3">
                        <a:lumMod val="50000"/>
                      </a:schemeClr>
                    </a:solidFill>
                    <a:latin typeface="맑은 고딕" panose="020B0503020000020004" pitchFamily="50" charset="-127"/>
                    <a:ea typeface="(한)볼펜체C" panose="02030600000101010101" pitchFamily="18" charset="-127"/>
                    <a:cs typeface="Times New Roman" panose="02020603050405020304" pitchFamily="18" charset="0"/>
                  </a:rPr>
                  <a:t>Report examples, etc.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012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F97B56BA-370F-442A-B1B8-F16D446D37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</a:rPr>
              <a:t>2. Characteristics (ACRC’s perspective)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052D46AF-B193-45DD-8357-355A2691EB35}"/>
              </a:ext>
            </a:extLst>
          </p:cNvPr>
          <p:cNvSpPr/>
          <p:nvPr/>
        </p:nvSpPr>
        <p:spPr>
          <a:xfrm>
            <a:off x="0" y="895617"/>
            <a:ext cx="4140485" cy="4719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utilization for anti-corruption policy</a:t>
            </a:r>
          </a:p>
        </p:txBody>
      </p:sp>
      <p:grpSp>
        <p:nvGrpSpPr>
          <p:cNvPr id="29" name="그룹 24">
            <a:extLst>
              <a:ext uri="{FF2B5EF4-FFF2-40B4-BE49-F238E27FC236}">
                <a16:creationId xmlns:a16="http://schemas.microsoft.com/office/drawing/2014/main" id="{7442ED2D-6D24-4156-97A2-1DD0EE3756DD}"/>
              </a:ext>
            </a:extLst>
          </p:cNvPr>
          <p:cNvGrpSpPr/>
          <p:nvPr/>
        </p:nvGrpSpPr>
        <p:grpSpPr>
          <a:xfrm>
            <a:off x="486361" y="1943711"/>
            <a:ext cx="6085903" cy="4223491"/>
            <a:chOff x="2643174" y="2540368"/>
            <a:chExt cx="5055475" cy="35083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0" name="그룹 4">
              <a:extLst>
                <a:ext uri="{FF2B5EF4-FFF2-40B4-BE49-F238E27FC236}">
                  <a16:creationId xmlns:a16="http://schemas.microsoft.com/office/drawing/2014/main" id="{9D03A45E-5813-4655-9E58-256198FF0697}"/>
                </a:ext>
              </a:extLst>
            </p:cNvPr>
            <p:cNvGrpSpPr/>
            <p:nvPr/>
          </p:nvGrpSpPr>
          <p:grpSpPr>
            <a:xfrm>
              <a:off x="2714612" y="3500438"/>
              <a:ext cx="4984037" cy="2548326"/>
              <a:chOff x="292093" y="1437928"/>
              <a:chExt cx="10347332" cy="5760640"/>
            </a:xfrm>
          </p:grpSpPr>
          <p:pic>
            <p:nvPicPr>
              <p:cNvPr id="32" name="Picture 4">
                <a:extLst>
                  <a:ext uri="{FF2B5EF4-FFF2-40B4-BE49-F238E27FC236}">
                    <a16:creationId xmlns:a16="http://schemas.microsoft.com/office/drawing/2014/main" id="{4AF5D665-30C1-498F-9B34-518EBAB515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2093" y="1437928"/>
                <a:ext cx="10347332" cy="5760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" name="Picture 2">
                <a:extLst>
                  <a:ext uri="{FF2B5EF4-FFF2-40B4-BE49-F238E27FC236}">
                    <a16:creationId xmlns:a16="http://schemas.microsoft.com/office/drawing/2014/main" id="{F61158D7-D319-44B8-AC28-8A2CF5808F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1000" y="5758408"/>
                <a:ext cx="2422202" cy="1304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1" name="Picture 2">
              <a:extLst>
                <a:ext uri="{FF2B5EF4-FFF2-40B4-BE49-F238E27FC236}">
                  <a16:creationId xmlns:a16="http://schemas.microsoft.com/office/drawing/2014/main" id="{75165AB5-2499-49E0-B2DF-C2B16D214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3174" y="2540368"/>
              <a:ext cx="5045832" cy="89732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E7D5ECB-BF07-4EA6-98F0-C87A5021E77E}"/>
              </a:ext>
            </a:extLst>
          </p:cNvPr>
          <p:cNvSpPr/>
          <p:nvPr/>
        </p:nvSpPr>
        <p:spPr bwMode="auto">
          <a:xfrm>
            <a:off x="1928794" y="6284501"/>
            <a:ext cx="3867342" cy="304699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1" indent="-457200" algn="ctr" defTabSz="1211941" eaLnBrk="0" fontAlgn="ctr">
              <a:lnSpc>
                <a:spcPct val="110000"/>
              </a:lnSpc>
              <a:spcAft>
                <a:spcPts val="364"/>
              </a:spcAft>
              <a:buClr>
                <a:sysClr val="windowText" lastClr="000000"/>
              </a:buClr>
              <a:buSzPct val="80000"/>
              <a:tabLst>
                <a:tab pos="5145692" algn="l"/>
              </a:tabLst>
            </a:pPr>
            <a:r>
              <a:rPr lang="en-US" altLang="ko-KR" b="1" spc="-153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</a:rPr>
              <a:t>&lt; Real-time analysis of report data&gt;</a:t>
            </a:r>
            <a:endParaRPr lang="ko-KR" altLang="en-US" b="1" spc="-153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(한)볼펜체C" panose="02030600000101010101" pitchFamily="18" charset="-127"/>
            </a:endParaRPr>
          </a:p>
        </p:txBody>
      </p:sp>
      <p:sp>
        <p:nvSpPr>
          <p:cNvPr id="35" name="순서도: 연결자 34">
            <a:extLst>
              <a:ext uri="{FF2B5EF4-FFF2-40B4-BE49-F238E27FC236}">
                <a16:creationId xmlns:a16="http://schemas.microsoft.com/office/drawing/2014/main" id="{9EB871A6-907D-4FEB-92E3-EB14FD774B35}"/>
              </a:ext>
            </a:extLst>
          </p:cNvPr>
          <p:cNvSpPr/>
          <p:nvPr/>
        </p:nvSpPr>
        <p:spPr>
          <a:xfrm>
            <a:off x="7081005" y="1714488"/>
            <a:ext cx="1744609" cy="142876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(한)볼펜체C" panose="02030600000101010101" pitchFamily="18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9E487963-0E6E-4F4D-B339-C08114BC779E}"/>
              </a:ext>
            </a:extLst>
          </p:cNvPr>
          <p:cNvSpPr/>
          <p:nvPr/>
        </p:nvSpPr>
        <p:spPr>
          <a:xfrm>
            <a:off x="7020272" y="2068289"/>
            <a:ext cx="1872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Comprehensive</a:t>
            </a:r>
          </a:p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anti-corruption plan</a:t>
            </a:r>
          </a:p>
        </p:txBody>
      </p:sp>
      <p:sp>
        <p:nvSpPr>
          <p:cNvPr id="37" name="순서도: 연결자 36">
            <a:extLst>
              <a:ext uri="{FF2B5EF4-FFF2-40B4-BE49-F238E27FC236}">
                <a16:creationId xmlns:a16="http://schemas.microsoft.com/office/drawing/2014/main" id="{40E702C2-6B5E-46DC-BE10-FADDC47ECC83}"/>
              </a:ext>
            </a:extLst>
          </p:cNvPr>
          <p:cNvSpPr/>
          <p:nvPr/>
        </p:nvSpPr>
        <p:spPr>
          <a:xfrm>
            <a:off x="7081005" y="3286124"/>
            <a:ext cx="1744609" cy="142876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ea typeface="(한)볼펜체C" panose="02030600000101010101" pitchFamily="18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C08EF728-A6EE-47CE-BC54-407761F94299}"/>
              </a:ext>
            </a:extLst>
          </p:cNvPr>
          <p:cNvSpPr/>
          <p:nvPr/>
        </p:nvSpPr>
        <p:spPr>
          <a:xfrm>
            <a:off x="7020272" y="3503910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Guidelines for anti-corruption</a:t>
            </a:r>
          </a:p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&amp; integrity policies</a:t>
            </a:r>
          </a:p>
        </p:txBody>
      </p:sp>
      <p:sp>
        <p:nvSpPr>
          <p:cNvPr id="39" name="순서도: 연결자 38">
            <a:extLst>
              <a:ext uri="{FF2B5EF4-FFF2-40B4-BE49-F238E27FC236}">
                <a16:creationId xmlns:a16="http://schemas.microsoft.com/office/drawing/2014/main" id="{1591F3CC-5B5D-4B7E-B611-57D76B381F57}"/>
              </a:ext>
            </a:extLst>
          </p:cNvPr>
          <p:cNvSpPr/>
          <p:nvPr/>
        </p:nvSpPr>
        <p:spPr>
          <a:xfrm>
            <a:off x="7081005" y="5000636"/>
            <a:ext cx="1744609" cy="142876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ea typeface="(한)볼펜체C" panose="02030600000101010101" pitchFamily="18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789E4D2-A07B-4F65-810D-EA5101610CD0}"/>
              </a:ext>
            </a:extLst>
          </p:cNvPr>
          <p:cNvSpPr/>
          <p:nvPr/>
        </p:nvSpPr>
        <p:spPr>
          <a:xfrm>
            <a:off x="7081005" y="5232102"/>
            <a:ext cx="17446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Institutional improvement for corruption prevention</a:t>
            </a:r>
          </a:p>
        </p:txBody>
      </p:sp>
    </p:spTree>
    <p:extLst>
      <p:ext uri="{BB962C8B-B14F-4D97-AF65-F5344CB8AC3E}">
        <p14:creationId xmlns:p14="http://schemas.microsoft.com/office/powerpoint/2010/main" val="97007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F97B56BA-370F-442A-B1B8-F16D446D37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</a:rPr>
              <a:t>2. Characteristics (ACRC’s perspective)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052D46AF-B193-45DD-8357-355A2691EB35}"/>
              </a:ext>
            </a:extLst>
          </p:cNvPr>
          <p:cNvSpPr/>
          <p:nvPr/>
        </p:nvSpPr>
        <p:spPr>
          <a:xfrm>
            <a:off x="0" y="895617"/>
            <a:ext cx="4140485" cy="4719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 analysis and feedback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1056203-C478-4465-A7A1-29CB30C4E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21154"/>
          <a:stretch>
            <a:fillRect/>
          </a:stretch>
        </p:blipFill>
        <p:spPr bwMode="auto">
          <a:xfrm>
            <a:off x="71406" y="1785926"/>
            <a:ext cx="4643470" cy="133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D03798F-1296-4939-A773-66929598A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7" y="3143249"/>
            <a:ext cx="4643470" cy="127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8F5048A-B90F-4384-8CA0-77F38A60D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44" y="1785926"/>
            <a:ext cx="43268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6CC36A66-F827-44FC-B399-D4E3684974C8}"/>
              </a:ext>
            </a:extLst>
          </p:cNvPr>
          <p:cNvSpPr/>
          <p:nvPr/>
        </p:nvSpPr>
        <p:spPr bwMode="auto">
          <a:xfrm>
            <a:off x="2569424" y="4572008"/>
            <a:ext cx="4450848" cy="27084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1" indent="-457200" algn="ctr" defTabSz="1211941" eaLnBrk="0" fontAlgn="ctr">
              <a:lnSpc>
                <a:spcPct val="110000"/>
              </a:lnSpc>
              <a:spcAft>
                <a:spcPts val="364"/>
              </a:spcAft>
              <a:buClr>
                <a:sysClr val="windowText" lastClr="000000"/>
              </a:buClr>
              <a:buSzPct val="80000"/>
              <a:tabLst>
                <a:tab pos="5145692" algn="l"/>
              </a:tabLst>
            </a:pPr>
            <a:r>
              <a:rPr lang="en-US" altLang="ko-KR" sz="1600" b="1" spc="-153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</a:rPr>
              <a:t>&lt; Time-series analysis of ACRC’s integrity policy index </a:t>
            </a:r>
            <a:endParaRPr lang="ko-KR" altLang="en-US" sz="1600" b="1" spc="-153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latin typeface="맑은 고딕" panose="020B0503020000020004" pitchFamily="50" charset="-127"/>
              <a:ea typeface="(한)볼펜체C" panose="02030600000101010101" pitchFamily="18" charset="-127"/>
            </a:endParaRPr>
          </a:p>
        </p:txBody>
      </p:sp>
      <p:sp>
        <p:nvSpPr>
          <p:cNvPr id="20" name="순서도: 연결자 19">
            <a:extLst>
              <a:ext uri="{FF2B5EF4-FFF2-40B4-BE49-F238E27FC236}">
                <a16:creationId xmlns:a16="http://schemas.microsoft.com/office/drawing/2014/main" id="{85F496DF-7B2B-4814-862B-5472A809439D}"/>
              </a:ext>
            </a:extLst>
          </p:cNvPr>
          <p:cNvSpPr/>
          <p:nvPr/>
        </p:nvSpPr>
        <p:spPr>
          <a:xfrm>
            <a:off x="5000628" y="5143512"/>
            <a:ext cx="1428760" cy="142876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(한)볼펜체C" panose="02030600000101010101" pitchFamily="18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98D81E4C-717F-4F40-BDE9-FF869AABD44B}"/>
              </a:ext>
            </a:extLst>
          </p:cNvPr>
          <p:cNvSpPr/>
          <p:nvPr/>
        </p:nvSpPr>
        <p:spPr>
          <a:xfrm>
            <a:off x="5000628" y="5385990"/>
            <a:ext cx="1428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Publication of analysis report</a:t>
            </a:r>
          </a:p>
        </p:txBody>
      </p:sp>
      <p:sp>
        <p:nvSpPr>
          <p:cNvPr id="22" name="순서도: 연결자 21">
            <a:extLst>
              <a:ext uri="{FF2B5EF4-FFF2-40B4-BE49-F238E27FC236}">
                <a16:creationId xmlns:a16="http://schemas.microsoft.com/office/drawing/2014/main" id="{4EE77109-CE1E-4C93-83BD-14BBD6D42883}"/>
              </a:ext>
            </a:extLst>
          </p:cNvPr>
          <p:cNvSpPr/>
          <p:nvPr/>
        </p:nvSpPr>
        <p:spPr>
          <a:xfrm>
            <a:off x="2857488" y="5138148"/>
            <a:ext cx="1428760" cy="142876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(한)볼펜체C" panose="0203060000010101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1E0E718-A663-40F5-A010-D18739412FE9}"/>
              </a:ext>
            </a:extLst>
          </p:cNvPr>
          <p:cNvSpPr/>
          <p:nvPr/>
        </p:nvSpPr>
        <p:spPr>
          <a:xfrm>
            <a:off x="2857488" y="5301208"/>
            <a:ext cx="142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In-depth analysis of corruption causes </a:t>
            </a:r>
          </a:p>
        </p:txBody>
      </p:sp>
      <p:sp>
        <p:nvSpPr>
          <p:cNvPr id="24" name="순서도: 연결자 23">
            <a:extLst>
              <a:ext uri="{FF2B5EF4-FFF2-40B4-BE49-F238E27FC236}">
                <a16:creationId xmlns:a16="http://schemas.microsoft.com/office/drawing/2014/main" id="{23D4D74B-C4FD-4006-A5D6-23D8AAF228E4}"/>
              </a:ext>
            </a:extLst>
          </p:cNvPr>
          <p:cNvSpPr/>
          <p:nvPr/>
        </p:nvSpPr>
        <p:spPr>
          <a:xfrm>
            <a:off x="7072330" y="5143512"/>
            <a:ext cx="1428760" cy="142876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(한)볼펜체C" panose="02030600000101010101" pitchFamily="18" charset="-127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6E7BAD4A-3834-4A34-B76F-6A830D5B19F2}"/>
              </a:ext>
            </a:extLst>
          </p:cNvPr>
          <p:cNvSpPr/>
          <p:nvPr/>
        </p:nvSpPr>
        <p:spPr>
          <a:xfrm>
            <a:off x="7072330" y="5376118"/>
            <a:ext cx="1428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Feedback &amp; improvement of organizations</a:t>
            </a:r>
          </a:p>
        </p:txBody>
      </p:sp>
      <p:sp>
        <p:nvSpPr>
          <p:cNvPr id="26" name="순서도: 연결자 25">
            <a:extLst>
              <a:ext uri="{FF2B5EF4-FFF2-40B4-BE49-F238E27FC236}">
                <a16:creationId xmlns:a16="http://schemas.microsoft.com/office/drawing/2014/main" id="{3A2AAD61-3843-438B-AE84-FED6F09AAAED}"/>
              </a:ext>
            </a:extLst>
          </p:cNvPr>
          <p:cNvSpPr/>
          <p:nvPr/>
        </p:nvSpPr>
        <p:spPr>
          <a:xfrm>
            <a:off x="785786" y="5138148"/>
            <a:ext cx="1428760" cy="142876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(한)볼펜체C" panose="02030600000101010101" pitchFamily="18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40F18A53-3ACD-4C22-8BB6-4CDC52C3F27F}"/>
              </a:ext>
            </a:extLst>
          </p:cNvPr>
          <p:cNvSpPr/>
          <p:nvPr/>
        </p:nvSpPr>
        <p:spPr>
          <a:xfrm>
            <a:off x="785786" y="5357826"/>
            <a:ext cx="1428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Detection of corruption-prone areas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AB1FC2E4-7BF4-45EB-B616-EA7DF44EA286}"/>
              </a:ext>
            </a:extLst>
          </p:cNvPr>
          <p:cNvCxnSpPr/>
          <p:nvPr/>
        </p:nvCxnSpPr>
        <p:spPr>
          <a:xfrm>
            <a:off x="2285984" y="5857892"/>
            <a:ext cx="500066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3FDAE2F3-48A1-4972-95A7-4C3007C95331}"/>
              </a:ext>
            </a:extLst>
          </p:cNvPr>
          <p:cNvCxnSpPr/>
          <p:nvPr/>
        </p:nvCxnSpPr>
        <p:spPr>
          <a:xfrm>
            <a:off x="4357686" y="5857892"/>
            <a:ext cx="500066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BA2F081A-3FDC-4856-BE5D-592A92EE8E44}"/>
              </a:ext>
            </a:extLst>
          </p:cNvPr>
          <p:cNvCxnSpPr/>
          <p:nvPr/>
        </p:nvCxnSpPr>
        <p:spPr>
          <a:xfrm>
            <a:off x="6500826" y="5786454"/>
            <a:ext cx="500066" cy="158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673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F97B56BA-370F-442A-B1B8-F16D446D37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</a:rPr>
              <a:t>3. Lessons learned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30" name="모서리가 둥근 직사각형 5">
            <a:extLst>
              <a:ext uri="{FF2B5EF4-FFF2-40B4-BE49-F238E27FC236}">
                <a16:creationId xmlns:a16="http://schemas.microsoft.com/office/drawing/2014/main" id="{AB87382D-4D8B-427C-B379-F4CFAB31BC57}"/>
              </a:ext>
            </a:extLst>
          </p:cNvPr>
          <p:cNvSpPr/>
          <p:nvPr/>
        </p:nvSpPr>
        <p:spPr>
          <a:xfrm>
            <a:off x="700587" y="1484784"/>
            <a:ext cx="8191893" cy="2249648"/>
          </a:xfrm>
          <a:prstGeom prst="roundRect">
            <a:avLst>
              <a:gd name="adj" fmla="val 82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33" name="모서리가 둥근 직사각형 8">
            <a:extLst>
              <a:ext uri="{FF2B5EF4-FFF2-40B4-BE49-F238E27FC236}">
                <a16:creationId xmlns:a16="http://schemas.microsoft.com/office/drawing/2014/main" id="{43F0FA45-F0FF-467D-814A-F9119BE9E810}"/>
              </a:ext>
            </a:extLst>
          </p:cNvPr>
          <p:cNvSpPr/>
          <p:nvPr/>
        </p:nvSpPr>
        <p:spPr>
          <a:xfrm>
            <a:off x="703815" y="4306205"/>
            <a:ext cx="8188665" cy="2296955"/>
          </a:xfrm>
          <a:prstGeom prst="roundRect">
            <a:avLst>
              <a:gd name="adj" fmla="val 8255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1A0A41-B1BE-45AB-BA50-6C9DE9D83664}"/>
              </a:ext>
            </a:extLst>
          </p:cNvPr>
          <p:cNvSpPr txBox="1"/>
          <p:nvPr/>
        </p:nvSpPr>
        <p:spPr>
          <a:xfrm>
            <a:off x="700588" y="1601473"/>
            <a:ext cx="664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나눔고딕OTF" pitchFamily="34" charset="-127"/>
                <a:ea typeface="나눔고딕OTF" pitchFamily="34" charset="-127"/>
              </a:rPr>
              <a:t>Developers are “</a:t>
            </a:r>
            <a:r>
              <a:rPr lang="en-US" altLang="ko-KR" sz="2000" b="1" dirty="0">
                <a:solidFill>
                  <a:schemeClr val="tx2"/>
                </a:solidFill>
                <a:latin typeface="나눔고딕OTF" pitchFamily="34" charset="-127"/>
                <a:ea typeface="나눔고딕OTF" pitchFamily="34" charset="-127"/>
              </a:rPr>
              <a:t>designers”,</a:t>
            </a:r>
            <a:r>
              <a:rPr lang="en-US" altLang="ko-KR" sz="2000" b="1" dirty="0">
                <a:latin typeface="나눔고딕OTF" pitchFamily="34" charset="-127"/>
                <a:ea typeface="나눔고딕OTF" pitchFamily="34" charset="-127"/>
              </a:rPr>
              <a:t> not technicians</a:t>
            </a:r>
            <a:endParaRPr lang="ko-KR" altLang="en-US" sz="2000" b="1" dirty="0">
              <a:latin typeface="나눔고딕OTF" pitchFamily="34" charset="-127"/>
              <a:ea typeface="나눔고딕OTF" pitchFamily="34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046D88-5767-4B7D-BBC7-83F8EC233B7B}"/>
              </a:ext>
            </a:extLst>
          </p:cNvPr>
          <p:cNvSpPr txBox="1"/>
          <p:nvPr/>
        </p:nvSpPr>
        <p:spPr>
          <a:xfrm>
            <a:off x="777279" y="4531931"/>
            <a:ext cx="868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나눔고딕OTF" pitchFamily="34" charset="-127"/>
                <a:ea typeface="나눔고딕OTF" pitchFamily="34" charset="-127"/>
              </a:rPr>
              <a:t>should provide the existing process online </a:t>
            </a:r>
            <a:r>
              <a:rPr lang="en-US" altLang="ko-KR" b="1" dirty="0">
                <a:solidFill>
                  <a:schemeClr val="accent5"/>
                </a:solidFill>
                <a:latin typeface="나눔고딕OTF" pitchFamily="34" charset="-127"/>
                <a:ea typeface="나눔고딕OTF" pitchFamily="34" charset="-127"/>
              </a:rPr>
              <a:t>“in an advanced way”</a:t>
            </a:r>
            <a:endParaRPr lang="ko-KR" altLang="en-US" b="1" dirty="0">
              <a:latin typeface="나눔고딕OTF" pitchFamily="34" charset="-127"/>
              <a:ea typeface="나눔고딕OTF" pitchFamily="34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A62538-8012-4BE4-BF68-D81BD7841A73}"/>
              </a:ext>
            </a:extLst>
          </p:cNvPr>
          <p:cNvSpPr txBox="1"/>
          <p:nvPr/>
        </p:nvSpPr>
        <p:spPr>
          <a:xfrm>
            <a:off x="700586" y="1935034"/>
            <a:ext cx="8024506" cy="188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300" dirty="0">
                <a:latin typeface="나눔고딕OTF" pitchFamily="34" charset="-127"/>
                <a:ea typeface="나눔고딕OTF" pitchFamily="34" charset="-127"/>
              </a:rPr>
              <a:t>should understand related laws and regulations to reduce possible errors in the development procedure </a:t>
            </a:r>
          </a:p>
          <a:p>
            <a:pPr>
              <a:lnSpc>
                <a:spcPct val="130000"/>
              </a:lnSpc>
            </a:pPr>
            <a:r>
              <a:rPr lang="en-US" altLang="ko-KR" sz="1300" dirty="0">
                <a:latin typeface="나눔고딕OTF" pitchFamily="34" charset="-127"/>
                <a:ea typeface="나눔고딕OTF" pitchFamily="34" charset="-127"/>
              </a:rPr>
              <a:t>(ex.) Laws subject to public interest whistleblowing protection are continuously added</a:t>
            </a:r>
            <a:r>
              <a:rPr lang="ko-KR" altLang="en-US" sz="1300" dirty="0">
                <a:latin typeface="나눔고딕OTF" pitchFamily="34" charset="-127"/>
                <a:ea typeface="나눔고딕OTF" pitchFamily="34" charset="-127"/>
              </a:rPr>
              <a:t>→ </a:t>
            </a:r>
            <a:r>
              <a:rPr lang="en-US" altLang="ko-KR" sz="1300" dirty="0">
                <a:latin typeface="나눔고딕OTF" pitchFamily="34" charset="-127"/>
                <a:ea typeface="나눔고딕OTF" pitchFamily="34" charset="-127"/>
              </a:rPr>
              <a:t>Legislative information has been automatically added without the need to manually newly added laws</a:t>
            </a:r>
          </a:p>
          <a:p>
            <a:pPr>
              <a:lnSpc>
                <a:spcPct val="130000"/>
              </a:lnSpc>
            </a:pPr>
            <a:r>
              <a:rPr lang="ko-KR" altLang="en-US" sz="1300" dirty="0">
                <a:solidFill>
                  <a:schemeClr val="tx2"/>
                </a:solidFill>
                <a:latin typeface="나눔고딕OTF" pitchFamily="34" charset="-127"/>
                <a:ea typeface="나눔고딕OTF" pitchFamily="34" charset="-127"/>
              </a:rPr>
              <a:t>▶ </a:t>
            </a:r>
            <a:r>
              <a:rPr lang="en-US" altLang="ko-KR" sz="1300" dirty="0">
                <a:solidFill>
                  <a:schemeClr val="tx2"/>
                </a:solidFill>
                <a:latin typeface="나눔고딕OTF" pitchFamily="34" charset="-127"/>
                <a:ea typeface="나눔고딕OTF" pitchFamily="34" charset="-127"/>
              </a:rPr>
              <a:t>Training and educational materials should be provided for developers before system development.</a:t>
            </a:r>
            <a:r>
              <a:rPr lang="en-US" altLang="ko-KR" sz="1300" b="1" dirty="0">
                <a:solidFill>
                  <a:schemeClr val="tx2"/>
                </a:solidFill>
                <a:latin typeface="나눔고딕OTF" pitchFamily="34" charset="-127"/>
                <a:ea typeface="나눔고딕OTF" pitchFamily="34" charset="-127"/>
              </a:rPr>
              <a:t> An officer in charge of answering questions should be designated </a:t>
            </a:r>
            <a:r>
              <a:rPr lang="en-US" altLang="ko-KR" sz="1300" dirty="0">
                <a:solidFill>
                  <a:schemeClr val="tx2"/>
                </a:solidFill>
                <a:latin typeface="나눔고딕OTF" pitchFamily="34" charset="-127"/>
                <a:ea typeface="나눔고딕OTF" pitchFamily="34" charset="-127"/>
              </a:rPr>
              <a:t>(with incentives)</a:t>
            </a:r>
            <a:r>
              <a:rPr lang="ko-KR" altLang="en-US" sz="1300" b="1" dirty="0">
                <a:solidFill>
                  <a:schemeClr val="tx2"/>
                </a:solidFill>
                <a:latin typeface="나눔고딕OTF" pitchFamily="34" charset="-127"/>
                <a:ea typeface="나눔고딕OTF" pitchFamily="34" charset="-127"/>
              </a:rPr>
              <a:t> </a:t>
            </a:r>
            <a:endParaRPr lang="en-US" altLang="ko-KR" sz="1300" b="1" dirty="0">
              <a:solidFill>
                <a:schemeClr val="tx2"/>
              </a:solidFill>
              <a:latin typeface="나눔고딕OTF" pitchFamily="34" charset="-127"/>
              <a:ea typeface="나눔고딕OTF" pitchFamily="34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300" dirty="0">
                <a:solidFill>
                  <a:schemeClr val="tx2"/>
                </a:solidFill>
                <a:latin typeface="나눔고딕OTF" pitchFamily="34" charset="-127"/>
                <a:ea typeface="나눔고딕OTF" pitchFamily="34" charset="-127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65BF05-57DC-4B9A-BD56-EAF1AE63A989}"/>
              </a:ext>
            </a:extLst>
          </p:cNvPr>
          <p:cNvSpPr txBox="1"/>
          <p:nvPr/>
        </p:nvSpPr>
        <p:spPr>
          <a:xfrm>
            <a:off x="777279" y="4941168"/>
            <a:ext cx="7971185" cy="1504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dirty="0">
                <a:latin typeface="나눔고딕OTF" pitchFamily="34" charset="-127"/>
                <a:ea typeface="나눔고딕OTF" pitchFamily="34" charset="-127"/>
              </a:rPr>
              <a:t>Offline process should not just be moved to an online format, it should be improved with IT technologies</a:t>
            </a:r>
            <a:endParaRPr lang="ko-KR" altLang="en-US" sz="1300" dirty="0">
              <a:latin typeface="나눔고딕OTF" pitchFamily="34" charset="-127"/>
              <a:ea typeface="나눔고딕OTF" pitchFamily="34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300" dirty="0">
                <a:latin typeface="나눔고딕OTF" pitchFamily="34" charset="-127"/>
                <a:ea typeface="나눔고딕OTF" pitchFamily="34" charset="-127"/>
              </a:rPr>
              <a:t>(Ex) A system has been developed with improved functions of transferring reports and sending handling results to relevant public organizations online. </a:t>
            </a:r>
          </a:p>
          <a:p>
            <a:pPr>
              <a:lnSpc>
                <a:spcPct val="130000"/>
              </a:lnSpc>
            </a:pPr>
            <a:r>
              <a:rPr lang="ko-KR" altLang="en-US" sz="1300" dirty="0">
                <a:solidFill>
                  <a:schemeClr val="accent5"/>
                </a:solidFill>
                <a:latin typeface="나눔고딕OTF" pitchFamily="34" charset="-127"/>
                <a:ea typeface="나눔고딕OTF" pitchFamily="34" charset="-127"/>
              </a:rPr>
              <a:t>▶ </a:t>
            </a:r>
            <a:r>
              <a:rPr lang="en-US" altLang="ko-KR" sz="1300" dirty="0">
                <a:solidFill>
                  <a:schemeClr val="accent5"/>
                </a:solidFill>
                <a:latin typeface="나눔고딕OTF" pitchFamily="34" charset="-127"/>
                <a:ea typeface="나눔고딕OTF" pitchFamily="34" charset="-127"/>
              </a:rPr>
              <a:t>should figure out new technologies to be developed in advance and seek ways to apply them to the system.</a:t>
            </a:r>
            <a:endParaRPr lang="en-US" altLang="ko-KR" sz="1300" dirty="0">
              <a:solidFill>
                <a:schemeClr val="tx2"/>
              </a:solidFill>
              <a:latin typeface="나눔고딕OTF" pitchFamily="34" charset="-127"/>
              <a:ea typeface="나눔고딕OTF" pitchFamily="34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2916DA85-A174-4EB9-974A-24B6CEE17876}"/>
              </a:ext>
            </a:extLst>
          </p:cNvPr>
          <p:cNvSpPr/>
          <p:nvPr/>
        </p:nvSpPr>
        <p:spPr>
          <a:xfrm>
            <a:off x="0" y="1135930"/>
            <a:ext cx="2147299" cy="4719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System Developers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F9FF6F97-D056-4EE2-A0E6-B54EE63B497F}"/>
              </a:ext>
            </a:extLst>
          </p:cNvPr>
          <p:cNvSpPr/>
          <p:nvPr/>
        </p:nvSpPr>
        <p:spPr>
          <a:xfrm>
            <a:off x="0" y="4001437"/>
            <a:ext cx="2147299" cy="4719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Development Result</a:t>
            </a:r>
          </a:p>
        </p:txBody>
      </p:sp>
    </p:spTree>
    <p:extLst>
      <p:ext uri="{BB962C8B-B14F-4D97-AF65-F5344CB8AC3E}">
        <p14:creationId xmlns:p14="http://schemas.microsoft.com/office/powerpoint/2010/main" val="5657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F97B56BA-370F-442A-B1B8-F16D446D37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</a:rPr>
              <a:t>3. Lessons learned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2916DA85-A174-4EB9-974A-24B6CEE17876}"/>
              </a:ext>
            </a:extLst>
          </p:cNvPr>
          <p:cNvSpPr/>
          <p:nvPr/>
        </p:nvSpPr>
        <p:spPr>
          <a:xfrm>
            <a:off x="0" y="1135930"/>
            <a:ext cx="2147299" cy="4719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User-friendly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C93ED-A7B3-4ECA-A447-0AFE544ABD0A}"/>
              </a:ext>
            </a:extLst>
          </p:cNvPr>
          <p:cNvSpPr txBox="1"/>
          <p:nvPr/>
        </p:nvSpPr>
        <p:spPr>
          <a:xfrm>
            <a:off x="274694" y="1715244"/>
            <a:ext cx="782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나눔고딕OTF" pitchFamily="34" charset="-127"/>
                <a:ea typeface="나눔고딕OTF" pitchFamily="34" charset="-127"/>
              </a:rPr>
              <a:t>The best system is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나눔고딕OTF" pitchFamily="34" charset="-127"/>
                <a:ea typeface="나눔고딕OTF" pitchFamily="34" charset="-127"/>
              </a:rPr>
              <a:t>“the one used without any difficulty” </a:t>
            </a:r>
            <a:endParaRPr lang="ko-KR" altLang="en-US" sz="2000" b="1" dirty="0">
              <a:solidFill>
                <a:schemeClr val="accent6">
                  <a:lumMod val="75000"/>
                </a:schemeClr>
              </a:solidFill>
              <a:latin typeface="나눔고딕OTF" pitchFamily="34" charset="-127"/>
              <a:ea typeface="나눔고딕OTF" pitchFamily="34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B1CDB-0E74-4CBA-B023-90FCB9CA709C}"/>
              </a:ext>
            </a:extLst>
          </p:cNvPr>
          <p:cNvSpPr txBox="1"/>
          <p:nvPr/>
        </p:nvSpPr>
        <p:spPr>
          <a:xfrm>
            <a:off x="274694" y="2119730"/>
            <a:ext cx="8329754" cy="15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나눔고딕OTF" pitchFamily="34" charset="-127"/>
                <a:ea typeface="나눔고딕OTF" pitchFamily="34" charset="-127"/>
              </a:rPr>
              <a:t>Build a User Interface(UI) and process that are user-friendly.</a:t>
            </a:r>
            <a:endParaRPr lang="ko-KR" altLang="en-US" sz="1600" dirty="0">
              <a:latin typeface="나눔고딕OTF" pitchFamily="34" charset="-127"/>
              <a:ea typeface="나눔고딕OTF" pitchFamily="34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600" dirty="0">
                <a:latin typeface="나눔고딕OTF" pitchFamily="34" charset="-127"/>
                <a:ea typeface="나눔고딕OTF" pitchFamily="34" charset="-127"/>
              </a:rPr>
              <a:t>(Ex) Reported cases that are nearing the legal deadline are displayed with a different color to make them stand out</a:t>
            </a:r>
          </a:p>
          <a:p>
            <a:pPr>
              <a:lnSpc>
                <a:spcPct val="130000"/>
              </a:lnSpc>
            </a:pPr>
            <a:r>
              <a:rPr lang="ko-KR" altLang="en-US" sz="1600" dirty="0">
                <a:solidFill>
                  <a:schemeClr val="accent6">
                    <a:lumMod val="75000"/>
                  </a:schemeClr>
                </a:solidFill>
                <a:latin typeface="나눔고딕OTF" pitchFamily="34" charset="-127"/>
                <a:ea typeface="나눔고딕OTF" pitchFamily="34" charset="-127"/>
              </a:rPr>
              <a:t>▶ </a:t>
            </a:r>
            <a:r>
              <a:rPr lang="en-US" altLang="ko-KR" sz="1600" dirty="0">
                <a:solidFill>
                  <a:schemeClr val="accent6">
                    <a:lumMod val="75000"/>
                  </a:schemeClr>
                </a:solidFill>
                <a:latin typeface="나눔고딕OTF" pitchFamily="34" charset="-127"/>
                <a:ea typeface="나눔고딕OTF" pitchFamily="34" charset="-127"/>
              </a:rPr>
              <a:t>Opinions of public and citizens should be collected, and the system should be consistently updated through training and maintenance work</a:t>
            </a:r>
          </a:p>
        </p:txBody>
      </p:sp>
      <p:pic>
        <p:nvPicPr>
          <p:cNvPr id="14" name="_x222578160" descr="EMB0000081820c1">
            <a:extLst>
              <a:ext uri="{FF2B5EF4-FFF2-40B4-BE49-F238E27FC236}">
                <a16:creationId xmlns:a16="http://schemas.microsoft.com/office/drawing/2014/main" id="{84BDF069-B7F5-44C5-9337-50C1553F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049" y="3990827"/>
            <a:ext cx="2887955" cy="1624024"/>
          </a:xfrm>
          <a:prstGeom prst="rect">
            <a:avLst/>
          </a:prstGeom>
          <a:noFill/>
        </p:spPr>
      </p:pic>
      <p:pic>
        <p:nvPicPr>
          <p:cNvPr id="15" name="_x222576880" descr="EMB0000081820c4">
            <a:extLst>
              <a:ext uri="{FF2B5EF4-FFF2-40B4-BE49-F238E27FC236}">
                <a16:creationId xmlns:a16="http://schemas.microsoft.com/office/drawing/2014/main" id="{82098218-957D-44D2-969A-49F5B6FB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4526" t="9369" r="6499" b="16200"/>
          <a:stretch>
            <a:fillRect/>
          </a:stretch>
        </p:blipFill>
        <p:spPr bwMode="auto">
          <a:xfrm>
            <a:off x="105094" y="3990827"/>
            <a:ext cx="2887955" cy="1624024"/>
          </a:xfrm>
          <a:prstGeom prst="rect">
            <a:avLst/>
          </a:prstGeom>
          <a:noFill/>
        </p:spPr>
      </p:pic>
      <p:pic>
        <p:nvPicPr>
          <p:cNvPr id="16" name="_x222578240" descr="EMB0000081820c7">
            <a:extLst>
              <a:ext uri="{FF2B5EF4-FFF2-40B4-BE49-F238E27FC236}">
                <a16:creationId xmlns:a16="http://schemas.microsoft.com/office/drawing/2014/main" id="{D1B8B732-0AAD-41D5-BDE4-D551DA9CC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7791" y="3990827"/>
            <a:ext cx="2981115" cy="1598402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4ABA701-9930-4BB3-85D6-79BE5019E064}"/>
              </a:ext>
            </a:extLst>
          </p:cNvPr>
          <p:cNvSpPr txBox="1"/>
          <p:nvPr/>
        </p:nvSpPr>
        <p:spPr>
          <a:xfrm>
            <a:off x="105095" y="5705339"/>
            <a:ext cx="5775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  <a:latin typeface="나눔고딕OTF" pitchFamily="34" charset="-127"/>
                <a:ea typeface="나눔고딕OTF" pitchFamily="34" charset="-127"/>
              </a:rPr>
              <a:t>Outreach Regional Education </a:t>
            </a:r>
          </a:p>
          <a:p>
            <a:pPr algn="ctr"/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  <a:latin typeface="나눔고딕OTF" pitchFamily="34" charset="-127"/>
                <a:ea typeface="나눔고딕OTF" pitchFamily="34" charset="-127"/>
              </a:rPr>
              <a:t>on Clean Portal (8 times)</a:t>
            </a:r>
            <a:endParaRPr lang="ko-KR" altLang="en-US" sz="1600" dirty="0">
              <a:solidFill>
                <a:schemeClr val="accent3">
                  <a:lumMod val="50000"/>
                </a:schemeClr>
              </a:solidFill>
              <a:latin typeface="나눔고딕OTF" pitchFamily="34" charset="-127"/>
              <a:ea typeface="나눔고딕OTF" pitchFamily="34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A2AC06-A123-4922-A90C-CD80B5730402}"/>
              </a:ext>
            </a:extLst>
          </p:cNvPr>
          <p:cNvSpPr txBox="1"/>
          <p:nvPr/>
        </p:nvSpPr>
        <p:spPr>
          <a:xfrm>
            <a:off x="6057790" y="5679717"/>
            <a:ext cx="298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  <a:latin typeface="나눔고딕OTF" pitchFamily="34" charset="-127"/>
                <a:ea typeface="나눔고딕OTF" pitchFamily="34" charset="-127"/>
              </a:rPr>
              <a:t>System manual video</a:t>
            </a:r>
          </a:p>
          <a:p>
            <a:pPr algn="ctr"/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  <a:latin typeface="나눔고딕OTF" pitchFamily="34" charset="-127"/>
                <a:ea typeface="나눔고딕OTF" pitchFamily="34" charset="-127"/>
              </a:rPr>
              <a:t>produced and distributed</a:t>
            </a:r>
            <a:endParaRPr lang="ko-KR" altLang="en-US" sz="1600" dirty="0">
              <a:solidFill>
                <a:schemeClr val="accent3">
                  <a:lumMod val="50000"/>
                </a:schemeClr>
              </a:solidFill>
              <a:latin typeface="나눔고딕OTF" pitchFamily="34" charset="-127"/>
              <a:ea typeface="나눔고딕OTF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350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33-화합-모두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968" y1="17979" x2="92968" y2="17979"/>
                        <a14:foregroundMark x1="92037" y1="16952" x2="92037" y2="16952"/>
                        <a14:foregroundMark x1="88418" y1="48459" x2="88418" y2="48459"/>
                        <a14:foregroundMark x1="85522" y1="62842" x2="85522" y2="62842"/>
                        <a14:foregroundMark x1="80972" y1="73116" x2="80972" y2="73116"/>
                        <a14:foregroundMark x1="67942" y1="61301" x2="67942" y2="61301"/>
                        <a14:foregroundMark x1="65874" y1="55993" x2="65874" y2="55993"/>
                        <a14:foregroundMark x1="66287" y1="47774" x2="66908" y2="47774"/>
                        <a14:foregroundMark x1="69907" y1="44521" x2="69907" y2="44521"/>
                        <a14:foregroundMark x1="68873" y1="37329" x2="66287" y2="36986"/>
                        <a14:foregroundMark x1="62358" y1="36986" x2="61324" y2="37671"/>
                        <a14:foregroundMark x1="57187" y1="41610" x2="55636" y2="45205"/>
                        <a14:foregroundMark x1="54292" y1="47774" x2="54292" y2="47774"/>
                        <a14:foregroundMark x1="54292" y1="55993" x2="55222" y2="56336"/>
                        <a14:foregroundMark x1="92037" y1="32021" x2="92037" y2="32021"/>
                        <a14:foregroundMark x1="94623" y1="22945" x2="94623" y2="22945"/>
                        <a14:foregroundMark x1="94829" y1="20890" x2="94829" y2="20890"/>
                        <a14:foregroundMark x1="95760" y1="17637" x2="96174" y2="16610"/>
                        <a14:foregroundMark x1="98345" y1="14726" x2="98345" y2="14726"/>
                        <a14:foregroundMark x1="98139" y1="13356" x2="97518" y2="13356"/>
                        <a14:foregroundMark x1="96794" y1="13014" x2="96794" y2="13014"/>
                        <a14:foregroundMark x1="96587" y1="15068" x2="96587" y2="15068"/>
                        <a14:foregroundMark x1="81696" y1="49486" x2="81696" y2="49486"/>
                        <a14:foregroundMark x1="87694" y1="43493" x2="87694" y2="43493"/>
                        <a14:foregroundMark x1="86660" y1="57705" x2="86660" y2="57705"/>
                        <a14:foregroundMark x1="85109" y1="59247" x2="85109" y2="59247"/>
                        <a14:foregroundMark x1="85109" y1="59247" x2="85109" y2="59247"/>
                        <a14:foregroundMark x1="82730" y1="66781" x2="82730" y2="66781"/>
                        <a14:foregroundMark x1="66081" y1="77911" x2="66081" y2="77911"/>
                        <a14:foregroundMark x1="64529" y1="77911" x2="64529" y2="77911"/>
                        <a14:foregroundMark x1="61013" y1="77055" x2="61013" y2="77055"/>
                        <a14:foregroundMark x1="56050" y1="73459" x2="56050" y2="73459"/>
                        <a14:foregroundMark x1="52430" y1="60959" x2="52430" y2="60959"/>
                        <a14:foregroundMark x1="48501" y1="58562" x2="48501" y2="58562"/>
                        <a14:foregroundMark x1="48707" y1="51370" x2="48707" y2="51370"/>
                        <a14:foregroundMark x1="49121" y1="47089" x2="49741" y2="45890"/>
                        <a14:foregroundMark x1="51086" y1="42637" x2="51706" y2="39041"/>
                        <a14:foregroundMark x1="52637" y1="33733" x2="52637" y2="33733"/>
                        <a14:foregroundMark x1="53878" y1="29110" x2="53878" y2="29110"/>
                        <a14:foregroundMark x1="55636" y1="25171" x2="56463" y2="24486"/>
                        <a14:foregroundMark x1="58842" y1="23288" x2="60186" y2="22945"/>
                        <a14:foregroundMark x1="71044" y1="21918" x2="71044" y2="21918"/>
                        <a14:foregroundMark x1="71872" y1="22945" x2="71872" y2="22945"/>
                        <a14:foregroundMark x1="54085" y1="38699" x2="54085" y2="38699"/>
                        <a14:foregroundMark x1="54085" y1="38699" x2="54085" y2="38699"/>
                        <a14:foregroundMark x1="88831" y1="34075" x2="88831" y2="34075"/>
                        <a14:foregroundMark x1="88831" y1="34075" x2="88831" y2="34075"/>
                        <a14:foregroundMark x1="91417" y1="28767" x2="91417" y2="28767"/>
                        <a14:foregroundMark x1="93382" y1="22603" x2="93382" y2="22603"/>
                        <a14:foregroundMark x1="47156" y1="64212" x2="47156" y2="64212"/>
                        <a14:foregroundMark x1="45708" y1="66096" x2="45708" y2="66096"/>
                        <a14:foregroundMark x1="44984" y1="67466" x2="44984" y2="67466"/>
                        <a14:foregroundMark x1="51706" y1="45890" x2="51706" y2="45890"/>
                        <a14:foregroundMark x1="39607" y1="70034" x2="39607" y2="70034"/>
                        <a14:foregroundMark x1="39193" y1="69178" x2="39193" y2="69178"/>
                        <a14:foregroundMark x1="39400" y1="69178" x2="39400" y2="69178"/>
                        <a14:foregroundMark x1="40228" y1="67808" x2="40228" y2="67808"/>
                        <a14:foregroundMark x1="38263" y1="67123" x2="38263" y2="67123"/>
                        <a14:foregroundMark x1="35471" y1="64555" x2="35471" y2="64555"/>
                        <a14:foregroundMark x1="35471" y1="64555" x2="35471" y2="64555"/>
                        <a14:foregroundMark x1="33713" y1="62842" x2="32885" y2="62500"/>
                        <a14:foregroundMark x1="32885" y1="62500" x2="32885" y2="61301"/>
                        <a14:foregroundMark x1="33092" y1="59589" x2="33092" y2="59589"/>
                        <a14:foregroundMark x1="26784" y1="60616" x2="26784" y2="60616"/>
                        <a14:foregroundMark x1="26991" y1="60274" x2="26991" y2="60274"/>
                        <a14:foregroundMark x1="22647" y1="61644" x2="22027" y2="61644"/>
                        <a14:foregroundMark x1="19235" y1="62500" x2="19235" y2="62500"/>
                        <a14:foregroundMark x1="18097" y1="61644" x2="18097" y2="61644"/>
                        <a14:foregroundMark x1="16443" y1="53767" x2="16443" y2="53767"/>
                        <a14:foregroundMark x1="14064" y1="54110" x2="14064" y2="54110"/>
                        <a14:foregroundMark x1="12099" y1="53082" x2="12099" y2="53082"/>
                        <a14:foregroundMark x1="10134" y1="51712" x2="10134" y2="51712"/>
                        <a14:foregroundMark x1="7032" y1="48801" x2="7032" y2="48801"/>
                        <a14:foregroundMark x1="18821" y1="67466" x2="18821" y2="67466"/>
                        <a14:foregroundMark x1="19442" y1="70719" x2="19442" y2="70719"/>
                        <a14:foregroundMark x1="19855" y1="70719" x2="19855" y2="70719"/>
                        <a14:foregroundMark x1="21613" y1="72774" x2="21613" y2="72774"/>
                        <a14:foregroundMark x1="23785" y1="72774" x2="24612" y2="72432"/>
                        <a14:foregroundMark x1="25543" y1="72089" x2="25543" y2="72089"/>
                        <a14:foregroundMark x1="26991" y1="71747" x2="26991" y2="71747"/>
                        <a14:foregroundMark x1="27198" y1="71747" x2="27404" y2="75342"/>
                        <a14:foregroundMark x1="26784" y1="78938" x2="26784" y2="78938"/>
                        <a14:foregroundMark x1="20269" y1="77911" x2="20269" y2="77911"/>
                        <a14:foregroundMark x1="17890" y1="76027" x2="17890" y2="76027"/>
                        <a14:foregroundMark x1="18614" y1="75342" x2="18614" y2="75342"/>
                        <a14:foregroundMark x1="21406" y1="75000" x2="21406" y2="75000"/>
                        <a14:foregroundMark x1="26991" y1="75685" x2="28749" y2="75000"/>
                        <a14:foregroundMark x1="29886" y1="74315" x2="30507" y2="73973"/>
                        <a14:foregroundMark x1="30507" y1="73459" x2="30507" y2="73459"/>
                        <a14:foregroundMark x1="30507" y1="73459" x2="30507" y2="73459"/>
                        <a14:foregroundMark x1="69080" y1="59247" x2="69080" y2="59247"/>
                        <a14:foregroundMark x1="68873" y1="59247" x2="68873" y2="59247"/>
                        <a14:foregroundMark x1="63392" y1="62842" x2="63392" y2="62842"/>
                        <a14:foregroundMark x1="63392" y1="62842" x2="63392" y2="62842"/>
                        <a14:foregroundMark x1="63392" y1="62842" x2="63392" y2="62842"/>
                        <a14:foregroundMark x1="66701" y1="67466" x2="67528" y2="67466"/>
                        <a14:foregroundMark x1="70114" y1="68493" x2="70114" y2="68493"/>
                        <a14:foregroundMark x1="74043" y1="60274" x2="74250" y2="58562"/>
                        <a14:foregroundMark x1="75388" y1="51027" x2="75388" y2="51027"/>
                        <a14:foregroundMark x1="27921" y1="66096" x2="27921" y2="66096"/>
                        <a14:foregroundMark x1="28128" y1="65240" x2="28128" y2="65240"/>
                        <a14:foregroundMark x1="29576" y1="61644" x2="29576" y2="61644"/>
                        <a14:foregroundMark x1="29576" y1="61644" x2="29576" y2="61644"/>
                        <a14:foregroundMark x1="18821" y1="85788" x2="18821" y2="85788"/>
                        <a14:foregroundMark x1="18821" y1="85788" x2="18821" y2="85788"/>
                        <a14:foregroundMark x1="19855" y1="83219" x2="19855" y2="83219"/>
                        <a14:foregroundMark x1="19855" y1="83219" x2="19855" y2="83219"/>
                        <a14:foregroundMark x1="19855" y1="93322" x2="19855" y2="93322"/>
                        <a14:foregroundMark x1="19855" y1="93322" x2="19855" y2="93322"/>
                        <a14:foregroundMark x1="19855" y1="93322" x2="19855" y2="93322"/>
                        <a14:foregroundMark x1="20269" y1="93322" x2="20269" y2="93322"/>
                        <a14:foregroundMark x1="28749" y1="86473" x2="28749" y2="86473"/>
                        <a14:foregroundMark x1="28749" y1="86473" x2="28749" y2="86473"/>
                        <a14:foregroundMark x1="28542" y1="86473" x2="28542" y2="86473"/>
                        <a14:foregroundMark x1="28128" y1="86815" x2="28128" y2="86815"/>
                        <a14:foregroundMark x1="28128" y1="86815" x2="28128" y2="86815"/>
                        <a14:foregroundMark x1="61737" y1="76027" x2="61737" y2="76027"/>
                        <a14:foregroundMark x1="61737" y1="76027" x2="61737" y2="76027"/>
                        <a14:foregroundMark x1="17890" y1="58048" x2="17890" y2="58048"/>
                        <a14:foregroundMark x1="19235" y1="57363" x2="19235" y2="57363"/>
                        <a14:foregroundMark x1="23785" y1="44863" x2="23785" y2="44863"/>
                        <a14:foregroundMark x1="23785" y1="44863" x2="23785" y2="44863"/>
                        <a14:foregroundMark x1="24405" y1="48801" x2="24405" y2="48801"/>
                        <a14:foregroundMark x1="24405" y1="48801" x2="24405" y2="48801"/>
                        <a14:backgroundMark x1="38263" y1="54966" x2="38263" y2="54966"/>
                        <a14:backgroundMark x1="38263" y1="54966" x2="38263" y2="54966"/>
                        <a14:backgroundMark x1="38263" y1="54966" x2="38263" y2="54966"/>
                        <a14:backgroundMark x1="38263" y1="54966" x2="38263" y2="54966"/>
                        <a14:backgroundMark x1="33506" y1="54110" x2="33506" y2="54110"/>
                        <a14:backgroundMark x1="33506" y1="54110" x2="33506" y2="5411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63410" y="2524523"/>
            <a:ext cx="4017180" cy="2428892"/>
          </a:xfrm>
          <a:prstGeom prst="rect">
            <a:avLst/>
          </a:prstGeom>
          <a:solidFill>
            <a:srgbClr val="F2EFEA"/>
          </a:solidFill>
        </p:spPr>
      </p:pic>
      <p:sp>
        <p:nvSpPr>
          <p:cNvPr id="3" name="직사각형 2"/>
          <p:cNvSpPr/>
          <p:nvPr/>
        </p:nvSpPr>
        <p:spPr>
          <a:xfrm>
            <a:off x="0" y="971159"/>
            <a:ext cx="9144000" cy="884794"/>
          </a:xfrm>
          <a:prstGeom prst="rect">
            <a:avLst/>
          </a:prstGeom>
        </p:spPr>
        <p:txBody>
          <a:bodyPr wrap="square" tIns="0" bIns="0" rtlCol="0" anchor="ctr">
            <a:spAutoFit/>
          </a:bodyPr>
          <a:lstStyle/>
          <a:p>
            <a:pPr marL="100013" indent="-100013" algn="ctr">
              <a:lnSpc>
                <a:spcPct val="150000"/>
              </a:lnSpc>
            </a:pPr>
            <a:r>
              <a:rPr lang="en-US" altLang="ko-KR" sz="4400" b="1" dirty="0">
                <a:solidFill>
                  <a:srgbClr val="0B4877"/>
                </a:solidFill>
                <a:latin typeface="+mn-ea"/>
              </a:rPr>
              <a:t>Thank You</a:t>
            </a:r>
            <a:endParaRPr lang="ko-KR" altLang="en-US" sz="4400" b="1" dirty="0">
              <a:solidFill>
                <a:srgbClr val="0B4877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947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직사각형 36">
            <a:extLst>
              <a:ext uri="{FF2B5EF4-FFF2-40B4-BE49-F238E27FC236}">
                <a16:creationId xmlns:a16="http://schemas.microsoft.com/office/drawing/2014/main" id="{F97B56BA-370F-442A-B1B8-F16D446D371D}"/>
              </a:ext>
            </a:extLst>
          </p:cNvPr>
          <p:cNvSpPr/>
          <p:nvPr/>
        </p:nvSpPr>
        <p:spPr>
          <a:xfrm>
            <a:off x="0" y="-8792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b="1" dirty="0">
              <a:solidFill>
                <a:schemeClr val="bg1">
                  <a:lumMod val="85000"/>
                </a:schemeClr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E5AAE4D1-E72C-41BF-9B89-DC0EE1948ECC}"/>
              </a:ext>
            </a:extLst>
          </p:cNvPr>
          <p:cNvSpPr>
            <a:spLocks/>
          </p:cNvSpPr>
          <p:nvPr/>
        </p:nvSpPr>
        <p:spPr bwMode="auto">
          <a:xfrm>
            <a:off x="3657601" y="1180182"/>
            <a:ext cx="4659922" cy="1732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900" b="1" dirty="0">
                <a:solidFill>
                  <a:prstClr val="white">
                    <a:lumMod val="50000"/>
                  </a:prstClr>
                </a:solidFill>
              </a:rPr>
              <a:t>Manage increasing numbers of reporting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900" b="1" dirty="0">
                <a:solidFill>
                  <a:prstClr val="white">
                    <a:lumMod val="50000"/>
                  </a:prstClr>
                </a:solidFill>
              </a:rPr>
              <a:t>Streamline the reporting process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900" b="1" dirty="0">
                <a:solidFill>
                  <a:prstClr val="white">
                    <a:lumMod val="50000"/>
                  </a:prstClr>
                </a:solidFill>
              </a:rPr>
              <a:t>Minimize administrative inefficiency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altLang="ko-KR" sz="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FF49BFB4-7594-4C4B-BE0A-1A56341E345E}"/>
              </a:ext>
            </a:extLst>
          </p:cNvPr>
          <p:cNvSpPr>
            <a:spLocks/>
          </p:cNvSpPr>
          <p:nvPr/>
        </p:nvSpPr>
        <p:spPr bwMode="auto">
          <a:xfrm>
            <a:off x="688105" y="1180182"/>
            <a:ext cx="2969496" cy="173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200000"/>
              </a:lnSpc>
              <a:buAutoNum type="arabicPeriod"/>
            </a:pPr>
            <a:r>
              <a:rPr lang="en-US" altLang="ko-KR" b="1" dirty="0">
                <a:solidFill>
                  <a:prstClr val="white"/>
                </a:solidFill>
                <a:latin typeface="+mj-ea"/>
                <a:ea typeface="+mj-ea"/>
              </a:rPr>
              <a:t>Objectives</a:t>
            </a:r>
          </a:p>
          <a:p>
            <a:pPr marL="342900" indent="-342900" algn="ctr">
              <a:lnSpc>
                <a:spcPct val="200000"/>
              </a:lnSpc>
              <a:buAutoNum type="arabicPeriod"/>
            </a:pPr>
            <a:endParaRPr lang="ko-KR" altLang="en-US" sz="4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849296D-51E4-4FCE-81B3-44BEB325B73D}"/>
              </a:ext>
            </a:extLst>
          </p:cNvPr>
          <p:cNvSpPr/>
          <p:nvPr/>
        </p:nvSpPr>
        <p:spPr>
          <a:xfrm>
            <a:off x="2734407" y="59178"/>
            <a:ext cx="3675185" cy="655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- CONTENTS -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E5AAE4D1-E72C-41BF-9B89-DC0EE1948ECC}"/>
              </a:ext>
            </a:extLst>
          </p:cNvPr>
          <p:cNvSpPr>
            <a:spLocks/>
          </p:cNvSpPr>
          <p:nvPr/>
        </p:nvSpPr>
        <p:spPr bwMode="auto">
          <a:xfrm>
            <a:off x="3657600" y="3112676"/>
            <a:ext cx="4659923" cy="1732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900" b="1" dirty="0">
                <a:solidFill>
                  <a:prstClr val="white">
                    <a:lumMod val="50000"/>
                  </a:prstClr>
                </a:solidFill>
              </a:rPr>
              <a:t>Reporter’s perspective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900" b="1" dirty="0">
                <a:solidFill>
                  <a:prstClr val="white">
                    <a:lumMod val="50000"/>
                  </a:prstClr>
                </a:solidFill>
              </a:rPr>
              <a:t>Public organizations’ perspective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900" b="1" dirty="0">
                <a:solidFill>
                  <a:prstClr val="white">
                    <a:lumMod val="50000"/>
                  </a:prstClr>
                </a:solidFill>
              </a:rPr>
              <a:t>ACRC’s perspective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altLang="ko-KR" sz="7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FF49BFB4-7594-4C4B-BE0A-1A56341E345E}"/>
              </a:ext>
            </a:extLst>
          </p:cNvPr>
          <p:cNvSpPr>
            <a:spLocks/>
          </p:cNvSpPr>
          <p:nvPr/>
        </p:nvSpPr>
        <p:spPr bwMode="auto">
          <a:xfrm>
            <a:off x="688105" y="3112676"/>
            <a:ext cx="2969496" cy="173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altLang="ko-KR" b="1" dirty="0">
                <a:solidFill>
                  <a:prstClr val="white"/>
                </a:solidFill>
                <a:latin typeface="+mj-ea"/>
                <a:ea typeface="+mj-ea"/>
              </a:rPr>
              <a:t>2. Characteristics</a:t>
            </a:r>
          </a:p>
          <a:p>
            <a:pPr algn="ctr">
              <a:lnSpc>
                <a:spcPct val="150000"/>
              </a:lnSpc>
            </a:pPr>
            <a:endParaRPr lang="ko-KR" altLang="en-US" sz="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6109DE9-275F-4012-A832-A6F80D438F9C}"/>
              </a:ext>
            </a:extLst>
          </p:cNvPr>
          <p:cNvSpPr>
            <a:spLocks/>
          </p:cNvSpPr>
          <p:nvPr/>
        </p:nvSpPr>
        <p:spPr bwMode="auto">
          <a:xfrm>
            <a:off x="3657601" y="5066112"/>
            <a:ext cx="4659922" cy="1732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900" b="1" dirty="0">
                <a:solidFill>
                  <a:prstClr val="white">
                    <a:lumMod val="50000"/>
                  </a:prstClr>
                </a:solidFill>
              </a:rPr>
              <a:t>System developers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900" b="1" dirty="0">
                <a:solidFill>
                  <a:prstClr val="white">
                    <a:lumMod val="50000"/>
                  </a:prstClr>
                </a:solidFill>
              </a:rPr>
              <a:t>Development result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sz="1900" b="1" dirty="0">
                <a:solidFill>
                  <a:prstClr val="white">
                    <a:lumMod val="50000"/>
                  </a:prstClr>
                </a:solidFill>
              </a:rPr>
              <a:t>User-friendly service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endParaRPr lang="en-US" altLang="ko-KR" sz="6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7A537B9-C04B-42B7-9F3A-CE0BB6FE3444}"/>
              </a:ext>
            </a:extLst>
          </p:cNvPr>
          <p:cNvSpPr>
            <a:spLocks/>
          </p:cNvSpPr>
          <p:nvPr/>
        </p:nvSpPr>
        <p:spPr bwMode="auto">
          <a:xfrm>
            <a:off x="688105" y="5066112"/>
            <a:ext cx="2969496" cy="173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200000"/>
              </a:lnSpc>
            </a:pPr>
            <a:r>
              <a:rPr lang="en-US" altLang="ko-KR" b="1" dirty="0">
                <a:solidFill>
                  <a:prstClr val="white"/>
                </a:solidFill>
                <a:latin typeface="+mj-ea"/>
                <a:ea typeface="+mj-ea"/>
              </a:rPr>
              <a:t>3. Lessons learned</a:t>
            </a:r>
          </a:p>
          <a:p>
            <a:pPr algn="ctr">
              <a:lnSpc>
                <a:spcPct val="200000"/>
              </a:lnSpc>
            </a:pPr>
            <a:endParaRPr lang="ko-KR" altLang="en-US" sz="5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0264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F97B56BA-370F-442A-B1B8-F16D446D37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</a:rPr>
              <a:t>1. Objectives (manage increasing numbers of reporting)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DEFED25-79BD-4DED-B0A8-82AABB14AAD2}"/>
              </a:ext>
            </a:extLst>
          </p:cNvPr>
          <p:cNvGrpSpPr/>
          <p:nvPr/>
        </p:nvGrpSpPr>
        <p:grpSpPr>
          <a:xfrm>
            <a:off x="6481966" y="4341658"/>
            <a:ext cx="2409944" cy="2423636"/>
            <a:chOff x="6500826" y="2500305"/>
            <a:chExt cx="2409944" cy="2512393"/>
          </a:xfrm>
        </p:grpSpPr>
        <p:sp>
          <p:nvSpPr>
            <p:cNvPr id="14" name="TextBox 88">
              <a:extLst>
                <a:ext uri="{FF2B5EF4-FFF2-40B4-BE49-F238E27FC236}">
                  <a16:creationId xmlns:a16="http://schemas.microsoft.com/office/drawing/2014/main" id="{DBB80714-9369-46E2-9AFC-833389F26867}"/>
                </a:ext>
              </a:extLst>
            </p:cNvPr>
            <p:cNvSpPr txBox="1"/>
            <p:nvPr/>
          </p:nvSpPr>
          <p:spPr>
            <a:xfrm>
              <a:off x="6500826" y="2500305"/>
              <a:ext cx="2016000" cy="2512393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 </a:t>
              </a:r>
            </a:p>
            <a:p>
              <a:r>
                <a:rPr lang="en-US" altLang="ko-KR" sz="19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Prevention of Conflict</a:t>
              </a:r>
            </a:p>
            <a:p>
              <a:r>
                <a:rPr lang="en-US" altLang="ko-KR" sz="19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of Interest ACT</a:t>
              </a:r>
            </a:p>
            <a:p>
              <a:r>
                <a:rPr lang="en-US" altLang="ko-KR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itchFamily="18" charset="0"/>
                </a:rPr>
                <a:t>   </a:t>
              </a: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D2D4010C-6A1C-4EE4-97D3-EAF5EC7FB249}"/>
                </a:ext>
              </a:extLst>
            </p:cNvPr>
            <p:cNvGrpSpPr/>
            <p:nvPr/>
          </p:nvGrpSpPr>
          <p:grpSpPr>
            <a:xfrm>
              <a:off x="7929591" y="3048660"/>
              <a:ext cx="981179" cy="571505"/>
              <a:chOff x="6751925" y="3603486"/>
              <a:chExt cx="1504462" cy="876300"/>
            </a:xfrm>
            <a:noFill/>
          </p:grpSpPr>
          <p:pic>
            <p:nvPicPr>
              <p:cNvPr id="16" name="그래픽 29">
                <a:extLst>
                  <a:ext uri="{FF2B5EF4-FFF2-40B4-BE49-F238E27FC236}">
                    <a16:creationId xmlns:a16="http://schemas.microsoft.com/office/drawing/2014/main" id="{0B07AD50-565E-4819-BE44-2DCE933EED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lum contrast="4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752024" y="3603486"/>
                <a:ext cx="504363" cy="476343"/>
              </a:xfrm>
              <a:prstGeom prst="rect">
                <a:avLst/>
              </a:prstGeom>
              <a:grpFill/>
            </p:spPr>
          </p:pic>
          <p:pic>
            <p:nvPicPr>
              <p:cNvPr id="17" name="그래픽 30">
                <a:extLst>
                  <a:ext uri="{FF2B5EF4-FFF2-40B4-BE49-F238E27FC236}">
                    <a16:creationId xmlns:a16="http://schemas.microsoft.com/office/drawing/2014/main" id="{26D5576A-EC00-4F94-B145-1739B523E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lum contrast="4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751925" y="3603486"/>
                <a:ext cx="933450" cy="876300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895CC70-E158-4E06-A30A-70E615F94906}"/>
              </a:ext>
            </a:extLst>
          </p:cNvPr>
          <p:cNvGrpSpPr/>
          <p:nvPr/>
        </p:nvGrpSpPr>
        <p:grpSpPr>
          <a:xfrm>
            <a:off x="273978" y="2118558"/>
            <a:ext cx="1980000" cy="1861006"/>
            <a:chOff x="1928794" y="4429132"/>
            <a:chExt cx="1980000" cy="18610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1C1468-0820-4153-A61D-ED2611E2FA39}"/>
                </a:ext>
              </a:extLst>
            </p:cNvPr>
            <p:cNvSpPr txBox="1"/>
            <p:nvPr/>
          </p:nvSpPr>
          <p:spPr>
            <a:xfrm>
              <a:off x="1928794" y="4429132"/>
              <a:ext cx="1980000" cy="1861006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(한)볼펜체C" panose="02030600000101010101" pitchFamily="18" charset="-127"/>
                <a:cs typeface="Times New Roman" pitchFamily="18" charset="0"/>
              </a:endParaRPr>
            </a:p>
            <a:p>
              <a:endPara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(한)볼펜체C" panose="02030600000101010101" pitchFamily="18" charset="-127"/>
                <a:cs typeface="Times New Roman" pitchFamily="18" charset="0"/>
              </a:endParaRPr>
            </a:p>
            <a:p>
              <a:r>
                <a:rPr lang="en-US" altLang="ko-K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ACRC</a:t>
              </a:r>
            </a:p>
            <a:p>
              <a:r>
                <a:rPr lang="en-US" altLang="ko-K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ACT</a:t>
              </a: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7AAF234C-1A69-4759-A4A4-949B21911711}"/>
                </a:ext>
              </a:extLst>
            </p:cNvPr>
            <p:cNvGrpSpPr/>
            <p:nvPr/>
          </p:nvGrpSpPr>
          <p:grpSpPr>
            <a:xfrm>
              <a:off x="2928928" y="4763168"/>
              <a:ext cx="916743" cy="705997"/>
              <a:chOff x="4843469" y="3728061"/>
              <a:chExt cx="1559686" cy="1201137"/>
            </a:xfrm>
            <a:solidFill>
              <a:schemeClr val="tx1">
                <a:lumMod val="50000"/>
                <a:lumOff val="50000"/>
              </a:schemeClr>
            </a:solidFill>
          </p:grpSpPr>
          <p:grpSp>
            <p:nvGrpSpPr>
              <p:cNvPr id="21" name="그래픽 44">
                <a:extLst>
                  <a:ext uri="{FF2B5EF4-FFF2-40B4-BE49-F238E27FC236}">
                    <a16:creationId xmlns:a16="http://schemas.microsoft.com/office/drawing/2014/main" id="{4F5D65DF-9E8C-4480-8A08-FEA3382AEB40}"/>
                  </a:ext>
                </a:extLst>
              </p:cNvPr>
              <p:cNvGrpSpPr/>
              <p:nvPr/>
            </p:nvGrpSpPr>
            <p:grpSpPr>
              <a:xfrm>
                <a:off x="4843469" y="3728061"/>
                <a:ext cx="1559686" cy="1201137"/>
                <a:chOff x="4538662" y="2270016"/>
                <a:chExt cx="1919288" cy="1478072"/>
              </a:xfrm>
              <a:grpFill/>
            </p:grpSpPr>
            <p:sp>
              <p:nvSpPr>
                <p:cNvPr id="23" name="자유형: 도형 46">
                  <a:extLst>
                    <a:ext uri="{FF2B5EF4-FFF2-40B4-BE49-F238E27FC236}">
                      <a16:creationId xmlns:a16="http://schemas.microsoft.com/office/drawing/2014/main" id="{F550DF86-8CB6-47BE-8A0C-463E0B92DF66}"/>
                    </a:ext>
                  </a:extLst>
                </p:cNvPr>
                <p:cNvSpPr/>
                <p:nvPr/>
              </p:nvSpPr>
              <p:spPr>
                <a:xfrm>
                  <a:off x="5199382" y="3068340"/>
                  <a:ext cx="979939" cy="679968"/>
                </a:xfrm>
                <a:custGeom>
                  <a:avLst/>
                  <a:gdLst>
                    <a:gd name="connsiteX0" fmla="*/ 554829 w 979939"/>
                    <a:gd name="connsiteY0" fmla="*/ 13071 h 679968"/>
                    <a:gd name="connsiteX1" fmla="*/ 491735 w 979939"/>
                    <a:gd name="connsiteY1" fmla="*/ 13071 h 679968"/>
                    <a:gd name="connsiteX2" fmla="*/ 491735 w 979939"/>
                    <a:gd name="connsiteY2" fmla="*/ 76165 h 679968"/>
                    <a:gd name="connsiteX3" fmla="*/ 639763 w 979939"/>
                    <a:gd name="connsiteY3" fmla="*/ 224193 h 679968"/>
                    <a:gd name="connsiteX4" fmla="*/ 547328 w 979939"/>
                    <a:gd name="connsiteY4" fmla="*/ 224193 h 679968"/>
                    <a:gd name="connsiteX5" fmla="*/ 478719 w 979939"/>
                    <a:gd name="connsiteY5" fmla="*/ 224193 h 679968"/>
                    <a:gd name="connsiteX6" fmla="*/ 117363 w 979939"/>
                    <a:gd name="connsiteY6" fmla="*/ 224193 h 679968"/>
                    <a:gd name="connsiteX7" fmla="*/ 72801 w 979939"/>
                    <a:gd name="connsiteY7" fmla="*/ 268755 h 679968"/>
                    <a:gd name="connsiteX8" fmla="*/ 117363 w 979939"/>
                    <a:gd name="connsiteY8" fmla="*/ 313318 h 679968"/>
                    <a:gd name="connsiteX9" fmla="*/ 377460 w 979939"/>
                    <a:gd name="connsiteY9" fmla="*/ 313318 h 679968"/>
                    <a:gd name="connsiteX10" fmla="*/ 377460 w 979939"/>
                    <a:gd name="connsiteY10" fmla="*/ 346409 h 679968"/>
                    <a:gd name="connsiteX11" fmla="*/ 44563 w 979939"/>
                    <a:gd name="connsiteY11" fmla="*/ 346409 h 679968"/>
                    <a:gd name="connsiteX12" fmla="*/ 0 w 979939"/>
                    <a:gd name="connsiteY12" fmla="*/ 390972 h 679968"/>
                    <a:gd name="connsiteX13" fmla="*/ 44563 w 979939"/>
                    <a:gd name="connsiteY13" fmla="*/ 435535 h 679968"/>
                    <a:gd name="connsiteX14" fmla="*/ 377460 w 979939"/>
                    <a:gd name="connsiteY14" fmla="*/ 435535 h 679968"/>
                    <a:gd name="connsiteX15" fmla="*/ 377460 w 979939"/>
                    <a:gd name="connsiteY15" fmla="*/ 468626 h 679968"/>
                    <a:gd name="connsiteX16" fmla="*/ 100818 w 979939"/>
                    <a:gd name="connsiteY16" fmla="*/ 468626 h 679968"/>
                    <a:gd name="connsiteX17" fmla="*/ 56255 w 979939"/>
                    <a:gd name="connsiteY17" fmla="*/ 513189 h 679968"/>
                    <a:gd name="connsiteX18" fmla="*/ 100818 w 979939"/>
                    <a:gd name="connsiteY18" fmla="*/ 557752 h 679968"/>
                    <a:gd name="connsiteX19" fmla="*/ 377681 w 979939"/>
                    <a:gd name="connsiteY19" fmla="*/ 557752 h 679968"/>
                    <a:gd name="connsiteX20" fmla="*/ 377681 w 979939"/>
                    <a:gd name="connsiteY20" fmla="*/ 590843 h 679968"/>
                    <a:gd name="connsiteX21" fmla="*/ 190164 w 979939"/>
                    <a:gd name="connsiteY21" fmla="*/ 590843 h 679968"/>
                    <a:gd name="connsiteX22" fmla="*/ 145601 w 979939"/>
                    <a:gd name="connsiteY22" fmla="*/ 635405 h 679968"/>
                    <a:gd name="connsiteX23" fmla="*/ 190164 w 979939"/>
                    <a:gd name="connsiteY23" fmla="*/ 679968 h 679968"/>
                    <a:gd name="connsiteX24" fmla="*/ 576669 w 979939"/>
                    <a:gd name="connsiteY24" fmla="*/ 679968 h 679968"/>
                    <a:gd name="connsiteX25" fmla="*/ 636674 w 979939"/>
                    <a:gd name="connsiteY25" fmla="*/ 679968 h 679968"/>
                    <a:gd name="connsiteX26" fmla="*/ 755361 w 979939"/>
                    <a:gd name="connsiteY26" fmla="*/ 679968 h 679968"/>
                    <a:gd name="connsiteX27" fmla="*/ 849781 w 979939"/>
                    <a:gd name="connsiteY27" fmla="*/ 635405 h 679968"/>
                    <a:gd name="connsiteX28" fmla="*/ 979940 w 979939"/>
                    <a:gd name="connsiteY28" fmla="*/ 635405 h 679968"/>
                    <a:gd name="connsiteX29" fmla="*/ 979940 w 979939"/>
                    <a:gd name="connsiteY29" fmla="*/ 313318 h 679968"/>
                    <a:gd name="connsiteX30" fmla="*/ 855517 w 979939"/>
                    <a:gd name="connsiteY30" fmla="*/ 313318 h 679968"/>
                    <a:gd name="connsiteX31" fmla="*/ 554829 w 979939"/>
                    <a:gd name="connsiteY31" fmla="*/ 13071 h 679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979939" h="679968">
                      <a:moveTo>
                        <a:pt x="554829" y="13071"/>
                      </a:moveTo>
                      <a:cubicBezTo>
                        <a:pt x="537401" y="-4357"/>
                        <a:pt x="509163" y="-4357"/>
                        <a:pt x="491735" y="13071"/>
                      </a:cubicBezTo>
                      <a:cubicBezTo>
                        <a:pt x="474307" y="30499"/>
                        <a:pt x="474307" y="58737"/>
                        <a:pt x="491735" y="76165"/>
                      </a:cubicBezTo>
                      <a:lnTo>
                        <a:pt x="639763" y="224193"/>
                      </a:lnTo>
                      <a:lnTo>
                        <a:pt x="547328" y="224193"/>
                      </a:lnTo>
                      <a:lnTo>
                        <a:pt x="478719" y="224193"/>
                      </a:lnTo>
                      <a:lnTo>
                        <a:pt x="117363" y="224193"/>
                      </a:lnTo>
                      <a:cubicBezTo>
                        <a:pt x="92655" y="224193"/>
                        <a:pt x="72801" y="244268"/>
                        <a:pt x="72801" y="268755"/>
                      </a:cubicBezTo>
                      <a:cubicBezTo>
                        <a:pt x="72801" y="293243"/>
                        <a:pt x="92655" y="313318"/>
                        <a:pt x="117363" y="313318"/>
                      </a:cubicBezTo>
                      <a:lnTo>
                        <a:pt x="377460" y="313318"/>
                      </a:lnTo>
                      <a:lnTo>
                        <a:pt x="377460" y="346409"/>
                      </a:lnTo>
                      <a:lnTo>
                        <a:pt x="44563" y="346409"/>
                      </a:lnTo>
                      <a:cubicBezTo>
                        <a:pt x="19855" y="346409"/>
                        <a:pt x="0" y="366485"/>
                        <a:pt x="0" y="390972"/>
                      </a:cubicBezTo>
                      <a:cubicBezTo>
                        <a:pt x="0" y="415680"/>
                        <a:pt x="20075" y="435535"/>
                        <a:pt x="44563" y="435535"/>
                      </a:cubicBezTo>
                      <a:lnTo>
                        <a:pt x="377460" y="435535"/>
                      </a:lnTo>
                      <a:lnTo>
                        <a:pt x="377460" y="468626"/>
                      </a:lnTo>
                      <a:lnTo>
                        <a:pt x="100818" y="468626"/>
                      </a:lnTo>
                      <a:cubicBezTo>
                        <a:pt x="76110" y="468626"/>
                        <a:pt x="56255" y="488481"/>
                        <a:pt x="56255" y="513189"/>
                      </a:cubicBezTo>
                      <a:cubicBezTo>
                        <a:pt x="56255" y="537897"/>
                        <a:pt x="76330" y="557752"/>
                        <a:pt x="100818" y="557752"/>
                      </a:cubicBezTo>
                      <a:lnTo>
                        <a:pt x="377681" y="557752"/>
                      </a:lnTo>
                      <a:lnTo>
                        <a:pt x="377681" y="590843"/>
                      </a:lnTo>
                      <a:lnTo>
                        <a:pt x="190164" y="590843"/>
                      </a:lnTo>
                      <a:cubicBezTo>
                        <a:pt x="165456" y="590843"/>
                        <a:pt x="145601" y="610918"/>
                        <a:pt x="145601" y="635405"/>
                      </a:cubicBezTo>
                      <a:cubicBezTo>
                        <a:pt x="145601" y="660114"/>
                        <a:pt x="165676" y="679968"/>
                        <a:pt x="190164" y="679968"/>
                      </a:cubicBezTo>
                      <a:lnTo>
                        <a:pt x="576669" y="679968"/>
                      </a:lnTo>
                      <a:lnTo>
                        <a:pt x="636674" y="679968"/>
                      </a:lnTo>
                      <a:cubicBezTo>
                        <a:pt x="676384" y="679968"/>
                        <a:pt x="726241" y="679968"/>
                        <a:pt x="755361" y="679968"/>
                      </a:cubicBezTo>
                      <a:cubicBezTo>
                        <a:pt x="808969" y="679968"/>
                        <a:pt x="849781" y="635405"/>
                        <a:pt x="849781" y="635405"/>
                      </a:cubicBezTo>
                      <a:lnTo>
                        <a:pt x="979940" y="635405"/>
                      </a:lnTo>
                      <a:lnTo>
                        <a:pt x="979940" y="313318"/>
                      </a:lnTo>
                      <a:lnTo>
                        <a:pt x="855517" y="313318"/>
                      </a:lnTo>
                      <a:lnTo>
                        <a:pt x="554829" y="13071"/>
                      </a:lnTo>
                      <a:close/>
                    </a:path>
                  </a:pathLst>
                </a:custGeom>
                <a:grpFill/>
                <a:ln w="220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>
                    <a:ea typeface="(한)볼펜체C" panose="02030600000101010101" pitchFamily="18" charset="-127"/>
                  </a:endParaRPr>
                </a:p>
              </p:txBody>
            </p:sp>
            <p:sp>
              <p:nvSpPr>
                <p:cNvPr id="24" name="자유형: 도형 47">
                  <a:extLst>
                    <a:ext uri="{FF2B5EF4-FFF2-40B4-BE49-F238E27FC236}">
                      <a16:creationId xmlns:a16="http://schemas.microsoft.com/office/drawing/2014/main" id="{A83C11D0-771B-42D4-BE10-F55B3255F917}"/>
                    </a:ext>
                  </a:extLst>
                </p:cNvPr>
                <p:cNvSpPr/>
                <p:nvPr/>
              </p:nvSpPr>
              <p:spPr>
                <a:xfrm>
                  <a:off x="6209545" y="3343713"/>
                  <a:ext cx="247521" cy="399300"/>
                </a:xfrm>
                <a:custGeom>
                  <a:avLst/>
                  <a:gdLst>
                    <a:gd name="connsiteX0" fmla="*/ 0 w 247521"/>
                    <a:gd name="connsiteY0" fmla="*/ 0 h 399300"/>
                    <a:gd name="connsiteX1" fmla="*/ 247522 w 247521"/>
                    <a:gd name="connsiteY1" fmla="*/ 0 h 399300"/>
                    <a:gd name="connsiteX2" fmla="*/ 247522 w 247521"/>
                    <a:gd name="connsiteY2" fmla="*/ 399300 h 399300"/>
                    <a:gd name="connsiteX3" fmla="*/ 0 w 247521"/>
                    <a:gd name="connsiteY3" fmla="*/ 399300 h 399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521" h="399300">
                      <a:moveTo>
                        <a:pt x="0" y="0"/>
                      </a:moveTo>
                      <a:lnTo>
                        <a:pt x="247522" y="0"/>
                      </a:lnTo>
                      <a:lnTo>
                        <a:pt x="247522" y="399300"/>
                      </a:lnTo>
                      <a:lnTo>
                        <a:pt x="0" y="399300"/>
                      </a:lnTo>
                      <a:close/>
                    </a:path>
                  </a:pathLst>
                </a:custGeom>
                <a:grpFill/>
                <a:ln w="220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>
                    <a:ea typeface="(한)볼펜체C" panose="02030600000101010101" pitchFamily="18" charset="-127"/>
                  </a:endParaRPr>
                </a:p>
              </p:txBody>
            </p:sp>
            <p:sp>
              <p:nvSpPr>
                <p:cNvPr id="25" name="자유형: 도형 48">
                  <a:extLst>
                    <a:ext uri="{FF2B5EF4-FFF2-40B4-BE49-F238E27FC236}">
                      <a16:creationId xmlns:a16="http://schemas.microsoft.com/office/drawing/2014/main" id="{49577292-C04B-4FB3-885E-D774F0FEAB5F}"/>
                    </a:ext>
                  </a:extLst>
                </p:cNvPr>
                <p:cNvSpPr/>
                <p:nvPr/>
              </p:nvSpPr>
              <p:spPr>
                <a:xfrm>
                  <a:off x="4538662" y="2592985"/>
                  <a:ext cx="247521" cy="399300"/>
                </a:xfrm>
                <a:custGeom>
                  <a:avLst/>
                  <a:gdLst>
                    <a:gd name="connsiteX0" fmla="*/ 0 w 247521"/>
                    <a:gd name="connsiteY0" fmla="*/ 0 h 399300"/>
                    <a:gd name="connsiteX1" fmla="*/ 247522 w 247521"/>
                    <a:gd name="connsiteY1" fmla="*/ 0 h 399300"/>
                    <a:gd name="connsiteX2" fmla="*/ 247522 w 247521"/>
                    <a:gd name="connsiteY2" fmla="*/ 399300 h 399300"/>
                    <a:gd name="connsiteX3" fmla="*/ 0 w 247521"/>
                    <a:gd name="connsiteY3" fmla="*/ 399300 h 399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7521" h="399300">
                      <a:moveTo>
                        <a:pt x="0" y="0"/>
                      </a:moveTo>
                      <a:lnTo>
                        <a:pt x="247522" y="0"/>
                      </a:lnTo>
                      <a:lnTo>
                        <a:pt x="247522" y="399300"/>
                      </a:lnTo>
                      <a:lnTo>
                        <a:pt x="0" y="399300"/>
                      </a:lnTo>
                      <a:close/>
                    </a:path>
                  </a:pathLst>
                </a:custGeom>
                <a:grpFill/>
                <a:ln w="220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>
                    <a:ea typeface="(한)볼펜체C" panose="02030600000101010101" pitchFamily="18" charset="-127"/>
                  </a:endParaRPr>
                </a:p>
              </p:txBody>
            </p:sp>
            <p:sp>
              <p:nvSpPr>
                <p:cNvPr id="26" name="자유형: 도형 49">
                  <a:extLst>
                    <a:ext uri="{FF2B5EF4-FFF2-40B4-BE49-F238E27FC236}">
                      <a16:creationId xmlns:a16="http://schemas.microsoft.com/office/drawing/2014/main" id="{A2451D94-A1E6-4B60-B4E6-F779B952A0D6}"/>
                    </a:ext>
                  </a:extLst>
                </p:cNvPr>
                <p:cNvSpPr/>
                <p:nvPr/>
              </p:nvSpPr>
              <p:spPr>
                <a:xfrm>
                  <a:off x="4816627" y="2454516"/>
                  <a:ext cx="438051" cy="515929"/>
                </a:xfrm>
                <a:custGeom>
                  <a:avLst/>
                  <a:gdLst>
                    <a:gd name="connsiteX0" fmla="*/ 94861 w 438051"/>
                    <a:gd name="connsiteY0" fmla="*/ 265539 h 515929"/>
                    <a:gd name="connsiteX1" fmla="*/ 247963 w 438051"/>
                    <a:gd name="connsiteY1" fmla="*/ 112438 h 515929"/>
                    <a:gd name="connsiteX2" fmla="*/ 374592 w 438051"/>
                    <a:gd name="connsiteY2" fmla="*/ 170899 h 515929"/>
                    <a:gd name="connsiteX3" fmla="*/ 433936 w 438051"/>
                    <a:gd name="connsiteY3" fmla="*/ 149058 h 515929"/>
                    <a:gd name="connsiteX4" fmla="*/ 412095 w 438051"/>
                    <a:gd name="connsiteY4" fmla="*/ 89936 h 515929"/>
                    <a:gd name="connsiteX5" fmla="*/ 225902 w 438051"/>
                    <a:gd name="connsiteY5" fmla="*/ 4119 h 515929"/>
                    <a:gd name="connsiteX6" fmla="*/ 177589 w 438051"/>
                    <a:gd name="connsiteY6" fmla="*/ 11399 h 515929"/>
                    <a:gd name="connsiteX7" fmla="*/ 177589 w 438051"/>
                    <a:gd name="connsiteY7" fmla="*/ 11399 h 515929"/>
                    <a:gd name="connsiteX8" fmla="*/ 177589 w 438051"/>
                    <a:gd name="connsiteY8" fmla="*/ 11399 h 515929"/>
                    <a:gd name="connsiteX9" fmla="*/ 176266 w 438051"/>
                    <a:gd name="connsiteY9" fmla="*/ 12502 h 515929"/>
                    <a:gd name="connsiteX10" fmla="*/ 22943 w 438051"/>
                    <a:gd name="connsiteY10" fmla="*/ 149941 h 515929"/>
                    <a:gd name="connsiteX11" fmla="*/ 0 w 438051"/>
                    <a:gd name="connsiteY11" fmla="*/ 211049 h 515929"/>
                    <a:gd name="connsiteX12" fmla="*/ 0 w 438051"/>
                    <a:gd name="connsiteY12" fmla="*/ 453497 h 515929"/>
                    <a:gd name="connsiteX13" fmla="*/ 53608 w 438051"/>
                    <a:gd name="connsiteY13" fmla="*/ 515929 h 515929"/>
                    <a:gd name="connsiteX14" fmla="*/ 227447 w 438051"/>
                    <a:gd name="connsiteY14" fmla="*/ 515929 h 515929"/>
                    <a:gd name="connsiteX15" fmla="*/ 94861 w 438051"/>
                    <a:gd name="connsiteY15" fmla="*/ 383344 h 515929"/>
                    <a:gd name="connsiteX16" fmla="*/ 94861 w 438051"/>
                    <a:gd name="connsiteY16" fmla="*/ 265539 h 515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38051" h="515929">
                      <a:moveTo>
                        <a:pt x="94861" y="265539"/>
                      </a:moveTo>
                      <a:lnTo>
                        <a:pt x="247963" y="112438"/>
                      </a:lnTo>
                      <a:lnTo>
                        <a:pt x="374592" y="170899"/>
                      </a:lnTo>
                      <a:cubicBezTo>
                        <a:pt x="397094" y="181267"/>
                        <a:pt x="423567" y="171340"/>
                        <a:pt x="433936" y="149058"/>
                      </a:cubicBezTo>
                      <a:cubicBezTo>
                        <a:pt x="444304" y="126777"/>
                        <a:pt x="434377" y="100084"/>
                        <a:pt x="412095" y="89936"/>
                      </a:cubicBezTo>
                      <a:lnTo>
                        <a:pt x="225902" y="4119"/>
                      </a:lnTo>
                      <a:cubicBezTo>
                        <a:pt x="209357" y="-3602"/>
                        <a:pt x="190605" y="-72"/>
                        <a:pt x="177589" y="11399"/>
                      </a:cubicBezTo>
                      <a:lnTo>
                        <a:pt x="177589" y="11399"/>
                      </a:lnTo>
                      <a:cubicBezTo>
                        <a:pt x="177589" y="11399"/>
                        <a:pt x="177589" y="11399"/>
                        <a:pt x="177589" y="11399"/>
                      </a:cubicBezTo>
                      <a:cubicBezTo>
                        <a:pt x="177148" y="11840"/>
                        <a:pt x="176707" y="12282"/>
                        <a:pt x="176266" y="12502"/>
                      </a:cubicBezTo>
                      <a:cubicBezTo>
                        <a:pt x="149572" y="39416"/>
                        <a:pt x="35518" y="136043"/>
                        <a:pt x="22943" y="149941"/>
                      </a:cubicBezTo>
                      <a:cubicBezTo>
                        <a:pt x="10148" y="164060"/>
                        <a:pt x="0" y="183032"/>
                        <a:pt x="0" y="211049"/>
                      </a:cubicBezTo>
                      <a:cubicBezTo>
                        <a:pt x="0" y="239066"/>
                        <a:pt x="0" y="427907"/>
                        <a:pt x="0" y="453497"/>
                      </a:cubicBezTo>
                      <a:cubicBezTo>
                        <a:pt x="0" y="479088"/>
                        <a:pt x="14119" y="515929"/>
                        <a:pt x="53608" y="515929"/>
                      </a:cubicBezTo>
                      <a:lnTo>
                        <a:pt x="227447" y="515929"/>
                      </a:lnTo>
                      <a:lnTo>
                        <a:pt x="94861" y="383344"/>
                      </a:lnTo>
                      <a:cubicBezTo>
                        <a:pt x="62432" y="350915"/>
                        <a:pt x="62432" y="297969"/>
                        <a:pt x="94861" y="265539"/>
                      </a:cubicBezTo>
                      <a:close/>
                    </a:path>
                  </a:pathLst>
                </a:custGeom>
                <a:grpFill/>
                <a:ln w="220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>
                    <a:ea typeface="(한)볼펜체C" panose="02030600000101010101" pitchFamily="18" charset="-127"/>
                  </a:endParaRPr>
                </a:p>
              </p:txBody>
            </p:sp>
            <p:sp>
              <p:nvSpPr>
                <p:cNvPr id="27" name="자유형: 도형 50">
                  <a:extLst>
                    <a:ext uri="{FF2B5EF4-FFF2-40B4-BE49-F238E27FC236}">
                      <a16:creationId xmlns:a16="http://schemas.microsoft.com/office/drawing/2014/main" id="{B2D9105D-856F-44A4-A85F-8D18B13556AE}"/>
                    </a:ext>
                  </a:extLst>
                </p:cNvPr>
                <p:cNvSpPr/>
                <p:nvPr/>
              </p:nvSpPr>
              <p:spPr>
                <a:xfrm>
                  <a:off x="4909227" y="2270016"/>
                  <a:ext cx="917121" cy="917287"/>
                </a:xfrm>
                <a:custGeom>
                  <a:avLst/>
                  <a:gdLst>
                    <a:gd name="connsiteX0" fmla="*/ 486275 w 917121"/>
                    <a:gd name="connsiteY0" fmla="*/ 60447 h 917287"/>
                    <a:gd name="connsiteX1" fmla="*/ 509218 w 917121"/>
                    <a:gd name="connsiteY1" fmla="*/ 50960 h 917287"/>
                    <a:gd name="connsiteX2" fmla="*/ 532161 w 917121"/>
                    <a:gd name="connsiteY2" fmla="*/ 60447 h 917287"/>
                    <a:gd name="connsiteX3" fmla="*/ 856896 w 917121"/>
                    <a:gd name="connsiteY3" fmla="*/ 385181 h 917287"/>
                    <a:gd name="connsiteX4" fmla="*/ 866382 w 917121"/>
                    <a:gd name="connsiteY4" fmla="*/ 408124 h 917287"/>
                    <a:gd name="connsiteX5" fmla="*/ 856896 w 917121"/>
                    <a:gd name="connsiteY5" fmla="*/ 431068 h 917287"/>
                    <a:gd name="connsiteX6" fmla="*/ 430902 w 917121"/>
                    <a:gd name="connsiteY6" fmla="*/ 856620 h 917287"/>
                    <a:gd name="connsiteX7" fmla="*/ 385236 w 917121"/>
                    <a:gd name="connsiteY7" fmla="*/ 856620 h 917287"/>
                    <a:gd name="connsiteX8" fmla="*/ 60502 w 917121"/>
                    <a:gd name="connsiteY8" fmla="*/ 531885 h 917287"/>
                    <a:gd name="connsiteX9" fmla="*/ 60502 w 917121"/>
                    <a:gd name="connsiteY9" fmla="*/ 486220 h 917287"/>
                    <a:gd name="connsiteX10" fmla="*/ 201470 w 917121"/>
                    <a:gd name="connsiteY10" fmla="*/ 345251 h 917287"/>
                    <a:gd name="connsiteX11" fmla="*/ 152054 w 917121"/>
                    <a:gd name="connsiteY11" fmla="*/ 322529 h 917287"/>
                    <a:gd name="connsiteX12" fmla="*/ 24322 w 917121"/>
                    <a:gd name="connsiteY12" fmla="*/ 450260 h 917287"/>
                    <a:gd name="connsiteX13" fmla="*/ 24322 w 917121"/>
                    <a:gd name="connsiteY13" fmla="*/ 568065 h 917287"/>
                    <a:gd name="connsiteX14" fmla="*/ 349057 w 917121"/>
                    <a:gd name="connsiteY14" fmla="*/ 892800 h 917287"/>
                    <a:gd name="connsiteX15" fmla="*/ 407959 w 917121"/>
                    <a:gd name="connsiteY15" fmla="*/ 917287 h 917287"/>
                    <a:gd name="connsiteX16" fmla="*/ 466861 w 917121"/>
                    <a:gd name="connsiteY16" fmla="*/ 892800 h 917287"/>
                    <a:gd name="connsiteX17" fmla="*/ 892634 w 917121"/>
                    <a:gd name="connsiteY17" fmla="*/ 467247 h 917287"/>
                    <a:gd name="connsiteX18" fmla="*/ 917122 w 917121"/>
                    <a:gd name="connsiteY18" fmla="*/ 408345 h 917287"/>
                    <a:gd name="connsiteX19" fmla="*/ 892634 w 917121"/>
                    <a:gd name="connsiteY19" fmla="*/ 349443 h 917287"/>
                    <a:gd name="connsiteX20" fmla="*/ 568120 w 917121"/>
                    <a:gd name="connsiteY20" fmla="*/ 24487 h 917287"/>
                    <a:gd name="connsiteX21" fmla="*/ 508997 w 917121"/>
                    <a:gd name="connsiteY21" fmla="*/ 0 h 917287"/>
                    <a:gd name="connsiteX22" fmla="*/ 450095 w 917121"/>
                    <a:gd name="connsiteY22" fmla="*/ 24487 h 917287"/>
                    <a:gd name="connsiteX23" fmla="*/ 255298 w 917121"/>
                    <a:gd name="connsiteY23" fmla="*/ 219284 h 917287"/>
                    <a:gd name="connsiteX24" fmla="*/ 304715 w 917121"/>
                    <a:gd name="connsiteY24" fmla="*/ 242007 h 917287"/>
                    <a:gd name="connsiteX25" fmla="*/ 486275 w 917121"/>
                    <a:gd name="connsiteY25" fmla="*/ 60447 h 917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917121" h="917287">
                      <a:moveTo>
                        <a:pt x="486275" y="60447"/>
                      </a:moveTo>
                      <a:cubicBezTo>
                        <a:pt x="492452" y="54270"/>
                        <a:pt x="500614" y="50960"/>
                        <a:pt x="509218" y="50960"/>
                      </a:cubicBezTo>
                      <a:cubicBezTo>
                        <a:pt x="517822" y="50960"/>
                        <a:pt x="525984" y="54270"/>
                        <a:pt x="532161" y="60447"/>
                      </a:cubicBezTo>
                      <a:lnTo>
                        <a:pt x="856896" y="385181"/>
                      </a:lnTo>
                      <a:cubicBezTo>
                        <a:pt x="863073" y="391358"/>
                        <a:pt x="866382" y="399521"/>
                        <a:pt x="866382" y="408124"/>
                      </a:cubicBezTo>
                      <a:cubicBezTo>
                        <a:pt x="866382" y="416728"/>
                        <a:pt x="863073" y="424891"/>
                        <a:pt x="856896" y="431068"/>
                      </a:cubicBezTo>
                      <a:lnTo>
                        <a:pt x="430902" y="856620"/>
                      </a:lnTo>
                      <a:cubicBezTo>
                        <a:pt x="418769" y="868974"/>
                        <a:pt x="397370" y="868974"/>
                        <a:pt x="385236" y="856620"/>
                      </a:cubicBezTo>
                      <a:lnTo>
                        <a:pt x="60502" y="531885"/>
                      </a:lnTo>
                      <a:cubicBezTo>
                        <a:pt x="47927" y="519311"/>
                        <a:pt x="47927" y="498794"/>
                        <a:pt x="60502" y="486220"/>
                      </a:cubicBezTo>
                      <a:lnTo>
                        <a:pt x="201470" y="345251"/>
                      </a:lnTo>
                      <a:lnTo>
                        <a:pt x="152054" y="322529"/>
                      </a:lnTo>
                      <a:lnTo>
                        <a:pt x="24322" y="450260"/>
                      </a:lnTo>
                      <a:cubicBezTo>
                        <a:pt x="-8107" y="482690"/>
                        <a:pt x="-8107" y="535636"/>
                        <a:pt x="24322" y="568065"/>
                      </a:cubicBezTo>
                      <a:lnTo>
                        <a:pt x="349057" y="892800"/>
                      </a:lnTo>
                      <a:cubicBezTo>
                        <a:pt x="364720" y="908683"/>
                        <a:pt x="385678" y="917287"/>
                        <a:pt x="407959" y="917287"/>
                      </a:cubicBezTo>
                      <a:cubicBezTo>
                        <a:pt x="430240" y="917287"/>
                        <a:pt x="451198" y="908683"/>
                        <a:pt x="466861" y="892800"/>
                      </a:cubicBezTo>
                      <a:lnTo>
                        <a:pt x="892634" y="467247"/>
                      </a:lnTo>
                      <a:cubicBezTo>
                        <a:pt x="908298" y="451584"/>
                        <a:pt x="917122" y="430626"/>
                        <a:pt x="917122" y="408345"/>
                      </a:cubicBezTo>
                      <a:cubicBezTo>
                        <a:pt x="917122" y="386064"/>
                        <a:pt x="908518" y="365106"/>
                        <a:pt x="892634" y="349443"/>
                      </a:cubicBezTo>
                      <a:lnTo>
                        <a:pt x="568120" y="24487"/>
                      </a:lnTo>
                      <a:cubicBezTo>
                        <a:pt x="552237" y="8604"/>
                        <a:pt x="531279" y="0"/>
                        <a:pt x="508997" y="0"/>
                      </a:cubicBezTo>
                      <a:cubicBezTo>
                        <a:pt x="486716" y="0"/>
                        <a:pt x="465758" y="8604"/>
                        <a:pt x="450095" y="24487"/>
                      </a:cubicBezTo>
                      <a:lnTo>
                        <a:pt x="255298" y="219284"/>
                      </a:lnTo>
                      <a:lnTo>
                        <a:pt x="304715" y="242007"/>
                      </a:lnTo>
                      <a:lnTo>
                        <a:pt x="486275" y="60447"/>
                      </a:lnTo>
                      <a:close/>
                    </a:path>
                  </a:pathLst>
                </a:custGeom>
                <a:grpFill/>
                <a:ln w="220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>
                    <a:ea typeface="(한)볼펜체C" panose="02030600000101010101" pitchFamily="18" charset="-127"/>
                  </a:endParaRPr>
                </a:p>
              </p:txBody>
            </p:sp>
          </p:grpSp>
          <p:pic>
            <p:nvPicPr>
              <p:cNvPr id="22" name="그래픽 51">
                <a:extLst>
                  <a:ext uri="{FF2B5EF4-FFF2-40B4-BE49-F238E27FC236}">
                    <a16:creationId xmlns:a16="http://schemas.microsoft.com/office/drawing/2014/main" id="{698A481D-F071-4914-B268-C11B101124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2800668">
                <a:off x="5323849" y="4009923"/>
                <a:ext cx="327743" cy="244418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9FFCAF2-40D1-4E94-9F5B-AC267F96370E}"/>
              </a:ext>
            </a:extLst>
          </p:cNvPr>
          <p:cNvGrpSpPr/>
          <p:nvPr/>
        </p:nvGrpSpPr>
        <p:grpSpPr>
          <a:xfrm>
            <a:off x="1376244" y="4292609"/>
            <a:ext cx="2318021" cy="1861006"/>
            <a:chOff x="1714480" y="2697960"/>
            <a:chExt cx="2318021" cy="16888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126EEB-6A12-42B7-B0BC-762C65FAE2C9}"/>
                </a:ext>
              </a:extLst>
            </p:cNvPr>
            <p:cNvSpPr txBox="1"/>
            <p:nvPr/>
          </p:nvSpPr>
          <p:spPr>
            <a:xfrm>
              <a:off x="1714480" y="2697960"/>
              <a:ext cx="1980000" cy="1688847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Improper Solicitation and Graft Act</a:t>
              </a:r>
            </a:p>
          </p:txBody>
        </p:sp>
        <p:grpSp>
          <p:nvGrpSpPr>
            <p:cNvPr id="30" name="그래픽 412">
              <a:extLst>
                <a:ext uri="{FF2B5EF4-FFF2-40B4-BE49-F238E27FC236}">
                  <a16:creationId xmlns:a16="http://schemas.microsoft.com/office/drawing/2014/main" id="{A261319B-BF7A-44E9-BB5A-A61433146329}"/>
                </a:ext>
              </a:extLst>
            </p:cNvPr>
            <p:cNvGrpSpPr/>
            <p:nvPr/>
          </p:nvGrpSpPr>
          <p:grpSpPr>
            <a:xfrm>
              <a:off x="3282962" y="2902873"/>
              <a:ext cx="749539" cy="1004109"/>
              <a:chOff x="3717124" y="2193131"/>
              <a:chExt cx="1700044" cy="2467225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1" name="자유형: 도형 80">
                <a:extLst>
                  <a:ext uri="{FF2B5EF4-FFF2-40B4-BE49-F238E27FC236}">
                    <a16:creationId xmlns:a16="http://schemas.microsoft.com/office/drawing/2014/main" id="{44F65667-AB20-4DC5-BE75-2D99CEFD5CE4}"/>
                  </a:ext>
                </a:extLst>
              </p:cNvPr>
              <p:cNvSpPr/>
              <p:nvPr/>
            </p:nvSpPr>
            <p:spPr>
              <a:xfrm>
                <a:off x="4369418" y="2860131"/>
                <a:ext cx="1047750" cy="1800225"/>
              </a:xfrm>
              <a:custGeom>
                <a:avLst/>
                <a:gdLst/>
                <a:ahLst/>
                <a:cxnLst/>
                <a:rect l="0" t="0" r="0" b="0"/>
                <a:pathLst>
                  <a:path w="1047750" h="1800225">
                    <a:moveTo>
                      <a:pt x="971249" y="889862"/>
                    </a:moveTo>
                    <a:cubicBezTo>
                      <a:pt x="975059" y="889862"/>
                      <a:pt x="979822" y="889862"/>
                      <a:pt x="983632" y="888909"/>
                    </a:cubicBezTo>
                    <a:cubicBezTo>
                      <a:pt x="1025542" y="882242"/>
                      <a:pt x="1053164" y="843189"/>
                      <a:pt x="1046497" y="801279"/>
                    </a:cubicBezTo>
                    <a:cubicBezTo>
                      <a:pt x="995062" y="483144"/>
                      <a:pt x="922672" y="292644"/>
                      <a:pt x="859807" y="178344"/>
                    </a:cubicBezTo>
                    <a:cubicBezTo>
                      <a:pt x="796942" y="64044"/>
                      <a:pt x="742649" y="25944"/>
                      <a:pt x="730267" y="18324"/>
                    </a:cubicBezTo>
                    <a:cubicBezTo>
                      <a:pt x="710264" y="5942"/>
                      <a:pt x="685499" y="4037"/>
                      <a:pt x="665497" y="11657"/>
                    </a:cubicBezTo>
                    <a:cubicBezTo>
                      <a:pt x="661687" y="11657"/>
                      <a:pt x="658829" y="12609"/>
                      <a:pt x="655019" y="12609"/>
                    </a:cubicBezTo>
                    <a:cubicBezTo>
                      <a:pt x="539767" y="35469"/>
                      <a:pt x="424514" y="58329"/>
                      <a:pt x="309262" y="80237"/>
                    </a:cubicBezTo>
                    <a:cubicBezTo>
                      <a:pt x="293069" y="80237"/>
                      <a:pt x="277829" y="85952"/>
                      <a:pt x="264494" y="95477"/>
                    </a:cubicBezTo>
                    <a:cubicBezTo>
                      <a:pt x="253064" y="104049"/>
                      <a:pt x="244492" y="114527"/>
                      <a:pt x="238777" y="127862"/>
                    </a:cubicBezTo>
                    <a:cubicBezTo>
                      <a:pt x="201629" y="190727"/>
                      <a:pt x="32084" y="498384"/>
                      <a:pt x="7319" y="910817"/>
                    </a:cubicBezTo>
                    <a:cubicBezTo>
                      <a:pt x="4462" y="952727"/>
                      <a:pt x="36847" y="988922"/>
                      <a:pt x="78757" y="991779"/>
                    </a:cubicBezTo>
                    <a:cubicBezTo>
                      <a:pt x="80662" y="991779"/>
                      <a:pt x="81614" y="991779"/>
                      <a:pt x="83519" y="991779"/>
                    </a:cubicBezTo>
                    <a:cubicBezTo>
                      <a:pt x="123524" y="991779"/>
                      <a:pt x="156862" y="960347"/>
                      <a:pt x="159719" y="920342"/>
                    </a:cubicBezTo>
                    <a:cubicBezTo>
                      <a:pt x="171149" y="721269"/>
                      <a:pt x="220679" y="546962"/>
                      <a:pt x="270209" y="419327"/>
                    </a:cubicBezTo>
                    <a:cubicBezTo>
                      <a:pt x="285449" y="548867"/>
                      <a:pt x="296879" y="679359"/>
                      <a:pt x="302594" y="809852"/>
                    </a:cubicBezTo>
                    <a:lnTo>
                      <a:pt x="231157" y="1670912"/>
                    </a:lnTo>
                    <a:cubicBezTo>
                      <a:pt x="225442" y="1736634"/>
                      <a:pt x="274019" y="1793784"/>
                      <a:pt x="339742" y="1799499"/>
                    </a:cubicBezTo>
                    <a:cubicBezTo>
                      <a:pt x="343552" y="1799499"/>
                      <a:pt x="346409" y="1799499"/>
                      <a:pt x="349267" y="1799499"/>
                    </a:cubicBezTo>
                    <a:cubicBezTo>
                      <a:pt x="410227" y="1799499"/>
                      <a:pt x="462614" y="1752827"/>
                      <a:pt x="467377" y="1689962"/>
                    </a:cubicBezTo>
                    <a:lnTo>
                      <a:pt x="534052" y="887957"/>
                    </a:lnTo>
                    <a:cubicBezTo>
                      <a:pt x="551197" y="887004"/>
                      <a:pt x="568342" y="886052"/>
                      <a:pt x="585487" y="886052"/>
                    </a:cubicBezTo>
                    <a:lnTo>
                      <a:pt x="662639" y="1689962"/>
                    </a:lnTo>
                    <a:cubicBezTo>
                      <a:pt x="668354" y="1751874"/>
                      <a:pt x="720742" y="1797594"/>
                      <a:pt x="780749" y="1797594"/>
                    </a:cubicBezTo>
                    <a:cubicBezTo>
                      <a:pt x="784559" y="1797594"/>
                      <a:pt x="788369" y="1797594"/>
                      <a:pt x="792179" y="1796642"/>
                    </a:cubicBezTo>
                    <a:cubicBezTo>
                      <a:pt x="857902" y="1789974"/>
                      <a:pt x="905527" y="1731872"/>
                      <a:pt x="898859" y="1667102"/>
                    </a:cubicBezTo>
                    <a:lnTo>
                      <a:pt x="815992" y="804137"/>
                    </a:lnTo>
                    <a:cubicBezTo>
                      <a:pt x="815992" y="800327"/>
                      <a:pt x="816944" y="796517"/>
                      <a:pt x="815992" y="792707"/>
                    </a:cubicBezTo>
                    <a:cubicBezTo>
                      <a:pt x="809324" y="653642"/>
                      <a:pt x="797894" y="515529"/>
                      <a:pt x="782654" y="378369"/>
                    </a:cubicBezTo>
                    <a:cubicBezTo>
                      <a:pt x="821707" y="480287"/>
                      <a:pt x="862664" y="625067"/>
                      <a:pt x="896002" y="826997"/>
                    </a:cubicBezTo>
                    <a:cubicBezTo>
                      <a:pt x="902669" y="863192"/>
                      <a:pt x="935054" y="889862"/>
                      <a:pt x="971249" y="8898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32" name="자유형: 도형 81">
                <a:extLst>
                  <a:ext uri="{FF2B5EF4-FFF2-40B4-BE49-F238E27FC236}">
                    <a16:creationId xmlns:a16="http://schemas.microsoft.com/office/drawing/2014/main" id="{FDD77584-DA53-4C99-BC8B-2CE8890BB007}"/>
                  </a:ext>
                </a:extLst>
              </p:cNvPr>
              <p:cNvSpPr/>
              <p:nvPr/>
            </p:nvSpPr>
            <p:spPr>
              <a:xfrm>
                <a:off x="4507202" y="2394523"/>
                <a:ext cx="485775" cy="485775"/>
              </a:xfrm>
              <a:custGeom>
                <a:avLst/>
                <a:gdLst/>
                <a:ahLst/>
                <a:cxnLst/>
                <a:rect l="0" t="0" r="0" b="0"/>
                <a:pathLst>
                  <a:path w="485775" h="485775">
                    <a:moveTo>
                      <a:pt x="457782" y="220860"/>
                    </a:moveTo>
                    <a:cubicBezTo>
                      <a:pt x="471015" y="338476"/>
                      <a:pt x="386396" y="444549"/>
                      <a:pt x="268780" y="457782"/>
                    </a:cubicBezTo>
                    <a:cubicBezTo>
                      <a:pt x="151164" y="471015"/>
                      <a:pt x="45090" y="386396"/>
                      <a:pt x="31857" y="268780"/>
                    </a:cubicBezTo>
                    <a:cubicBezTo>
                      <a:pt x="18625" y="151164"/>
                      <a:pt x="103244" y="45090"/>
                      <a:pt x="220860" y="31858"/>
                    </a:cubicBezTo>
                    <a:cubicBezTo>
                      <a:pt x="338476" y="18625"/>
                      <a:pt x="444549" y="103244"/>
                      <a:pt x="457782" y="2208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33" name="자유형: 도형 82">
                <a:extLst>
                  <a:ext uri="{FF2B5EF4-FFF2-40B4-BE49-F238E27FC236}">
                    <a16:creationId xmlns:a16="http://schemas.microsoft.com/office/drawing/2014/main" id="{0F3AE90C-3F1F-4F54-986B-F8D86D1B6D8D}"/>
                  </a:ext>
                </a:extLst>
              </p:cNvPr>
              <p:cNvSpPr/>
              <p:nvPr/>
            </p:nvSpPr>
            <p:spPr>
              <a:xfrm>
                <a:off x="3997299" y="2429484"/>
                <a:ext cx="438150" cy="438150"/>
              </a:xfrm>
              <a:custGeom>
                <a:avLst/>
                <a:gdLst/>
                <a:ahLst/>
                <a:cxnLst/>
                <a:rect l="0" t="0" r="0" b="0"/>
                <a:pathLst>
                  <a:path w="438150" h="438150">
                    <a:moveTo>
                      <a:pt x="432778" y="252756"/>
                    </a:moveTo>
                    <a:cubicBezTo>
                      <a:pt x="448971" y="143218"/>
                      <a:pt x="378486" y="38443"/>
                      <a:pt x="269901" y="12726"/>
                    </a:cubicBezTo>
                    <a:cubicBezTo>
                      <a:pt x="154649" y="-13944"/>
                      <a:pt x="39396" y="57493"/>
                      <a:pt x="12726" y="172746"/>
                    </a:cubicBezTo>
                    <a:cubicBezTo>
                      <a:pt x="-13944" y="287998"/>
                      <a:pt x="57493" y="403251"/>
                      <a:pt x="172746" y="429921"/>
                    </a:cubicBezTo>
                    <a:cubicBezTo>
                      <a:pt x="240374" y="445161"/>
                      <a:pt x="308001" y="428016"/>
                      <a:pt x="357531" y="387058"/>
                    </a:cubicBezTo>
                    <a:cubicBezTo>
                      <a:pt x="358484" y="372771"/>
                      <a:pt x="359436" y="357531"/>
                      <a:pt x="360388" y="341339"/>
                    </a:cubicBezTo>
                    <a:cubicBezTo>
                      <a:pt x="361341" y="297523"/>
                      <a:pt x="391821" y="262281"/>
                      <a:pt x="432778" y="2527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34" name="자유형: 도형 83">
                <a:extLst>
                  <a:ext uri="{FF2B5EF4-FFF2-40B4-BE49-F238E27FC236}">
                    <a16:creationId xmlns:a16="http://schemas.microsoft.com/office/drawing/2014/main" id="{7147D6C0-AAF9-4AB2-8C75-96D404FA7B9B}"/>
                  </a:ext>
                </a:extLst>
              </p:cNvPr>
              <p:cNvSpPr/>
              <p:nvPr/>
            </p:nvSpPr>
            <p:spPr>
              <a:xfrm>
                <a:off x="3717124" y="2850534"/>
                <a:ext cx="447675" cy="1809750"/>
              </a:xfrm>
              <a:custGeom>
                <a:avLst/>
                <a:gdLst/>
                <a:ahLst/>
                <a:cxnLst/>
                <a:rect l="0" t="0" r="0" b="0"/>
                <a:pathLst>
                  <a:path w="447675" h="1809750">
                    <a:moveTo>
                      <a:pt x="211939" y="221278"/>
                    </a:moveTo>
                    <a:cubicBezTo>
                      <a:pt x="171934" y="186036"/>
                      <a:pt x="169076" y="125076"/>
                      <a:pt x="203366" y="86023"/>
                    </a:cubicBezTo>
                    <a:cubicBezTo>
                      <a:pt x="221464" y="66021"/>
                      <a:pt x="247181" y="54591"/>
                      <a:pt x="274804" y="54591"/>
                    </a:cubicBezTo>
                    <a:cubicBezTo>
                      <a:pt x="298616" y="54591"/>
                      <a:pt x="320524" y="63163"/>
                      <a:pt x="338621" y="78403"/>
                    </a:cubicBezTo>
                    <a:lnTo>
                      <a:pt x="341479" y="80308"/>
                    </a:lnTo>
                    <a:lnTo>
                      <a:pt x="343384" y="81261"/>
                    </a:lnTo>
                    <a:cubicBezTo>
                      <a:pt x="346241" y="84118"/>
                      <a:pt x="351004" y="87928"/>
                      <a:pt x="357671" y="92691"/>
                    </a:cubicBezTo>
                    <a:cubicBezTo>
                      <a:pt x="369101" y="101263"/>
                      <a:pt x="388151" y="115551"/>
                      <a:pt x="409106" y="128886"/>
                    </a:cubicBezTo>
                    <a:cubicBezTo>
                      <a:pt x="411011" y="129838"/>
                      <a:pt x="412916" y="131743"/>
                      <a:pt x="415774" y="132696"/>
                    </a:cubicBezTo>
                    <a:cubicBezTo>
                      <a:pt x="405296" y="73641"/>
                      <a:pt x="371959" y="24111"/>
                      <a:pt x="320524" y="11728"/>
                    </a:cubicBezTo>
                    <a:cubicBezTo>
                      <a:pt x="238609" y="-8274"/>
                      <a:pt x="120499" y="35541"/>
                      <a:pt x="72874" y="175558"/>
                    </a:cubicBezTo>
                    <a:cubicBezTo>
                      <a:pt x="8104" y="367963"/>
                      <a:pt x="-6184" y="492741"/>
                      <a:pt x="18581" y="704196"/>
                    </a:cubicBezTo>
                    <a:cubicBezTo>
                      <a:pt x="37631" y="801351"/>
                      <a:pt x="87161" y="843261"/>
                      <a:pt x="142406" y="860406"/>
                    </a:cubicBezTo>
                    <a:cubicBezTo>
                      <a:pt x="163361" y="911841"/>
                      <a:pt x="209081" y="1049001"/>
                      <a:pt x="209081" y="1235691"/>
                    </a:cubicBezTo>
                    <a:cubicBezTo>
                      <a:pt x="209081" y="1355706"/>
                      <a:pt x="190031" y="1495723"/>
                      <a:pt x="132881" y="1650028"/>
                    </a:cubicBezTo>
                    <a:cubicBezTo>
                      <a:pt x="110021" y="1711941"/>
                      <a:pt x="141454" y="1780521"/>
                      <a:pt x="203366" y="1803381"/>
                    </a:cubicBezTo>
                    <a:cubicBezTo>
                      <a:pt x="216701" y="1808143"/>
                      <a:pt x="230989" y="1811001"/>
                      <a:pt x="244324" y="1811001"/>
                    </a:cubicBezTo>
                    <a:cubicBezTo>
                      <a:pt x="292901" y="1811001"/>
                      <a:pt x="338621" y="1781473"/>
                      <a:pt x="355766" y="1732896"/>
                    </a:cubicBezTo>
                    <a:cubicBezTo>
                      <a:pt x="423394" y="1550968"/>
                      <a:pt x="446254" y="1380471"/>
                      <a:pt x="446254" y="1235691"/>
                    </a:cubicBezTo>
                    <a:cubicBezTo>
                      <a:pt x="446254" y="1000423"/>
                      <a:pt x="386246" y="830878"/>
                      <a:pt x="358624" y="763251"/>
                    </a:cubicBezTo>
                    <a:cubicBezTo>
                      <a:pt x="358624" y="752773"/>
                      <a:pt x="358624" y="741343"/>
                      <a:pt x="357671" y="728008"/>
                    </a:cubicBezTo>
                    <a:cubicBezTo>
                      <a:pt x="340526" y="599421"/>
                      <a:pt x="365291" y="454641"/>
                      <a:pt x="389104" y="333673"/>
                    </a:cubicBezTo>
                    <a:cubicBezTo>
                      <a:pt x="358624" y="320338"/>
                      <a:pt x="331001" y="306051"/>
                      <a:pt x="307189" y="291763"/>
                    </a:cubicBezTo>
                    <a:cubicBezTo>
                      <a:pt x="257659" y="260331"/>
                      <a:pt x="222416" y="229851"/>
                      <a:pt x="211939" y="2212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35" name="자유형: 도형 84">
                <a:extLst>
                  <a:ext uri="{FF2B5EF4-FFF2-40B4-BE49-F238E27FC236}">
                    <a16:creationId xmlns:a16="http://schemas.microsoft.com/office/drawing/2014/main" id="{605305CC-8414-44B5-AC0D-B7D6D7645760}"/>
                  </a:ext>
                </a:extLst>
              </p:cNvPr>
              <p:cNvSpPr/>
              <p:nvPr/>
            </p:nvSpPr>
            <p:spPr>
              <a:xfrm>
                <a:off x="3909206" y="2692163"/>
                <a:ext cx="619125" cy="504825"/>
              </a:xfrm>
              <a:custGeom>
                <a:avLst/>
                <a:gdLst/>
                <a:ahLst/>
                <a:cxnLst/>
                <a:rect l="0" t="0" r="0" b="0"/>
                <a:pathLst>
                  <a:path w="619125" h="504825">
                    <a:moveTo>
                      <a:pt x="343707" y="352979"/>
                    </a:moveTo>
                    <a:cubicBezTo>
                      <a:pt x="306559" y="353932"/>
                      <a:pt x="250362" y="331072"/>
                      <a:pt x="206547" y="303449"/>
                    </a:cubicBezTo>
                    <a:cubicBezTo>
                      <a:pt x="184639" y="290114"/>
                      <a:pt x="165589" y="276779"/>
                      <a:pt x="153207" y="266302"/>
                    </a:cubicBezTo>
                    <a:cubicBezTo>
                      <a:pt x="146539" y="261539"/>
                      <a:pt x="141777" y="256776"/>
                      <a:pt x="137967" y="253919"/>
                    </a:cubicBezTo>
                    <a:cubicBezTo>
                      <a:pt x="136062" y="252966"/>
                      <a:pt x="135109" y="251062"/>
                      <a:pt x="134157" y="251062"/>
                    </a:cubicBezTo>
                    <a:cubicBezTo>
                      <a:pt x="134157" y="251062"/>
                      <a:pt x="134157" y="251062"/>
                      <a:pt x="134157" y="251062"/>
                    </a:cubicBezTo>
                    <a:cubicBezTo>
                      <a:pt x="102724" y="223439"/>
                      <a:pt x="54147" y="225344"/>
                      <a:pt x="26524" y="256776"/>
                    </a:cubicBezTo>
                    <a:cubicBezTo>
                      <a:pt x="-1098" y="288209"/>
                      <a:pt x="807" y="336787"/>
                      <a:pt x="32239" y="365362"/>
                    </a:cubicBezTo>
                    <a:lnTo>
                      <a:pt x="32239" y="365362"/>
                    </a:lnTo>
                    <a:cubicBezTo>
                      <a:pt x="34144" y="367266"/>
                      <a:pt x="71292" y="400604"/>
                      <a:pt x="126537" y="433941"/>
                    </a:cubicBezTo>
                    <a:cubicBezTo>
                      <a:pt x="182734" y="467279"/>
                      <a:pt x="256077" y="505379"/>
                      <a:pt x="342754" y="506332"/>
                    </a:cubicBezTo>
                    <a:cubicBezTo>
                      <a:pt x="342754" y="506332"/>
                      <a:pt x="342754" y="506332"/>
                      <a:pt x="342754" y="506332"/>
                    </a:cubicBezTo>
                    <a:cubicBezTo>
                      <a:pt x="377044" y="506332"/>
                      <a:pt x="413239" y="499664"/>
                      <a:pt x="447529" y="482519"/>
                    </a:cubicBezTo>
                    <a:cubicBezTo>
                      <a:pt x="499917" y="456802"/>
                      <a:pt x="542779" y="407272"/>
                      <a:pt x="569449" y="342502"/>
                    </a:cubicBezTo>
                    <a:cubicBezTo>
                      <a:pt x="597072" y="276779"/>
                      <a:pt x="613264" y="194864"/>
                      <a:pt x="617074" y="86279"/>
                    </a:cubicBezTo>
                    <a:cubicBezTo>
                      <a:pt x="618979" y="44369"/>
                      <a:pt x="585642" y="9126"/>
                      <a:pt x="543732" y="7222"/>
                    </a:cubicBezTo>
                    <a:cubicBezTo>
                      <a:pt x="501822" y="5317"/>
                      <a:pt x="466579" y="38654"/>
                      <a:pt x="464674" y="80564"/>
                    </a:cubicBezTo>
                    <a:cubicBezTo>
                      <a:pt x="459912" y="208199"/>
                      <a:pt x="435147" y="281541"/>
                      <a:pt x="411334" y="315832"/>
                    </a:cubicBezTo>
                    <a:cubicBezTo>
                      <a:pt x="398952" y="332977"/>
                      <a:pt x="388474" y="341549"/>
                      <a:pt x="377997" y="346312"/>
                    </a:cubicBezTo>
                    <a:cubicBezTo>
                      <a:pt x="369424" y="351074"/>
                      <a:pt x="357994" y="352979"/>
                      <a:pt x="343707" y="3529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36" name="자유형: 도형 85">
                <a:extLst>
                  <a:ext uri="{FF2B5EF4-FFF2-40B4-BE49-F238E27FC236}">
                    <a16:creationId xmlns:a16="http://schemas.microsoft.com/office/drawing/2014/main" id="{6D934AD7-79FB-4CAE-BDD9-E7E72BD059AA}"/>
                  </a:ext>
                </a:extLst>
              </p:cNvPr>
              <p:cNvSpPr/>
              <p:nvPr/>
            </p:nvSpPr>
            <p:spPr>
              <a:xfrm>
                <a:off x="4228624" y="2193131"/>
                <a:ext cx="95250" cy="95250"/>
              </a:xfrm>
              <a:custGeom>
                <a:avLst/>
                <a:gdLst/>
                <a:ahLst/>
                <a:cxnLst/>
                <a:rect l="0" t="0" r="0" b="0"/>
                <a:pathLst>
                  <a:path w="95250" h="95250">
                    <a:moveTo>
                      <a:pt x="96679" y="51911"/>
                    </a:moveTo>
                    <a:cubicBezTo>
                      <a:pt x="96679" y="76636"/>
                      <a:pt x="76636" y="96679"/>
                      <a:pt x="51911" y="96679"/>
                    </a:cubicBezTo>
                    <a:cubicBezTo>
                      <a:pt x="27187" y="96679"/>
                      <a:pt x="7144" y="76636"/>
                      <a:pt x="7144" y="51911"/>
                    </a:cubicBezTo>
                    <a:cubicBezTo>
                      <a:pt x="7144" y="27187"/>
                      <a:pt x="27187" y="7144"/>
                      <a:pt x="51911" y="7144"/>
                    </a:cubicBezTo>
                    <a:cubicBezTo>
                      <a:pt x="76636" y="7144"/>
                      <a:pt x="96679" y="27187"/>
                      <a:pt x="96679" y="51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37" name="자유형: 도형 86">
                <a:extLst>
                  <a:ext uri="{FF2B5EF4-FFF2-40B4-BE49-F238E27FC236}">
                    <a16:creationId xmlns:a16="http://schemas.microsoft.com/office/drawing/2014/main" id="{696D3AFF-8DDD-41F9-BA36-7BAC4FF7060E}"/>
                  </a:ext>
                </a:extLst>
              </p:cNvPr>
              <p:cNvSpPr/>
              <p:nvPr/>
            </p:nvSpPr>
            <p:spPr>
              <a:xfrm>
                <a:off x="4377214" y="2193131"/>
                <a:ext cx="95250" cy="95250"/>
              </a:xfrm>
              <a:custGeom>
                <a:avLst/>
                <a:gdLst/>
                <a:ahLst/>
                <a:cxnLst/>
                <a:rect l="0" t="0" r="0" b="0"/>
                <a:pathLst>
                  <a:path w="95250" h="95250">
                    <a:moveTo>
                      <a:pt x="96679" y="51911"/>
                    </a:moveTo>
                    <a:cubicBezTo>
                      <a:pt x="96679" y="76636"/>
                      <a:pt x="76636" y="96679"/>
                      <a:pt x="51911" y="96679"/>
                    </a:cubicBezTo>
                    <a:cubicBezTo>
                      <a:pt x="27187" y="96679"/>
                      <a:pt x="7144" y="76636"/>
                      <a:pt x="7144" y="51911"/>
                    </a:cubicBezTo>
                    <a:cubicBezTo>
                      <a:pt x="7144" y="27187"/>
                      <a:pt x="27187" y="7144"/>
                      <a:pt x="51911" y="7144"/>
                    </a:cubicBezTo>
                    <a:cubicBezTo>
                      <a:pt x="76636" y="7144"/>
                      <a:pt x="96679" y="27187"/>
                      <a:pt x="96679" y="51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38" name="자유형: 도형 87">
                <a:extLst>
                  <a:ext uri="{FF2B5EF4-FFF2-40B4-BE49-F238E27FC236}">
                    <a16:creationId xmlns:a16="http://schemas.microsoft.com/office/drawing/2014/main" id="{3FFC7DB3-E14F-4FA9-A6AE-42DB603B6ECC}"/>
                  </a:ext>
                </a:extLst>
              </p:cNvPr>
              <p:cNvSpPr/>
              <p:nvPr/>
            </p:nvSpPr>
            <p:spPr>
              <a:xfrm>
                <a:off x="4515326" y="2193131"/>
                <a:ext cx="95250" cy="95250"/>
              </a:xfrm>
              <a:custGeom>
                <a:avLst/>
                <a:gdLst/>
                <a:ahLst/>
                <a:cxnLst/>
                <a:rect l="0" t="0" r="0" b="0"/>
                <a:pathLst>
                  <a:path w="95250" h="95250">
                    <a:moveTo>
                      <a:pt x="96679" y="51911"/>
                    </a:moveTo>
                    <a:cubicBezTo>
                      <a:pt x="96679" y="76636"/>
                      <a:pt x="76636" y="96679"/>
                      <a:pt x="51911" y="96679"/>
                    </a:cubicBezTo>
                    <a:cubicBezTo>
                      <a:pt x="27187" y="96679"/>
                      <a:pt x="7144" y="76636"/>
                      <a:pt x="7144" y="51911"/>
                    </a:cubicBezTo>
                    <a:cubicBezTo>
                      <a:pt x="7144" y="27187"/>
                      <a:pt x="27187" y="7144"/>
                      <a:pt x="51911" y="7144"/>
                    </a:cubicBezTo>
                    <a:cubicBezTo>
                      <a:pt x="76636" y="7144"/>
                      <a:pt x="96679" y="27187"/>
                      <a:pt x="96679" y="51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  <p:sp>
            <p:nvSpPr>
              <p:cNvPr id="39" name="자유형: 도형 88">
                <a:extLst>
                  <a:ext uri="{FF2B5EF4-FFF2-40B4-BE49-F238E27FC236}">
                    <a16:creationId xmlns:a16="http://schemas.microsoft.com/office/drawing/2014/main" id="{946E269F-C6FC-432D-877C-B4E4C07FDDE8}"/>
                  </a:ext>
                </a:extLst>
              </p:cNvPr>
              <p:cNvSpPr/>
              <p:nvPr/>
            </p:nvSpPr>
            <p:spPr>
              <a:xfrm>
                <a:off x="4662964" y="2193131"/>
                <a:ext cx="95250" cy="95250"/>
              </a:xfrm>
              <a:custGeom>
                <a:avLst/>
                <a:gdLst/>
                <a:ahLst/>
                <a:cxnLst/>
                <a:rect l="0" t="0" r="0" b="0"/>
                <a:pathLst>
                  <a:path w="95250" h="95250">
                    <a:moveTo>
                      <a:pt x="96679" y="51911"/>
                    </a:moveTo>
                    <a:cubicBezTo>
                      <a:pt x="96679" y="76636"/>
                      <a:pt x="76636" y="96679"/>
                      <a:pt x="51911" y="96679"/>
                    </a:cubicBezTo>
                    <a:cubicBezTo>
                      <a:pt x="27187" y="96679"/>
                      <a:pt x="7144" y="76636"/>
                      <a:pt x="7144" y="51911"/>
                    </a:cubicBezTo>
                    <a:cubicBezTo>
                      <a:pt x="7144" y="27187"/>
                      <a:pt x="27187" y="7144"/>
                      <a:pt x="51911" y="7144"/>
                    </a:cubicBezTo>
                    <a:cubicBezTo>
                      <a:pt x="76636" y="7144"/>
                      <a:pt x="96679" y="27187"/>
                      <a:pt x="96679" y="51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826B77C2-ADB4-4002-83E8-9E869B82B3FE}"/>
              </a:ext>
            </a:extLst>
          </p:cNvPr>
          <p:cNvGrpSpPr/>
          <p:nvPr/>
        </p:nvGrpSpPr>
        <p:grpSpPr>
          <a:xfrm>
            <a:off x="2396854" y="2169733"/>
            <a:ext cx="2335435" cy="1796164"/>
            <a:chOff x="6449652" y="4500570"/>
            <a:chExt cx="2335435" cy="206171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6FC4F9E-9DD5-491B-AC90-22F99731C22F}"/>
                </a:ext>
              </a:extLst>
            </p:cNvPr>
            <p:cNvSpPr txBox="1"/>
            <p:nvPr/>
          </p:nvSpPr>
          <p:spPr>
            <a:xfrm>
              <a:off x="6449652" y="4500570"/>
              <a:ext cx="1980000" cy="188775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 </a:t>
              </a:r>
            </a:p>
            <a:p>
              <a:r>
                <a:rPr lang="en-US" altLang="ko-K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Code </a:t>
              </a:r>
            </a:p>
            <a:p>
              <a:r>
                <a:rPr lang="en-US" altLang="ko-K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of</a:t>
              </a:r>
            </a:p>
            <a:p>
              <a:r>
                <a:rPr lang="en-US" altLang="ko-K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Conduct</a:t>
              </a:r>
            </a:p>
          </p:txBody>
        </p:sp>
        <p:sp>
          <p:nvSpPr>
            <p:cNvPr id="44" name="Freeform 67">
              <a:extLst>
                <a:ext uri="{FF2B5EF4-FFF2-40B4-BE49-F238E27FC236}">
                  <a16:creationId xmlns:a16="http://schemas.microsoft.com/office/drawing/2014/main" id="{1E1AF366-8617-41E9-9502-A6904296C60A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636719" y="5990780"/>
              <a:ext cx="1148368" cy="571504"/>
            </a:xfrm>
            <a:custGeom>
              <a:avLst/>
              <a:gdLst>
                <a:gd name="T0" fmla="*/ 366 w 1848"/>
                <a:gd name="T1" fmla="*/ 2 h 918"/>
                <a:gd name="T2" fmla="*/ 366 w 1848"/>
                <a:gd name="T3" fmla="*/ 448 h 918"/>
                <a:gd name="T4" fmla="*/ 364 w 1848"/>
                <a:gd name="T5" fmla="*/ 448 h 918"/>
                <a:gd name="T6" fmla="*/ 362 w 1848"/>
                <a:gd name="T7" fmla="*/ 448 h 918"/>
                <a:gd name="T8" fmla="*/ 922 w 1848"/>
                <a:gd name="T9" fmla="*/ 449 h 918"/>
                <a:gd name="T10" fmla="*/ 922 w 1848"/>
                <a:gd name="T11" fmla="*/ 449 h 918"/>
                <a:gd name="T12" fmla="*/ 924 w 1848"/>
                <a:gd name="T13" fmla="*/ 449 h 918"/>
                <a:gd name="T14" fmla="*/ 924 w 1848"/>
                <a:gd name="T15" fmla="*/ 4 h 918"/>
                <a:gd name="T16" fmla="*/ 922 w 1848"/>
                <a:gd name="T17" fmla="*/ 449 h 918"/>
                <a:gd name="T18" fmla="*/ 516 w 1848"/>
                <a:gd name="T19" fmla="*/ 918 h 918"/>
                <a:gd name="T20" fmla="*/ 0 w 1848"/>
                <a:gd name="T21" fmla="*/ 918 h 918"/>
                <a:gd name="T22" fmla="*/ 0 w 1848"/>
                <a:gd name="T23" fmla="*/ 764 h 918"/>
                <a:gd name="T24" fmla="*/ 0 w 1848"/>
                <a:gd name="T25" fmla="*/ 726 h 918"/>
                <a:gd name="T26" fmla="*/ 71 w 1848"/>
                <a:gd name="T27" fmla="*/ 590 h 918"/>
                <a:gd name="T28" fmla="*/ 305 w 1848"/>
                <a:gd name="T29" fmla="*/ 718 h 918"/>
                <a:gd name="T30" fmla="*/ 364 w 1848"/>
                <a:gd name="T31" fmla="*/ 499 h 918"/>
                <a:gd name="T32" fmla="*/ 364 w 1848"/>
                <a:gd name="T33" fmla="*/ 499 h 918"/>
                <a:gd name="T34" fmla="*/ 364 w 1848"/>
                <a:gd name="T35" fmla="*/ 499 h 918"/>
                <a:gd name="T36" fmla="*/ 423 w 1848"/>
                <a:gd name="T37" fmla="*/ 718 h 918"/>
                <a:gd name="T38" fmla="*/ 600 w 1848"/>
                <a:gd name="T39" fmla="*/ 556 h 918"/>
                <a:gd name="T40" fmla="*/ 513 w 1848"/>
                <a:gd name="T41" fmla="*/ 720 h 918"/>
                <a:gd name="T42" fmla="*/ 513 w 1848"/>
                <a:gd name="T43" fmla="*/ 728 h 918"/>
                <a:gd name="T44" fmla="*/ 0 w 1848"/>
                <a:gd name="T45" fmla="*/ 724 h 918"/>
                <a:gd name="T46" fmla="*/ 1290 w 1848"/>
                <a:gd name="T47" fmla="*/ 764 h 918"/>
                <a:gd name="T48" fmla="*/ 1290 w 1848"/>
                <a:gd name="T49" fmla="*/ 918 h 918"/>
                <a:gd name="T50" fmla="*/ 558 w 1848"/>
                <a:gd name="T51" fmla="*/ 918 h 918"/>
                <a:gd name="T52" fmla="*/ 558 w 1848"/>
                <a:gd name="T53" fmla="*/ 764 h 918"/>
                <a:gd name="T54" fmla="*/ 558 w 1848"/>
                <a:gd name="T55" fmla="*/ 726 h 918"/>
                <a:gd name="T56" fmla="*/ 629 w 1848"/>
                <a:gd name="T57" fmla="*/ 590 h 918"/>
                <a:gd name="T58" fmla="*/ 863 w 1848"/>
                <a:gd name="T59" fmla="*/ 718 h 918"/>
                <a:gd name="T60" fmla="*/ 922 w 1848"/>
                <a:gd name="T61" fmla="*/ 499 h 918"/>
                <a:gd name="T62" fmla="*/ 922 w 1848"/>
                <a:gd name="T63" fmla="*/ 499 h 918"/>
                <a:gd name="T64" fmla="*/ 922 w 1848"/>
                <a:gd name="T65" fmla="*/ 499 h 918"/>
                <a:gd name="T66" fmla="*/ 981 w 1848"/>
                <a:gd name="T67" fmla="*/ 718 h 918"/>
                <a:gd name="T68" fmla="*/ 1215 w 1848"/>
                <a:gd name="T69" fmla="*/ 590 h 918"/>
                <a:gd name="T70" fmla="*/ 1286 w 1848"/>
                <a:gd name="T71" fmla="*/ 726 h 918"/>
                <a:gd name="T72" fmla="*/ 1290 w 1848"/>
                <a:gd name="T73" fmla="*/ 764 h 918"/>
                <a:gd name="T74" fmla="*/ 558 w 1848"/>
                <a:gd name="T75" fmla="*/ 724 h 918"/>
                <a:gd name="T76" fmla="*/ 1288 w 1848"/>
                <a:gd name="T77" fmla="*/ 724 h 918"/>
                <a:gd name="T78" fmla="*/ 1482 w 1848"/>
                <a:gd name="T79" fmla="*/ 2 h 918"/>
                <a:gd name="T80" fmla="*/ 1482 w 1848"/>
                <a:gd name="T81" fmla="*/ 448 h 918"/>
                <a:gd name="T82" fmla="*/ 1484 w 1848"/>
                <a:gd name="T83" fmla="*/ 448 h 918"/>
                <a:gd name="T84" fmla="*/ 1486 w 1848"/>
                <a:gd name="T85" fmla="*/ 448 h 918"/>
                <a:gd name="T86" fmla="*/ 1332 w 1848"/>
                <a:gd name="T87" fmla="*/ 764 h 918"/>
                <a:gd name="T88" fmla="*/ 1332 w 1848"/>
                <a:gd name="T89" fmla="*/ 724 h 918"/>
                <a:gd name="T90" fmla="*/ 1313 w 1848"/>
                <a:gd name="T91" fmla="*/ 630 h 918"/>
                <a:gd name="T92" fmla="*/ 1353 w 1848"/>
                <a:gd name="T93" fmla="*/ 499 h 918"/>
                <a:gd name="T94" fmla="*/ 1461 w 1848"/>
                <a:gd name="T95" fmla="*/ 604 h 918"/>
                <a:gd name="T96" fmla="*/ 1480 w 1848"/>
                <a:gd name="T97" fmla="*/ 499 h 918"/>
                <a:gd name="T98" fmla="*/ 1480 w 1848"/>
                <a:gd name="T99" fmla="*/ 499 h 918"/>
                <a:gd name="T100" fmla="*/ 1499 w 1848"/>
                <a:gd name="T101" fmla="*/ 604 h 918"/>
                <a:gd name="T102" fmla="*/ 1608 w 1848"/>
                <a:gd name="T103" fmla="*/ 499 h 918"/>
                <a:gd name="T104" fmla="*/ 1844 w 1848"/>
                <a:gd name="T105" fmla="*/ 726 h 918"/>
                <a:gd name="T106" fmla="*/ 1844 w 1848"/>
                <a:gd name="T107" fmla="*/ 729 h 918"/>
                <a:gd name="T108" fmla="*/ 1844 w 1848"/>
                <a:gd name="T109" fmla="*/ 760 h 918"/>
                <a:gd name="T110" fmla="*/ 1478 w 1848"/>
                <a:gd name="T111" fmla="*/ 918 h 918"/>
                <a:gd name="T112" fmla="*/ 1332 w 1848"/>
                <a:gd name="T113" fmla="*/ 764 h 918"/>
                <a:gd name="T114" fmla="*/ 1848 w 1848"/>
                <a:gd name="T115" fmla="*/ 72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48" h="918">
                  <a:moveTo>
                    <a:pt x="194" y="179"/>
                  </a:moveTo>
                  <a:cubicBezTo>
                    <a:pt x="202" y="0"/>
                    <a:pt x="353" y="2"/>
                    <a:pt x="366" y="2"/>
                  </a:cubicBezTo>
                  <a:cubicBezTo>
                    <a:pt x="381" y="2"/>
                    <a:pt x="530" y="0"/>
                    <a:pt x="537" y="179"/>
                  </a:cubicBezTo>
                  <a:cubicBezTo>
                    <a:pt x="537" y="179"/>
                    <a:pt x="566" y="446"/>
                    <a:pt x="366" y="448"/>
                  </a:cubicBezTo>
                  <a:cubicBezTo>
                    <a:pt x="366" y="448"/>
                    <a:pt x="366" y="448"/>
                    <a:pt x="366" y="448"/>
                  </a:cubicBezTo>
                  <a:cubicBezTo>
                    <a:pt x="366" y="448"/>
                    <a:pt x="366" y="448"/>
                    <a:pt x="364" y="448"/>
                  </a:cubicBezTo>
                  <a:cubicBezTo>
                    <a:pt x="364" y="448"/>
                    <a:pt x="364" y="448"/>
                    <a:pt x="362" y="448"/>
                  </a:cubicBezTo>
                  <a:cubicBezTo>
                    <a:pt x="362" y="448"/>
                    <a:pt x="362" y="448"/>
                    <a:pt x="362" y="448"/>
                  </a:cubicBezTo>
                  <a:cubicBezTo>
                    <a:pt x="166" y="446"/>
                    <a:pt x="194" y="179"/>
                    <a:pt x="194" y="179"/>
                  </a:cubicBezTo>
                  <a:close/>
                  <a:moveTo>
                    <a:pt x="922" y="449"/>
                  </a:moveTo>
                  <a:cubicBezTo>
                    <a:pt x="922" y="449"/>
                    <a:pt x="922" y="449"/>
                    <a:pt x="922" y="449"/>
                  </a:cubicBezTo>
                  <a:cubicBezTo>
                    <a:pt x="924" y="449"/>
                    <a:pt x="924" y="449"/>
                    <a:pt x="922" y="449"/>
                  </a:cubicBezTo>
                  <a:cubicBezTo>
                    <a:pt x="924" y="449"/>
                    <a:pt x="924" y="449"/>
                    <a:pt x="924" y="449"/>
                  </a:cubicBezTo>
                  <a:cubicBezTo>
                    <a:pt x="924" y="449"/>
                    <a:pt x="924" y="449"/>
                    <a:pt x="924" y="449"/>
                  </a:cubicBezTo>
                  <a:cubicBezTo>
                    <a:pt x="1124" y="448"/>
                    <a:pt x="1095" y="181"/>
                    <a:pt x="1095" y="181"/>
                  </a:cubicBezTo>
                  <a:cubicBezTo>
                    <a:pt x="1088" y="2"/>
                    <a:pt x="937" y="4"/>
                    <a:pt x="924" y="4"/>
                  </a:cubicBezTo>
                  <a:cubicBezTo>
                    <a:pt x="909" y="4"/>
                    <a:pt x="760" y="2"/>
                    <a:pt x="753" y="181"/>
                  </a:cubicBezTo>
                  <a:cubicBezTo>
                    <a:pt x="753" y="179"/>
                    <a:pt x="722" y="446"/>
                    <a:pt x="922" y="449"/>
                  </a:cubicBezTo>
                  <a:close/>
                  <a:moveTo>
                    <a:pt x="516" y="766"/>
                  </a:moveTo>
                  <a:cubicBezTo>
                    <a:pt x="516" y="918"/>
                    <a:pt x="516" y="918"/>
                    <a:pt x="516" y="918"/>
                  </a:cubicBezTo>
                  <a:cubicBezTo>
                    <a:pt x="366" y="918"/>
                    <a:pt x="366" y="918"/>
                    <a:pt x="366" y="918"/>
                  </a:cubicBezTo>
                  <a:cubicBezTo>
                    <a:pt x="0" y="918"/>
                    <a:pt x="0" y="918"/>
                    <a:pt x="0" y="918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0" y="762"/>
                    <a:pt x="0" y="764"/>
                    <a:pt x="0" y="764"/>
                  </a:cubicBezTo>
                  <a:cubicBezTo>
                    <a:pt x="0" y="750"/>
                    <a:pt x="0" y="739"/>
                    <a:pt x="0" y="729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2" y="669"/>
                    <a:pt x="13" y="629"/>
                    <a:pt x="71" y="590"/>
                  </a:cubicBezTo>
                  <a:cubicBezTo>
                    <a:pt x="149" y="541"/>
                    <a:pt x="236" y="499"/>
                    <a:pt x="236" y="499"/>
                  </a:cubicBezTo>
                  <a:cubicBezTo>
                    <a:pt x="305" y="718"/>
                    <a:pt x="305" y="718"/>
                    <a:pt x="305" y="718"/>
                  </a:cubicBezTo>
                  <a:cubicBezTo>
                    <a:pt x="345" y="604"/>
                    <a:pt x="345" y="604"/>
                    <a:pt x="345" y="604"/>
                  </a:cubicBezTo>
                  <a:cubicBezTo>
                    <a:pt x="274" y="505"/>
                    <a:pt x="351" y="499"/>
                    <a:pt x="364" y="499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77" y="499"/>
                    <a:pt x="453" y="505"/>
                    <a:pt x="383" y="604"/>
                  </a:cubicBezTo>
                  <a:cubicBezTo>
                    <a:pt x="423" y="718"/>
                    <a:pt x="423" y="718"/>
                    <a:pt x="423" y="718"/>
                  </a:cubicBezTo>
                  <a:cubicBezTo>
                    <a:pt x="492" y="499"/>
                    <a:pt x="492" y="499"/>
                    <a:pt x="492" y="499"/>
                  </a:cubicBezTo>
                  <a:cubicBezTo>
                    <a:pt x="492" y="499"/>
                    <a:pt x="543" y="524"/>
                    <a:pt x="600" y="556"/>
                  </a:cubicBezTo>
                  <a:cubicBezTo>
                    <a:pt x="568" y="577"/>
                    <a:pt x="545" y="602"/>
                    <a:pt x="532" y="630"/>
                  </a:cubicBezTo>
                  <a:cubicBezTo>
                    <a:pt x="518" y="661"/>
                    <a:pt x="514" y="691"/>
                    <a:pt x="513" y="720"/>
                  </a:cubicBezTo>
                  <a:cubicBezTo>
                    <a:pt x="513" y="722"/>
                    <a:pt x="513" y="724"/>
                    <a:pt x="513" y="724"/>
                  </a:cubicBezTo>
                  <a:cubicBezTo>
                    <a:pt x="513" y="728"/>
                    <a:pt x="513" y="728"/>
                    <a:pt x="513" y="728"/>
                  </a:cubicBezTo>
                  <a:cubicBezTo>
                    <a:pt x="516" y="741"/>
                    <a:pt x="516" y="752"/>
                    <a:pt x="516" y="766"/>
                  </a:cubicBezTo>
                  <a:close/>
                  <a:moveTo>
                    <a:pt x="0" y="724"/>
                  </a:moveTo>
                  <a:cubicBezTo>
                    <a:pt x="0" y="722"/>
                    <a:pt x="0" y="722"/>
                    <a:pt x="0" y="724"/>
                  </a:cubicBezTo>
                  <a:close/>
                  <a:moveTo>
                    <a:pt x="1290" y="764"/>
                  </a:moveTo>
                  <a:cubicBezTo>
                    <a:pt x="1290" y="764"/>
                    <a:pt x="1290" y="762"/>
                    <a:pt x="1290" y="760"/>
                  </a:cubicBezTo>
                  <a:cubicBezTo>
                    <a:pt x="1290" y="918"/>
                    <a:pt x="1290" y="918"/>
                    <a:pt x="1290" y="918"/>
                  </a:cubicBezTo>
                  <a:cubicBezTo>
                    <a:pt x="924" y="918"/>
                    <a:pt x="924" y="918"/>
                    <a:pt x="924" y="918"/>
                  </a:cubicBezTo>
                  <a:cubicBezTo>
                    <a:pt x="558" y="918"/>
                    <a:pt x="558" y="918"/>
                    <a:pt x="558" y="918"/>
                  </a:cubicBezTo>
                  <a:cubicBezTo>
                    <a:pt x="558" y="760"/>
                    <a:pt x="558" y="760"/>
                    <a:pt x="558" y="760"/>
                  </a:cubicBezTo>
                  <a:cubicBezTo>
                    <a:pt x="558" y="762"/>
                    <a:pt x="558" y="764"/>
                    <a:pt x="558" y="764"/>
                  </a:cubicBezTo>
                  <a:cubicBezTo>
                    <a:pt x="558" y="750"/>
                    <a:pt x="558" y="739"/>
                    <a:pt x="558" y="729"/>
                  </a:cubicBezTo>
                  <a:cubicBezTo>
                    <a:pt x="558" y="726"/>
                    <a:pt x="558" y="726"/>
                    <a:pt x="558" y="726"/>
                  </a:cubicBezTo>
                  <a:cubicBezTo>
                    <a:pt x="558" y="726"/>
                    <a:pt x="558" y="726"/>
                    <a:pt x="558" y="726"/>
                  </a:cubicBezTo>
                  <a:cubicBezTo>
                    <a:pt x="560" y="669"/>
                    <a:pt x="572" y="629"/>
                    <a:pt x="629" y="590"/>
                  </a:cubicBezTo>
                  <a:cubicBezTo>
                    <a:pt x="707" y="541"/>
                    <a:pt x="794" y="499"/>
                    <a:pt x="794" y="499"/>
                  </a:cubicBezTo>
                  <a:cubicBezTo>
                    <a:pt x="863" y="718"/>
                    <a:pt x="863" y="718"/>
                    <a:pt x="863" y="718"/>
                  </a:cubicBezTo>
                  <a:cubicBezTo>
                    <a:pt x="903" y="604"/>
                    <a:pt x="903" y="604"/>
                    <a:pt x="903" y="604"/>
                  </a:cubicBezTo>
                  <a:cubicBezTo>
                    <a:pt x="833" y="505"/>
                    <a:pt x="909" y="499"/>
                    <a:pt x="922" y="499"/>
                  </a:cubicBezTo>
                  <a:cubicBezTo>
                    <a:pt x="922" y="499"/>
                    <a:pt x="922" y="499"/>
                    <a:pt x="922" y="499"/>
                  </a:cubicBezTo>
                  <a:cubicBezTo>
                    <a:pt x="922" y="499"/>
                    <a:pt x="922" y="499"/>
                    <a:pt x="922" y="499"/>
                  </a:cubicBezTo>
                  <a:cubicBezTo>
                    <a:pt x="922" y="499"/>
                    <a:pt x="922" y="499"/>
                    <a:pt x="922" y="499"/>
                  </a:cubicBezTo>
                  <a:cubicBezTo>
                    <a:pt x="922" y="499"/>
                    <a:pt x="922" y="499"/>
                    <a:pt x="922" y="499"/>
                  </a:cubicBezTo>
                  <a:cubicBezTo>
                    <a:pt x="935" y="499"/>
                    <a:pt x="1012" y="505"/>
                    <a:pt x="941" y="604"/>
                  </a:cubicBezTo>
                  <a:cubicBezTo>
                    <a:pt x="981" y="718"/>
                    <a:pt x="981" y="718"/>
                    <a:pt x="981" y="718"/>
                  </a:cubicBezTo>
                  <a:cubicBezTo>
                    <a:pt x="1050" y="499"/>
                    <a:pt x="1050" y="499"/>
                    <a:pt x="1050" y="499"/>
                  </a:cubicBezTo>
                  <a:cubicBezTo>
                    <a:pt x="1050" y="499"/>
                    <a:pt x="1137" y="541"/>
                    <a:pt x="1215" y="590"/>
                  </a:cubicBezTo>
                  <a:cubicBezTo>
                    <a:pt x="1275" y="627"/>
                    <a:pt x="1286" y="667"/>
                    <a:pt x="1286" y="726"/>
                  </a:cubicBezTo>
                  <a:cubicBezTo>
                    <a:pt x="1286" y="726"/>
                    <a:pt x="1286" y="726"/>
                    <a:pt x="1286" y="726"/>
                  </a:cubicBezTo>
                  <a:cubicBezTo>
                    <a:pt x="1286" y="729"/>
                    <a:pt x="1286" y="729"/>
                    <a:pt x="1286" y="729"/>
                  </a:cubicBezTo>
                  <a:cubicBezTo>
                    <a:pt x="1290" y="739"/>
                    <a:pt x="1290" y="752"/>
                    <a:pt x="1290" y="764"/>
                  </a:cubicBezTo>
                  <a:close/>
                  <a:moveTo>
                    <a:pt x="558" y="724"/>
                  </a:moveTo>
                  <a:cubicBezTo>
                    <a:pt x="558" y="722"/>
                    <a:pt x="558" y="722"/>
                    <a:pt x="558" y="724"/>
                  </a:cubicBezTo>
                  <a:close/>
                  <a:moveTo>
                    <a:pt x="1288" y="724"/>
                  </a:moveTo>
                  <a:cubicBezTo>
                    <a:pt x="1288" y="722"/>
                    <a:pt x="1288" y="722"/>
                    <a:pt x="1288" y="724"/>
                  </a:cubicBezTo>
                  <a:close/>
                  <a:moveTo>
                    <a:pt x="1654" y="179"/>
                  </a:moveTo>
                  <a:cubicBezTo>
                    <a:pt x="1646" y="0"/>
                    <a:pt x="1495" y="2"/>
                    <a:pt x="1482" y="2"/>
                  </a:cubicBezTo>
                  <a:cubicBezTo>
                    <a:pt x="1467" y="2"/>
                    <a:pt x="1318" y="0"/>
                    <a:pt x="1311" y="179"/>
                  </a:cubicBezTo>
                  <a:cubicBezTo>
                    <a:pt x="1311" y="179"/>
                    <a:pt x="1282" y="446"/>
                    <a:pt x="1482" y="448"/>
                  </a:cubicBezTo>
                  <a:cubicBezTo>
                    <a:pt x="1482" y="448"/>
                    <a:pt x="1482" y="448"/>
                    <a:pt x="1482" y="448"/>
                  </a:cubicBezTo>
                  <a:cubicBezTo>
                    <a:pt x="1482" y="448"/>
                    <a:pt x="1482" y="448"/>
                    <a:pt x="1484" y="448"/>
                  </a:cubicBezTo>
                  <a:cubicBezTo>
                    <a:pt x="1484" y="448"/>
                    <a:pt x="1484" y="448"/>
                    <a:pt x="1486" y="448"/>
                  </a:cubicBezTo>
                  <a:cubicBezTo>
                    <a:pt x="1486" y="448"/>
                    <a:pt x="1486" y="448"/>
                    <a:pt x="1486" y="448"/>
                  </a:cubicBezTo>
                  <a:cubicBezTo>
                    <a:pt x="1682" y="446"/>
                    <a:pt x="1654" y="179"/>
                    <a:pt x="1654" y="179"/>
                  </a:cubicBezTo>
                  <a:close/>
                  <a:moveTo>
                    <a:pt x="1332" y="764"/>
                  </a:moveTo>
                  <a:cubicBezTo>
                    <a:pt x="1332" y="752"/>
                    <a:pt x="1332" y="739"/>
                    <a:pt x="1332" y="728"/>
                  </a:cubicBezTo>
                  <a:cubicBezTo>
                    <a:pt x="1332" y="724"/>
                    <a:pt x="1332" y="724"/>
                    <a:pt x="1332" y="724"/>
                  </a:cubicBezTo>
                  <a:cubicBezTo>
                    <a:pt x="1332" y="722"/>
                    <a:pt x="1332" y="720"/>
                    <a:pt x="1332" y="720"/>
                  </a:cubicBezTo>
                  <a:cubicBezTo>
                    <a:pt x="1332" y="693"/>
                    <a:pt x="1328" y="661"/>
                    <a:pt x="1313" y="630"/>
                  </a:cubicBezTo>
                  <a:cubicBezTo>
                    <a:pt x="1299" y="602"/>
                    <a:pt x="1276" y="577"/>
                    <a:pt x="1244" y="556"/>
                  </a:cubicBezTo>
                  <a:cubicBezTo>
                    <a:pt x="1303" y="522"/>
                    <a:pt x="1353" y="499"/>
                    <a:pt x="1353" y="499"/>
                  </a:cubicBezTo>
                  <a:cubicBezTo>
                    <a:pt x="1421" y="718"/>
                    <a:pt x="1421" y="718"/>
                    <a:pt x="1421" y="718"/>
                  </a:cubicBezTo>
                  <a:cubicBezTo>
                    <a:pt x="1461" y="604"/>
                    <a:pt x="1461" y="604"/>
                    <a:pt x="1461" y="604"/>
                  </a:cubicBezTo>
                  <a:cubicBezTo>
                    <a:pt x="1391" y="505"/>
                    <a:pt x="1467" y="499"/>
                    <a:pt x="1480" y="499"/>
                  </a:cubicBezTo>
                  <a:cubicBezTo>
                    <a:pt x="1480" y="499"/>
                    <a:pt x="1480" y="499"/>
                    <a:pt x="1480" y="499"/>
                  </a:cubicBezTo>
                  <a:cubicBezTo>
                    <a:pt x="1480" y="499"/>
                    <a:pt x="1480" y="499"/>
                    <a:pt x="1480" y="499"/>
                  </a:cubicBezTo>
                  <a:cubicBezTo>
                    <a:pt x="1480" y="499"/>
                    <a:pt x="1480" y="499"/>
                    <a:pt x="1480" y="499"/>
                  </a:cubicBezTo>
                  <a:cubicBezTo>
                    <a:pt x="1480" y="499"/>
                    <a:pt x="1480" y="499"/>
                    <a:pt x="1480" y="499"/>
                  </a:cubicBezTo>
                  <a:cubicBezTo>
                    <a:pt x="1494" y="499"/>
                    <a:pt x="1570" y="505"/>
                    <a:pt x="1499" y="604"/>
                  </a:cubicBezTo>
                  <a:cubicBezTo>
                    <a:pt x="1539" y="718"/>
                    <a:pt x="1539" y="718"/>
                    <a:pt x="1539" y="718"/>
                  </a:cubicBezTo>
                  <a:cubicBezTo>
                    <a:pt x="1608" y="499"/>
                    <a:pt x="1608" y="499"/>
                    <a:pt x="1608" y="499"/>
                  </a:cubicBezTo>
                  <a:cubicBezTo>
                    <a:pt x="1608" y="499"/>
                    <a:pt x="1695" y="541"/>
                    <a:pt x="1774" y="590"/>
                  </a:cubicBezTo>
                  <a:cubicBezTo>
                    <a:pt x="1833" y="627"/>
                    <a:pt x="1844" y="667"/>
                    <a:pt x="1844" y="726"/>
                  </a:cubicBezTo>
                  <a:cubicBezTo>
                    <a:pt x="1844" y="726"/>
                    <a:pt x="1844" y="726"/>
                    <a:pt x="1844" y="726"/>
                  </a:cubicBezTo>
                  <a:cubicBezTo>
                    <a:pt x="1844" y="729"/>
                    <a:pt x="1844" y="729"/>
                    <a:pt x="1844" y="729"/>
                  </a:cubicBezTo>
                  <a:cubicBezTo>
                    <a:pt x="1844" y="741"/>
                    <a:pt x="1844" y="752"/>
                    <a:pt x="1844" y="764"/>
                  </a:cubicBezTo>
                  <a:cubicBezTo>
                    <a:pt x="1844" y="764"/>
                    <a:pt x="1844" y="762"/>
                    <a:pt x="1844" y="760"/>
                  </a:cubicBezTo>
                  <a:cubicBezTo>
                    <a:pt x="1844" y="918"/>
                    <a:pt x="1844" y="918"/>
                    <a:pt x="1844" y="918"/>
                  </a:cubicBezTo>
                  <a:cubicBezTo>
                    <a:pt x="1478" y="918"/>
                    <a:pt x="1478" y="918"/>
                    <a:pt x="1478" y="918"/>
                  </a:cubicBezTo>
                  <a:cubicBezTo>
                    <a:pt x="1328" y="918"/>
                    <a:pt x="1328" y="918"/>
                    <a:pt x="1328" y="918"/>
                  </a:cubicBezTo>
                  <a:cubicBezTo>
                    <a:pt x="1332" y="764"/>
                    <a:pt x="1332" y="764"/>
                    <a:pt x="1332" y="764"/>
                  </a:cubicBezTo>
                  <a:cubicBezTo>
                    <a:pt x="1332" y="766"/>
                    <a:pt x="1332" y="766"/>
                    <a:pt x="1332" y="764"/>
                  </a:cubicBezTo>
                  <a:close/>
                  <a:moveTo>
                    <a:pt x="1848" y="724"/>
                  </a:moveTo>
                  <a:cubicBezTo>
                    <a:pt x="1848" y="722"/>
                    <a:pt x="1848" y="722"/>
                    <a:pt x="1848" y="72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(한)볼펜체C" panose="02030600000101010101" pitchFamily="18" charset="-127"/>
                <a:cs typeface="+mn-cs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DBF37123-9F14-4234-820D-42DB07AA40DC}"/>
              </a:ext>
            </a:extLst>
          </p:cNvPr>
          <p:cNvGrpSpPr/>
          <p:nvPr/>
        </p:nvGrpSpPr>
        <p:grpSpPr>
          <a:xfrm>
            <a:off x="3948012" y="4312871"/>
            <a:ext cx="2409938" cy="2066583"/>
            <a:chOff x="6500826" y="2500305"/>
            <a:chExt cx="2409938" cy="166286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2E2CBD1-0660-4B25-818B-791ED0B019B9}"/>
                </a:ext>
              </a:extLst>
            </p:cNvPr>
            <p:cNvSpPr txBox="1"/>
            <p:nvPr/>
          </p:nvSpPr>
          <p:spPr>
            <a:xfrm>
              <a:off x="6500826" y="2500305"/>
              <a:ext cx="2016000" cy="1662866"/>
            </a:xfrm>
            <a:prstGeom prst="flowChartConnector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 </a:t>
              </a:r>
            </a:p>
            <a:p>
              <a:r>
                <a:rPr lang="en-US" altLang="ko-KR" sz="19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Government </a:t>
              </a:r>
              <a:r>
                <a:rPr lang="en-US" altLang="ko-KR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Subsidy Frauds ACT</a:t>
              </a: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388CB03D-61F1-4C02-A487-BF6798B5814B}"/>
                </a:ext>
              </a:extLst>
            </p:cNvPr>
            <p:cNvGrpSpPr/>
            <p:nvPr/>
          </p:nvGrpSpPr>
          <p:grpSpPr>
            <a:xfrm>
              <a:off x="7929586" y="3048656"/>
              <a:ext cx="981178" cy="571504"/>
              <a:chOff x="6751925" y="3603486"/>
              <a:chExt cx="1504462" cy="876300"/>
            </a:xfrm>
            <a:noFill/>
          </p:grpSpPr>
          <p:pic>
            <p:nvPicPr>
              <p:cNvPr id="54" name="그래픽 29">
                <a:extLst>
                  <a:ext uri="{FF2B5EF4-FFF2-40B4-BE49-F238E27FC236}">
                    <a16:creationId xmlns:a16="http://schemas.microsoft.com/office/drawing/2014/main" id="{AC038ADF-51CB-4D4B-99E7-60E072E0E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lum contrast="4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752024" y="3603486"/>
                <a:ext cx="504363" cy="476343"/>
              </a:xfrm>
              <a:prstGeom prst="rect">
                <a:avLst/>
              </a:prstGeom>
              <a:grpFill/>
            </p:spPr>
          </p:pic>
          <p:pic>
            <p:nvPicPr>
              <p:cNvPr id="55" name="그래픽 30">
                <a:extLst>
                  <a:ext uri="{FF2B5EF4-FFF2-40B4-BE49-F238E27FC236}">
                    <a16:creationId xmlns:a16="http://schemas.microsoft.com/office/drawing/2014/main" id="{28BB292F-C770-4F34-B9F8-74E8B79A5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lum contrast="40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751925" y="3603486"/>
                <a:ext cx="933450" cy="876300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0F1D6A7-F650-4223-AFB6-E0D2714EE5D6}"/>
              </a:ext>
            </a:extLst>
          </p:cNvPr>
          <p:cNvSpPr txBox="1"/>
          <p:nvPr/>
        </p:nvSpPr>
        <p:spPr>
          <a:xfrm>
            <a:off x="682342" y="2228397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2001</a:t>
            </a:r>
            <a:endParaRPr lang="ko-KR" altLang="en-US" sz="24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862698-E9D4-4376-AB7D-A08A7EC3A136}"/>
              </a:ext>
            </a:extLst>
          </p:cNvPr>
          <p:cNvSpPr txBox="1"/>
          <p:nvPr/>
        </p:nvSpPr>
        <p:spPr>
          <a:xfrm>
            <a:off x="2825482" y="2228397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2005</a:t>
            </a:r>
            <a:endParaRPr lang="ko-KR" altLang="en-US" sz="24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2DB5EC-7DFE-403F-A068-DFC4C3B53791}"/>
              </a:ext>
            </a:extLst>
          </p:cNvPr>
          <p:cNvSpPr txBox="1"/>
          <p:nvPr/>
        </p:nvSpPr>
        <p:spPr>
          <a:xfrm>
            <a:off x="1908315" y="414973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endParaRPr lang="ko-KR" altLang="en-US" sz="24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3F223B5-8B17-4984-8C32-11A4BD6792B1}"/>
              </a:ext>
            </a:extLst>
          </p:cNvPr>
          <p:cNvSpPr txBox="1"/>
          <p:nvPr/>
        </p:nvSpPr>
        <p:spPr>
          <a:xfrm>
            <a:off x="4715446" y="2157984"/>
            <a:ext cx="2304400" cy="1817727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000" rIns="36000" rtlCol="0">
            <a:spAutoFit/>
          </a:bodyPr>
          <a:lstStyle/>
          <a:p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itchFamily="18" charset="0"/>
            </a:endParaRPr>
          </a:p>
          <a:p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(한)볼펜체C" panose="02030600000101010101" pitchFamily="18" charset="-127"/>
                <a:cs typeface="Times New Roman" pitchFamily="18" charset="0"/>
              </a:rPr>
              <a:t>Whistleblower Protection</a:t>
            </a:r>
          </a:p>
          <a:p>
            <a:r>
              <a:rPr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(한)볼펜체C" panose="02030600000101010101" pitchFamily="18" charset="-127"/>
                <a:cs typeface="Times New Roman" pitchFamily="18" charset="0"/>
              </a:rPr>
              <a:t>ACT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115BAA-B5CE-46AA-B05D-CAC489D917C0}"/>
              </a:ext>
            </a:extLst>
          </p:cNvPr>
          <p:cNvSpPr txBox="1"/>
          <p:nvPr/>
        </p:nvSpPr>
        <p:spPr>
          <a:xfrm>
            <a:off x="5176586" y="2228397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2011</a:t>
            </a:r>
            <a:endParaRPr lang="ko-KR" altLang="en-US" sz="24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D7490B0-BC7D-47C0-9E95-099B4AA3D2AC}"/>
              </a:ext>
            </a:extLst>
          </p:cNvPr>
          <p:cNvSpPr txBox="1"/>
          <p:nvPr/>
        </p:nvSpPr>
        <p:spPr>
          <a:xfrm>
            <a:off x="4448078" y="4182769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</a:t>
            </a:r>
            <a:endParaRPr lang="ko-KR" altLang="en-US" sz="24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C15D15-19A4-48D9-841A-1C0312298A79}"/>
              </a:ext>
            </a:extLst>
          </p:cNvPr>
          <p:cNvSpPr txBox="1"/>
          <p:nvPr/>
        </p:nvSpPr>
        <p:spPr>
          <a:xfrm>
            <a:off x="7019846" y="4182769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2022</a:t>
            </a:r>
            <a:endParaRPr lang="ko-KR" altLang="en-US" sz="2400" b="1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3" name="그래픽 412">
            <a:extLst>
              <a:ext uri="{FF2B5EF4-FFF2-40B4-BE49-F238E27FC236}">
                <a16:creationId xmlns:a16="http://schemas.microsoft.com/office/drawing/2014/main" id="{F44B2D16-AE90-4B6D-8B98-102B32F5D9FF}"/>
              </a:ext>
            </a:extLst>
          </p:cNvPr>
          <p:cNvGrpSpPr/>
          <p:nvPr/>
        </p:nvGrpSpPr>
        <p:grpSpPr>
          <a:xfrm>
            <a:off x="7575132" y="2370576"/>
            <a:ext cx="1316777" cy="1230602"/>
            <a:chOff x="3717124" y="2193131"/>
            <a:chExt cx="1700044" cy="34547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자유형: 도형 80">
              <a:extLst>
                <a:ext uri="{FF2B5EF4-FFF2-40B4-BE49-F238E27FC236}">
                  <a16:creationId xmlns:a16="http://schemas.microsoft.com/office/drawing/2014/main" id="{61640787-B15A-4CAD-9A36-1C7E7C7F0C87}"/>
                </a:ext>
              </a:extLst>
            </p:cNvPr>
            <p:cNvSpPr/>
            <p:nvPr/>
          </p:nvSpPr>
          <p:spPr>
            <a:xfrm>
              <a:off x="4369418" y="2860132"/>
              <a:ext cx="1047750" cy="2415686"/>
            </a:xfrm>
            <a:custGeom>
              <a:avLst/>
              <a:gdLst/>
              <a:ahLst/>
              <a:cxnLst/>
              <a:rect l="0" t="0" r="0" b="0"/>
              <a:pathLst>
                <a:path w="1047750" h="1800225">
                  <a:moveTo>
                    <a:pt x="971249" y="889862"/>
                  </a:moveTo>
                  <a:cubicBezTo>
                    <a:pt x="975059" y="889862"/>
                    <a:pt x="979822" y="889862"/>
                    <a:pt x="983632" y="888909"/>
                  </a:cubicBezTo>
                  <a:cubicBezTo>
                    <a:pt x="1025542" y="882242"/>
                    <a:pt x="1053164" y="843189"/>
                    <a:pt x="1046497" y="801279"/>
                  </a:cubicBezTo>
                  <a:cubicBezTo>
                    <a:pt x="995062" y="483144"/>
                    <a:pt x="922672" y="292644"/>
                    <a:pt x="859807" y="178344"/>
                  </a:cubicBezTo>
                  <a:cubicBezTo>
                    <a:pt x="796942" y="64044"/>
                    <a:pt x="742649" y="25944"/>
                    <a:pt x="730267" y="18324"/>
                  </a:cubicBezTo>
                  <a:cubicBezTo>
                    <a:pt x="710264" y="5942"/>
                    <a:pt x="685499" y="4037"/>
                    <a:pt x="665497" y="11657"/>
                  </a:cubicBezTo>
                  <a:cubicBezTo>
                    <a:pt x="661687" y="11657"/>
                    <a:pt x="658829" y="12609"/>
                    <a:pt x="655019" y="12609"/>
                  </a:cubicBezTo>
                  <a:cubicBezTo>
                    <a:pt x="539767" y="35469"/>
                    <a:pt x="424514" y="58329"/>
                    <a:pt x="309262" y="80237"/>
                  </a:cubicBezTo>
                  <a:cubicBezTo>
                    <a:pt x="293069" y="80237"/>
                    <a:pt x="277829" y="85952"/>
                    <a:pt x="264494" y="95477"/>
                  </a:cubicBezTo>
                  <a:cubicBezTo>
                    <a:pt x="253064" y="104049"/>
                    <a:pt x="244492" y="114527"/>
                    <a:pt x="238777" y="127862"/>
                  </a:cubicBezTo>
                  <a:cubicBezTo>
                    <a:pt x="201629" y="190727"/>
                    <a:pt x="32084" y="498384"/>
                    <a:pt x="7319" y="910817"/>
                  </a:cubicBezTo>
                  <a:cubicBezTo>
                    <a:pt x="4462" y="952727"/>
                    <a:pt x="36847" y="988922"/>
                    <a:pt x="78757" y="991779"/>
                  </a:cubicBezTo>
                  <a:cubicBezTo>
                    <a:pt x="80662" y="991779"/>
                    <a:pt x="81614" y="991779"/>
                    <a:pt x="83519" y="991779"/>
                  </a:cubicBezTo>
                  <a:cubicBezTo>
                    <a:pt x="123524" y="991779"/>
                    <a:pt x="156862" y="960347"/>
                    <a:pt x="159719" y="920342"/>
                  </a:cubicBezTo>
                  <a:cubicBezTo>
                    <a:pt x="171149" y="721269"/>
                    <a:pt x="220679" y="546962"/>
                    <a:pt x="270209" y="419327"/>
                  </a:cubicBezTo>
                  <a:cubicBezTo>
                    <a:pt x="285449" y="548867"/>
                    <a:pt x="296879" y="679359"/>
                    <a:pt x="302594" y="809852"/>
                  </a:cubicBezTo>
                  <a:lnTo>
                    <a:pt x="231157" y="1670912"/>
                  </a:lnTo>
                  <a:cubicBezTo>
                    <a:pt x="225442" y="1736634"/>
                    <a:pt x="274019" y="1793784"/>
                    <a:pt x="339742" y="1799499"/>
                  </a:cubicBezTo>
                  <a:cubicBezTo>
                    <a:pt x="343552" y="1799499"/>
                    <a:pt x="346409" y="1799499"/>
                    <a:pt x="349267" y="1799499"/>
                  </a:cubicBezTo>
                  <a:cubicBezTo>
                    <a:pt x="410227" y="1799499"/>
                    <a:pt x="462614" y="1752827"/>
                    <a:pt x="467377" y="1689962"/>
                  </a:cubicBezTo>
                  <a:lnTo>
                    <a:pt x="534052" y="887957"/>
                  </a:lnTo>
                  <a:cubicBezTo>
                    <a:pt x="551197" y="887004"/>
                    <a:pt x="568342" y="886052"/>
                    <a:pt x="585487" y="886052"/>
                  </a:cubicBezTo>
                  <a:lnTo>
                    <a:pt x="662639" y="1689962"/>
                  </a:lnTo>
                  <a:cubicBezTo>
                    <a:pt x="668354" y="1751874"/>
                    <a:pt x="720742" y="1797594"/>
                    <a:pt x="780749" y="1797594"/>
                  </a:cubicBezTo>
                  <a:cubicBezTo>
                    <a:pt x="784559" y="1797594"/>
                    <a:pt x="788369" y="1797594"/>
                    <a:pt x="792179" y="1796642"/>
                  </a:cubicBezTo>
                  <a:cubicBezTo>
                    <a:pt x="857902" y="1789974"/>
                    <a:pt x="905527" y="1731872"/>
                    <a:pt x="898859" y="1667102"/>
                  </a:cubicBezTo>
                  <a:lnTo>
                    <a:pt x="815992" y="804137"/>
                  </a:lnTo>
                  <a:cubicBezTo>
                    <a:pt x="815992" y="800327"/>
                    <a:pt x="816944" y="796517"/>
                    <a:pt x="815992" y="792707"/>
                  </a:cubicBezTo>
                  <a:cubicBezTo>
                    <a:pt x="809324" y="653642"/>
                    <a:pt x="797894" y="515529"/>
                    <a:pt x="782654" y="378369"/>
                  </a:cubicBezTo>
                  <a:cubicBezTo>
                    <a:pt x="821707" y="480287"/>
                    <a:pt x="862664" y="625067"/>
                    <a:pt x="896002" y="826997"/>
                  </a:cubicBezTo>
                  <a:cubicBezTo>
                    <a:pt x="902669" y="863192"/>
                    <a:pt x="935054" y="889862"/>
                    <a:pt x="971249" y="889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65" name="자유형: 도형 81">
              <a:extLst>
                <a:ext uri="{FF2B5EF4-FFF2-40B4-BE49-F238E27FC236}">
                  <a16:creationId xmlns:a16="http://schemas.microsoft.com/office/drawing/2014/main" id="{1A1F840E-CE1B-4FF9-9ACE-B3F7EEF1DA20}"/>
                </a:ext>
              </a:extLst>
            </p:cNvPr>
            <p:cNvSpPr/>
            <p:nvPr/>
          </p:nvSpPr>
          <p:spPr>
            <a:xfrm>
              <a:off x="4507202" y="2394523"/>
              <a:ext cx="485775" cy="485775"/>
            </a:xfrm>
            <a:custGeom>
              <a:avLst/>
              <a:gdLst/>
              <a:ahLst/>
              <a:cxnLst/>
              <a:rect l="0" t="0" r="0" b="0"/>
              <a:pathLst>
                <a:path w="485775" h="485775">
                  <a:moveTo>
                    <a:pt x="457782" y="220860"/>
                  </a:moveTo>
                  <a:cubicBezTo>
                    <a:pt x="471015" y="338476"/>
                    <a:pt x="386396" y="444549"/>
                    <a:pt x="268780" y="457782"/>
                  </a:cubicBezTo>
                  <a:cubicBezTo>
                    <a:pt x="151164" y="471015"/>
                    <a:pt x="45090" y="386396"/>
                    <a:pt x="31857" y="268780"/>
                  </a:cubicBezTo>
                  <a:cubicBezTo>
                    <a:pt x="18625" y="151164"/>
                    <a:pt x="103244" y="45090"/>
                    <a:pt x="220860" y="31858"/>
                  </a:cubicBezTo>
                  <a:cubicBezTo>
                    <a:pt x="338476" y="18625"/>
                    <a:pt x="444549" y="103244"/>
                    <a:pt x="457782" y="2208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66" name="자유형: 도형 82">
              <a:extLst>
                <a:ext uri="{FF2B5EF4-FFF2-40B4-BE49-F238E27FC236}">
                  <a16:creationId xmlns:a16="http://schemas.microsoft.com/office/drawing/2014/main" id="{02B7DE5E-F8DA-4093-B62A-73D35B389BAC}"/>
                </a:ext>
              </a:extLst>
            </p:cNvPr>
            <p:cNvSpPr/>
            <p:nvPr/>
          </p:nvSpPr>
          <p:spPr>
            <a:xfrm>
              <a:off x="3997299" y="2429484"/>
              <a:ext cx="438150" cy="438150"/>
            </a:xfrm>
            <a:custGeom>
              <a:avLst/>
              <a:gdLst/>
              <a:ahLst/>
              <a:cxnLst/>
              <a:rect l="0" t="0" r="0" b="0"/>
              <a:pathLst>
                <a:path w="438150" h="438150">
                  <a:moveTo>
                    <a:pt x="432778" y="252756"/>
                  </a:moveTo>
                  <a:cubicBezTo>
                    <a:pt x="448971" y="143218"/>
                    <a:pt x="378486" y="38443"/>
                    <a:pt x="269901" y="12726"/>
                  </a:cubicBezTo>
                  <a:cubicBezTo>
                    <a:pt x="154649" y="-13944"/>
                    <a:pt x="39396" y="57493"/>
                    <a:pt x="12726" y="172746"/>
                  </a:cubicBezTo>
                  <a:cubicBezTo>
                    <a:pt x="-13944" y="287998"/>
                    <a:pt x="57493" y="403251"/>
                    <a:pt x="172746" y="429921"/>
                  </a:cubicBezTo>
                  <a:cubicBezTo>
                    <a:pt x="240374" y="445161"/>
                    <a:pt x="308001" y="428016"/>
                    <a:pt x="357531" y="387058"/>
                  </a:cubicBezTo>
                  <a:cubicBezTo>
                    <a:pt x="358484" y="372771"/>
                    <a:pt x="359436" y="357531"/>
                    <a:pt x="360388" y="341339"/>
                  </a:cubicBezTo>
                  <a:cubicBezTo>
                    <a:pt x="361341" y="297523"/>
                    <a:pt x="391821" y="262281"/>
                    <a:pt x="432778" y="252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67" name="자유형: 도형 83">
              <a:extLst>
                <a:ext uri="{FF2B5EF4-FFF2-40B4-BE49-F238E27FC236}">
                  <a16:creationId xmlns:a16="http://schemas.microsoft.com/office/drawing/2014/main" id="{05130DAB-F365-4B1A-ACE7-85EB21461E09}"/>
                </a:ext>
              </a:extLst>
            </p:cNvPr>
            <p:cNvSpPr/>
            <p:nvPr/>
          </p:nvSpPr>
          <p:spPr>
            <a:xfrm>
              <a:off x="3717124" y="2850533"/>
              <a:ext cx="565836" cy="2797373"/>
            </a:xfrm>
            <a:custGeom>
              <a:avLst/>
              <a:gdLst/>
              <a:ahLst/>
              <a:cxnLst/>
              <a:rect l="0" t="0" r="0" b="0"/>
              <a:pathLst>
                <a:path w="447675" h="1809750">
                  <a:moveTo>
                    <a:pt x="211939" y="221278"/>
                  </a:moveTo>
                  <a:cubicBezTo>
                    <a:pt x="171934" y="186036"/>
                    <a:pt x="169076" y="125076"/>
                    <a:pt x="203366" y="86023"/>
                  </a:cubicBezTo>
                  <a:cubicBezTo>
                    <a:pt x="221464" y="66021"/>
                    <a:pt x="247181" y="54591"/>
                    <a:pt x="274804" y="54591"/>
                  </a:cubicBezTo>
                  <a:cubicBezTo>
                    <a:pt x="298616" y="54591"/>
                    <a:pt x="320524" y="63163"/>
                    <a:pt x="338621" y="78403"/>
                  </a:cubicBezTo>
                  <a:lnTo>
                    <a:pt x="341479" y="80308"/>
                  </a:lnTo>
                  <a:lnTo>
                    <a:pt x="343384" y="81261"/>
                  </a:lnTo>
                  <a:cubicBezTo>
                    <a:pt x="346241" y="84118"/>
                    <a:pt x="351004" y="87928"/>
                    <a:pt x="357671" y="92691"/>
                  </a:cubicBezTo>
                  <a:cubicBezTo>
                    <a:pt x="369101" y="101263"/>
                    <a:pt x="388151" y="115551"/>
                    <a:pt x="409106" y="128886"/>
                  </a:cubicBezTo>
                  <a:cubicBezTo>
                    <a:pt x="411011" y="129838"/>
                    <a:pt x="412916" y="131743"/>
                    <a:pt x="415774" y="132696"/>
                  </a:cubicBezTo>
                  <a:cubicBezTo>
                    <a:pt x="405296" y="73641"/>
                    <a:pt x="371959" y="24111"/>
                    <a:pt x="320524" y="11728"/>
                  </a:cubicBezTo>
                  <a:cubicBezTo>
                    <a:pt x="238609" y="-8274"/>
                    <a:pt x="120499" y="35541"/>
                    <a:pt x="72874" y="175558"/>
                  </a:cubicBezTo>
                  <a:cubicBezTo>
                    <a:pt x="8104" y="367963"/>
                    <a:pt x="-6184" y="492741"/>
                    <a:pt x="18581" y="704196"/>
                  </a:cubicBezTo>
                  <a:cubicBezTo>
                    <a:pt x="37631" y="801351"/>
                    <a:pt x="87161" y="843261"/>
                    <a:pt x="142406" y="860406"/>
                  </a:cubicBezTo>
                  <a:cubicBezTo>
                    <a:pt x="163361" y="911841"/>
                    <a:pt x="209081" y="1049001"/>
                    <a:pt x="209081" y="1235691"/>
                  </a:cubicBezTo>
                  <a:cubicBezTo>
                    <a:pt x="209081" y="1355706"/>
                    <a:pt x="190031" y="1495723"/>
                    <a:pt x="132881" y="1650028"/>
                  </a:cubicBezTo>
                  <a:cubicBezTo>
                    <a:pt x="110021" y="1711941"/>
                    <a:pt x="141454" y="1780521"/>
                    <a:pt x="203366" y="1803381"/>
                  </a:cubicBezTo>
                  <a:cubicBezTo>
                    <a:pt x="216701" y="1808143"/>
                    <a:pt x="230989" y="1811001"/>
                    <a:pt x="244324" y="1811001"/>
                  </a:cubicBezTo>
                  <a:cubicBezTo>
                    <a:pt x="292901" y="1811001"/>
                    <a:pt x="338621" y="1781473"/>
                    <a:pt x="355766" y="1732896"/>
                  </a:cubicBezTo>
                  <a:cubicBezTo>
                    <a:pt x="423394" y="1550968"/>
                    <a:pt x="446254" y="1380471"/>
                    <a:pt x="446254" y="1235691"/>
                  </a:cubicBezTo>
                  <a:cubicBezTo>
                    <a:pt x="446254" y="1000423"/>
                    <a:pt x="386246" y="830878"/>
                    <a:pt x="358624" y="763251"/>
                  </a:cubicBezTo>
                  <a:cubicBezTo>
                    <a:pt x="358624" y="752773"/>
                    <a:pt x="358624" y="741343"/>
                    <a:pt x="357671" y="728008"/>
                  </a:cubicBezTo>
                  <a:cubicBezTo>
                    <a:pt x="340526" y="599421"/>
                    <a:pt x="365291" y="454641"/>
                    <a:pt x="389104" y="333673"/>
                  </a:cubicBezTo>
                  <a:cubicBezTo>
                    <a:pt x="358624" y="320338"/>
                    <a:pt x="331001" y="306051"/>
                    <a:pt x="307189" y="291763"/>
                  </a:cubicBezTo>
                  <a:cubicBezTo>
                    <a:pt x="257659" y="260331"/>
                    <a:pt x="222416" y="229851"/>
                    <a:pt x="211939" y="221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68" name="자유형: 도형 84">
              <a:extLst>
                <a:ext uri="{FF2B5EF4-FFF2-40B4-BE49-F238E27FC236}">
                  <a16:creationId xmlns:a16="http://schemas.microsoft.com/office/drawing/2014/main" id="{03183DC2-CCDB-4A4A-801B-64F318AF12E3}"/>
                </a:ext>
              </a:extLst>
            </p:cNvPr>
            <p:cNvSpPr/>
            <p:nvPr/>
          </p:nvSpPr>
          <p:spPr>
            <a:xfrm>
              <a:off x="3909206" y="2692163"/>
              <a:ext cx="619125" cy="504825"/>
            </a:xfrm>
            <a:custGeom>
              <a:avLst/>
              <a:gdLst/>
              <a:ahLst/>
              <a:cxnLst/>
              <a:rect l="0" t="0" r="0" b="0"/>
              <a:pathLst>
                <a:path w="619125" h="504825">
                  <a:moveTo>
                    <a:pt x="343707" y="352979"/>
                  </a:moveTo>
                  <a:cubicBezTo>
                    <a:pt x="306559" y="353932"/>
                    <a:pt x="250362" y="331072"/>
                    <a:pt x="206547" y="303449"/>
                  </a:cubicBezTo>
                  <a:cubicBezTo>
                    <a:pt x="184639" y="290114"/>
                    <a:pt x="165589" y="276779"/>
                    <a:pt x="153207" y="266302"/>
                  </a:cubicBezTo>
                  <a:cubicBezTo>
                    <a:pt x="146539" y="261539"/>
                    <a:pt x="141777" y="256776"/>
                    <a:pt x="137967" y="253919"/>
                  </a:cubicBezTo>
                  <a:cubicBezTo>
                    <a:pt x="136062" y="252966"/>
                    <a:pt x="135109" y="251062"/>
                    <a:pt x="134157" y="251062"/>
                  </a:cubicBezTo>
                  <a:cubicBezTo>
                    <a:pt x="134157" y="251062"/>
                    <a:pt x="134157" y="251062"/>
                    <a:pt x="134157" y="251062"/>
                  </a:cubicBezTo>
                  <a:cubicBezTo>
                    <a:pt x="102724" y="223439"/>
                    <a:pt x="54147" y="225344"/>
                    <a:pt x="26524" y="256776"/>
                  </a:cubicBezTo>
                  <a:cubicBezTo>
                    <a:pt x="-1098" y="288209"/>
                    <a:pt x="807" y="336787"/>
                    <a:pt x="32239" y="365362"/>
                  </a:cubicBezTo>
                  <a:lnTo>
                    <a:pt x="32239" y="365362"/>
                  </a:lnTo>
                  <a:cubicBezTo>
                    <a:pt x="34144" y="367266"/>
                    <a:pt x="71292" y="400604"/>
                    <a:pt x="126537" y="433941"/>
                  </a:cubicBezTo>
                  <a:cubicBezTo>
                    <a:pt x="182734" y="467279"/>
                    <a:pt x="256077" y="505379"/>
                    <a:pt x="342754" y="506332"/>
                  </a:cubicBezTo>
                  <a:cubicBezTo>
                    <a:pt x="342754" y="506332"/>
                    <a:pt x="342754" y="506332"/>
                    <a:pt x="342754" y="506332"/>
                  </a:cubicBezTo>
                  <a:cubicBezTo>
                    <a:pt x="377044" y="506332"/>
                    <a:pt x="413239" y="499664"/>
                    <a:pt x="447529" y="482519"/>
                  </a:cubicBezTo>
                  <a:cubicBezTo>
                    <a:pt x="499917" y="456802"/>
                    <a:pt x="542779" y="407272"/>
                    <a:pt x="569449" y="342502"/>
                  </a:cubicBezTo>
                  <a:cubicBezTo>
                    <a:pt x="597072" y="276779"/>
                    <a:pt x="613264" y="194864"/>
                    <a:pt x="617074" y="86279"/>
                  </a:cubicBezTo>
                  <a:cubicBezTo>
                    <a:pt x="618979" y="44369"/>
                    <a:pt x="585642" y="9126"/>
                    <a:pt x="543732" y="7222"/>
                  </a:cubicBezTo>
                  <a:cubicBezTo>
                    <a:pt x="501822" y="5317"/>
                    <a:pt x="466579" y="38654"/>
                    <a:pt x="464674" y="80564"/>
                  </a:cubicBezTo>
                  <a:cubicBezTo>
                    <a:pt x="459912" y="208199"/>
                    <a:pt x="435147" y="281541"/>
                    <a:pt x="411334" y="315832"/>
                  </a:cubicBezTo>
                  <a:cubicBezTo>
                    <a:pt x="398952" y="332977"/>
                    <a:pt x="388474" y="341549"/>
                    <a:pt x="377997" y="346312"/>
                  </a:cubicBezTo>
                  <a:cubicBezTo>
                    <a:pt x="369424" y="351074"/>
                    <a:pt x="357994" y="352979"/>
                    <a:pt x="343707" y="3529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69" name="자유형: 도형 85">
              <a:extLst>
                <a:ext uri="{FF2B5EF4-FFF2-40B4-BE49-F238E27FC236}">
                  <a16:creationId xmlns:a16="http://schemas.microsoft.com/office/drawing/2014/main" id="{D560C948-791D-4CCD-92EB-4AF077271005}"/>
                </a:ext>
              </a:extLst>
            </p:cNvPr>
            <p:cNvSpPr/>
            <p:nvPr/>
          </p:nvSpPr>
          <p:spPr>
            <a:xfrm>
              <a:off x="4228624" y="2193131"/>
              <a:ext cx="95250" cy="95250"/>
            </a:xfrm>
            <a:custGeom>
              <a:avLst/>
              <a:gdLst/>
              <a:ahLst/>
              <a:cxnLst/>
              <a:rect l="0" t="0" r="0" b="0"/>
              <a:pathLst>
                <a:path w="95250" h="95250">
                  <a:moveTo>
                    <a:pt x="96679" y="51911"/>
                  </a:moveTo>
                  <a:cubicBezTo>
                    <a:pt x="96679" y="76636"/>
                    <a:pt x="76636" y="96679"/>
                    <a:pt x="51911" y="96679"/>
                  </a:cubicBezTo>
                  <a:cubicBezTo>
                    <a:pt x="27187" y="96679"/>
                    <a:pt x="7144" y="76636"/>
                    <a:pt x="7144" y="51911"/>
                  </a:cubicBezTo>
                  <a:cubicBezTo>
                    <a:pt x="7144" y="27187"/>
                    <a:pt x="27187" y="7144"/>
                    <a:pt x="51911" y="7144"/>
                  </a:cubicBezTo>
                  <a:cubicBezTo>
                    <a:pt x="76636" y="7144"/>
                    <a:pt x="96679" y="27187"/>
                    <a:pt x="96679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70" name="자유형: 도형 86">
              <a:extLst>
                <a:ext uri="{FF2B5EF4-FFF2-40B4-BE49-F238E27FC236}">
                  <a16:creationId xmlns:a16="http://schemas.microsoft.com/office/drawing/2014/main" id="{ABB44F92-CBB4-470F-B7AA-18ADEBBE0B7E}"/>
                </a:ext>
              </a:extLst>
            </p:cNvPr>
            <p:cNvSpPr/>
            <p:nvPr/>
          </p:nvSpPr>
          <p:spPr>
            <a:xfrm>
              <a:off x="4377214" y="2193131"/>
              <a:ext cx="95250" cy="95250"/>
            </a:xfrm>
            <a:custGeom>
              <a:avLst/>
              <a:gdLst/>
              <a:ahLst/>
              <a:cxnLst/>
              <a:rect l="0" t="0" r="0" b="0"/>
              <a:pathLst>
                <a:path w="95250" h="95250">
                  <a:moveTo>
                    <a:pt x="96679" y="51911"/>
                  </a:moveTo>
                  <a:cubicBezTo>
                    <a:pt x="96679" y="76636"/>
                    <a:pt x="76636" y="96679"/>
                    <a:pt x="51911" y="96679"/>
                  </a:cubicBezTo>
                  <a:cubicBezTo>
                    <a:pt x="27187" y="96679"/>
                    <a:pt x="7144" y="76636"/>
                    <a:pt x="7144" y="51911"/>
                  </a:cubicBezTo>
                  <a:cubicBezTo>
                    <a:pt x="7144" y="27187"/>
                    <a:pt x="27187" y="7144"/>
                    <a:pt x="51911" y="7144"/>
                  </a:cubicBezTo>
                  <a:cubicBezTo>
                    <a:pt x="76636" y="7144"/>
                    <a:pt x="96679" y="27187"/>
                    <a:pt x="96679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71" name="자유형: 도형 87">
              <a:extLst>
                <a:ext uri="{FF2B5EF4-FFF2-40B4-BE49-F238E27FC236}">
                  <a16:creationId xmlns:a16="http://schemas.microsoft.com/office/drawing/2014/main" id="{B13470BD-8E3E-481A-9725-1CAA19F24902}"/>
                </a:ext>
              </a:extLst>
            </p:cNvPr>
            <p:cNvSpPr/>
            <p:nvPr/>
          </p:nvSpPr>
          <p:spPr>
            <a:xfrm>
              <a:off x="4515326" y="2193131"/>
              <a:ext cx="95250" cy="95250"/>
            </a:xfrm>
            <a:custGeom>
              <a:avLst/>
              <a:gdLst/>
              <a:ahLst/>
              <a:cxnLst/>
              <a:rect l="0" t="0" r="0" b="0"/>
              <a:pathLst>
                <a:path w="95250" h="95250">
                  <a:moveTo>
                    <a:pt x="96679" y="51911"/>
                  </a:moveTo>
                  <a:cubicBezTo>
                    <a:pt x="96679" y="76636"/>
                    <a:pt x="76636" y="96679"/>
                    <a:pt x="51911" y="96679"/>
                  </a:cubicBezTo>
                  <a:cubicBezTo>
                    <a:pt x="27187" y="96679"/>
                    <a:pt x="7144" y="76636"/>
                    <a:pt x="7144" y="51911"/>
                  </a:cubicBezTo>
                  <a:cubicBezTo>
                    <a:pt x="7144" y="27187"/>
                    <a:pt x="27187" y="7144"/>
                    <a:pt x="51911" y="7144"/>
                  </a:cubicBezTo>
                  <a:cubicBezTo>
                    <a:pt x="76636" y="7144"/>
                    <a:pt x="96679" y="27187"/>
                    <a:pt x="96679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  <p:sp>
          <p:nvSpPr>
            <p:cNvPr id="72" name="자유형: 도형 88">
              <a:extLst>
                <a:ext uri="{FF2B5EF4-FFF2-40B4-BE49-F238E27FC236}">
                  <a16:creationId xmlns:a16="http://schemas.microsoft.com/office/drawing/2014/main" id="{48CAAD0C-E9F0-445A-8F8B-3FA1258E7817}"/>
                </a:ext>
              </a:extLst>
            </p:cNvPr>
            <p:cNvSpPr/>
            <p:nvPr/>
          </p:nvSpPr>
          <p:spPr>
            <a:xfrm>
              <a:off x="4662964" y="2193131"/>
              <a:ext cx="95250" cy="95250"/>
            </a:xfrm>
            <a:custGeom>
              <a:avLst/>
              <a:gdLst/>
              <a:ahLst/>
              <a:cxnLst/>
              <a:rect l="0" t="0" r="0" b="0"/>
              <a:pathLst>
                <a:path w="95250" h="95250">
                  <a:moveTo>
                    <a:pt x="96679" y="51911"/>
                  </a:moveTo>
                  <a:cubicBezTo>
                    <a:pt x="96679" y="76636"/>
                    <a:pt x="76636" y="96679"/>
                    <a:pt x="51911" y="96679"/>
                  </a:cubicBezTo>
                  <a:cubicBezTo>
                    <a:pt x="27187" y="96679"/>
                    <a:pt x="7144" y="76636"/>
                    <a:pt x="7144" y="51911"/>
                  </a:cubicBezTo>
                  <a:cubicBezTo>
                    <a:pt x="7144" y="27187"/>
                    <a:pt x="27187" y="7144"/>
                    <a:pt x="51911" y="7144"/>
                  </a:cubicBezTo>
                  <a:cubicBezTo>
                    <a:pt x="76636" y="7144"/>
                    <a:pt x="96679" y="27187"/>
                    <a:pt x="96679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DC112EA-DC2C-430D-9B43-02109E33AC10}"/>
              </a:ext>
            </a:extLst>
          </p:cNvPr>
          <p:cNvSpPr txBox="1"/>
          <p:nvPr/>
        </p:nvSpPr>
        <p:spPr>
          <a:xfrm>
            <a:off x="2714612" y="1254657"/>
            <a:ext cx="37147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(한)볼펜체C" panose="02030600000101010101" pitchFamily="18" charset="-127"/>
                <a:cs typeface="Times New Roman" pitchFamily="18" charset="0"/>
              </a:rPr>
              <a:t>PUBLIC </a:t>
            </a:r>
            <a:r>
              <a:rPr lang="en-US" altLang="ko-KR" sz="32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(한)볼펜체C" panose="02030600000101010101" pitchFamily="18" charset="-127"/>
                <a:cs typeface="Times New Roman" pitchFamily="18" charset="0"/>
              </a:rPr>
              <a:t>SECTOR</a:t>
            </a:r>
            <a:endParaRPr lang="ko-KR" altLang="en-US" sz="3200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(한)볼펜체C" panose="02030600000101010101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0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직사각형 65">
            <a:extLst>
              <a:ext uri="{FF2B5EF4-FFF2-40B4-BE49-F238E27FC236}">
                <a16:creationId xmlns:a16="http://schemas.microsoft.com/office/drawing/2014/main" id="{FCE25B9F-4BC5-41C3-AF8E-71FF055C7A24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</a:rPr>
              <a:t>1. Objectives (streamline reporting process)</a:t>
            </a: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743956B7-2626-4A12-8729-696D59BD8836}"/>
              </a:ext>
            </a:extLst>
          </p:cNvPr>
          <p:cNvSpPr/>
          <p:nvPr/>
        </p:nvSpPr>
        <p:spPr>
          <a:xfrm>
            <a:off x="1848519" y="1228206"/>
            <a:ext cx="1376586" cy="460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9" name="화살표: 오른쪽 14">
            <a:extLst>
              <a:ext uri="{FF2B5EF4-FFF2-40B4-BE49-F238E27FC236}">
                <a16:creationId xmlns:a16="http://schemas.microsoft.com/office/drawing/2014/main" id="{65832F67-CB76-4B0D-BBDB-6747948E8F9E}"/>
              </a:ext>
            </a:extLst>
          </p:cNvPr>
          <p:cNvSpPr/>
          <p:nvPr/>
        </p:nvSpPr>
        <p:spPr>
          <a:xfrm>
            <a:off x="806306" y="2199350"/>
            <a:ext cx="1126275" cy="624280"/>
          </a:xfrm>
          <a:prstGeom prst="rightArrow">
            <a:avLst>
              <a:gd name="adj1" fmla="val 73250"/>
              <a:gd name="adj2" fmla="val 26750"/>
            </a:avLst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0" name="화살표: 오른쪽 17">
            <a:extLst>
              <a:ext uri="{FF2B5EF4-FFF2-40B4-BE49-F238E27FC236}">
                <a16:creationId xmlns:a16="http://schemas.microsoft.com/office/drawing/2014/main" id="{5279DB30-BE06-49E4-B03B-C8181E7A21FB}"/>
              </a:ext>
            </a:extLst>
          </p:cNvPr>
          <p:cNvSpPr/>
          <p:nvPr/>
        </p:nvSpPr>
        <p:spPr>
          <a:xfrm>
            <a:off x="2549871" y="2199350"/>
            <a:ext cx="1126275" cy="624280"/>
          </a:xfrm>
          <a:prstGeom prst="rightArrow">
            <a:avLst>
              <a:gd name="adj1" fmla="val 73250"/>
              <a:gd name="adj2" fmla="val 26750"/>
            </a:avLst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1" name="화살표: 오른쪽 49">
            <a:extLst>
              <a:ext uri="{FF2B5EF4-FFF2-40B4-BE49-F238E27FC236}">
                <a16:creationId xmlns:a16="http://schemas.microsoft.com/office/drawing/2014/main" id="{AA3EABB0-B8AF-4267-B87B-CBC5BB419910}"/>
              </a:ext>
            </a:extLst>
          </p:cNvPr>
          <p:cNvSpPr/>
          <p:nvPr/>
        </p:nvSpPr>
        <p:spPr>
          <a:xfrm>
            <a:off x="4325706" y="2199350"/>
            <a:ext cx="1126275" cy="624280"/>
          </a:xfrm>
          <a:prstGeom prst="rightArrow">
            <a:avLst>
              <a:gd name="adj1" fmla="val 73250"/>
              <a:gd name="adj2" fmla="val 26750"/>
            </a:avLst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2" name="화살표: 오른쪽 51">
            <a:extLst>
              <a:ext uri="{FF2B5EF4-FFF2-40B4-BE49-F238E27FC236}">
                <a16:creationId xmlns:a16="http://schemas.microsoft.com/office/drawing/2014/main" id="{5BCB9638-1785-41C5-B176-CEB11CFCC8B9}"/>
              </a:ext>
            </a:extLst>
          </p:cNvPr>
          <p:cNvSpPr/>
          <p:nvPr/>
        </p:nvSpPr>
        <p:spPr>
          <a:xfrm>
            <a:off x="6069271" y="2199350"/>
            <a:ext cx="1126275" cy="624280"/>
          </a:xfrm>
          <a:prstGeom prst="rightArrow">
            <a:avLst>
              <a:gd name="adj1" fmla="val 73250"/>
              <a:gd name="adj2" fmla="val 26750"/>
            </a:avLst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3" name="화살표: U자형 80">
            <a:extLst>
              <a:ext uri="{FF2B5EF4-FFF2-40B4-BE49-F238E27FC236}">
                <a16:creationId xmlns:a16="http://schemas.microsoft.com/office/drawing/2014/main" id="{D74938C0-CC37-4D19-952E-B248C7EC6FAC}"/>
              </a:ext>
            </a:extLst>
          </p:cNvPr>
          <p:cNvSpPr/>
          <p:nvPr/>
        </p:nvSpPr>
        <p:spPr>
          <a:xfrm rot="5400000">
            <a:off x="7226204" y="3154808"/>
            <a:ext cx="2561480" cy="930132"/>
          </a:xfrm>
          <a:prstGeom prst="uturnArrow">
            <a:avLst>
              <a:gd name="adj1" fmla="val 37711"/>
              <a:gd name="adj2" fmla="val 25000"/>
              <a:gd name="adj3" fmla="val 0"/>
              <a:gd name="adj4" fmla="val 43750"/>
              <a:gd name="adj5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4" name="사각형: 둥근 모서리 13">
            <a:extLst>
              <a:ext uri="{FF2B5EF4-FFF2-40B4-BE49-F238E27FC236}">
                <a16:creationId xmlns:a16="http://schemas.microsoft.com/office/drawing/2014/main" id="{F985D9DF-38E7-493F-B7C1-9EDB366014B4}"/>
              </a:ext>
            </a:extLst>
          </p:cNvPr>
          <p:cNvSpPr/>
          <p:nvPr/>
        </p:nvSpPr>
        <p:spPr>
          <a:xfrm>
            <a:off x="190025" y="2020953"/>
            <a:ext cx="1178209" cy="981075"/>
          </a:xfrm>
          <a:prstGeom prst="roundRect">
            <a:avLst>
              <a:gd name="adj" fmla="val 5987"/>
            </a:avLst>
          </a:prstGeom>
          <a:solidFill>
            <a:srgbClr val="0D6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6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Report of corrupt act</a:t>
            </a:r>
            <a:endParaRPr lang="ko-KR" altLang="ko-KR" sz="16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5" name="사각형: 둥근 모서리 16">
            <a:extLst>
              <a:ext uri="{FF2B5EF4-FFF2-40B4-BE49-F238E27FC236}">
                <a16:creationId xmlns:a16="http://schemas.microsoft.com/office/drawing/2014/main" id="{397821FB-8D6C-4CF2-ACFC-ECB5D7A339E8}"/>
              </a:ext>
            </a:extLst>
          </p:cNvPr>
          <p:cNvSpPr/>
          <p:nvPr/>
        </p:nvSpPr>
        <p:spPr>
          <a:xfrm>
            <a:off x="1934800" y="2020953"/>
            <a:ext cx="1178209" cy="981075"/>
          </a:xfrm>
          <a:prstGeom prst="roundRect">
            <a:avLst>
              <a:gd name="adj" fmla="val 598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ko-KR" sz="14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Receipt of report</a:t>
            </a:r>
          </a:p>
          <a:p>
            <a:pPr algn="ctr" defTabSz="685800"/>
            <a:r>
              <a:rPr lang="en-US" altLang="ko-KR" sz="14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Confirmation of details </a:t>
            </a:r>
            <a:endParaRPr lang="ko-KR" altLang="ko-KR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6" name="직사각형 115">
            <a:extLst>
              <a:ext uri="{FF2B5EF4-FFF2-40B4-BE49-F238E27FC236}">
                <a16:creationId xmlns:a16="http://schemas.microsoft.com/office/drawing/2014/main" id="{B074C37F-4E1F-4F6E-9945-91DFFEB8F86E}"/>
              </a:ext>
            </a:extLst>
          </p:cNvPr>
          <p:cNvSpPr/>
          <p:nvPr/>
        </p:nvSpPr>
        <p:spPr>
          <a:xfrm>
            <a:off x="1930664" y="1463040"/>
            <a:ext cx="1163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F4E7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ACRC</a:t>
            </a:r>
            <a:endParaRPr lang="ko-KR" altLang="ko-KR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1F4E79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2C7F3AAB-3C2F-4792-9404-CBAC4B2AE87D}"/>
              </a:ext>
            </a:extLst>
          </p:cNvPr>
          <p:cNvSpPr/>
          <p:nvPr/>
        </p:nvSpPr>
        <p:spPr>
          <a:xfrm>
            <a:off x="1851760" y="3056508"/>
            <a:ext cx="1380390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Aft>
                <a:spcPts val="750"/>
              </a:spcAft>
            </a:pPr>
            <a:r>
              <a:rPr lang="en-US" altLang="ko-KR" sz="13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Confirm the details within 60 days after receiving a report (may extend the period by up to 30 days) </a:t>
            </a:r>
          </a:p>
        </p:txBody>
      </p:sp>
      <p:sp>
        <p:nvSpPr>
          <p:cNvPr id="118" name="사각형: 둥근 모서리 48">
            <a:extLst>
              <a:ext uri="{FF2B5EF4-FFF2-40B4-BE49-F238E27FC236}">
                <a16:creationId xmlns:a16="http://schemas.microsoft.com/office/drawing/2014/main" id="{65281BA7-7CC4-478C-BFB1-5436CF7BACF1}"/>
              </a:ext>
            </a:extLst>
          </p:cNvPr>
          <p:cNvSpPr/>
          <p:nvPr/>
        </p:nvSpPr>
        <p:spPr>
          <a:xfrm>
            <a:off x="3710635" y="2020953"/>
            <a:ext cx="1178209" cy="981075"/>
          </a:xfrm>
          <a:prstGeom prst="roundRect">
            <a:avLst>
              <a:gd name="adj" fmla="val 5987"/>
            </a:avLst>
          </a:prstGeom>
          <a:solidFill>
            <a:srgbClr val="0D6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Referral</a:t>
            </a:r>
          </a:p>
          <a:p>
            <a:pPr algn="ctr" defTabSz="685800"/>
            <a:r>
              <a:rPr lang="en-US" altLang="ko-KR" sz="14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(Accusation)</a:t>
            </a:r>
            <a:endParaRPr lang="ko-KR" altLang="ko-KR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9" name="사각형: 둥근 모서리 50">
            <a:extLst>
              <a:ext uri="{FF2B5EF4-FFF2-40B4-BE49-F238E27FC236}">
                <a16:creationId xmlns:a16="http://schemas.microsoft.com/office/drawing/2014/main" id="{B7F1F2E8-27DE-4E73-BC7C-D23A5781E207}"/>
              </a:ext>
            </a:extLst>
          </p:cNvPr>
          <p:cNvSpPr/>
          <p:nvPr/>
        </p:nvSpPr>
        <p:spPr>
          <a:xfrm>
            <a:off x="5454200" y="2020953"/>
            <a:ext cx="1178209" cy="981075"/>
          </a:xfrm>
          <a:prstGeom prst="roundRect">
            <a:avLst>
              <a:gd name="adj" fmla="val 5987"/>
            </a:avLst>
          </a:prstGeom>
          <a:solidFill>
            <a:srgbClr val="0D6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4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Investigation</a:t>
            </a:r>
            <a:endParaRPr lang="ko-KR" altLang="ko-KR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id="{F4B48BD9-A76C-430E-898F-D3BFFFC0BFA2}"/>
              </a:ext>
            </a:extLst>
          </p:cNvPr>
          <p:cNvSpPr/>
          <p:nvPr/>
        </p:nvSpPr>
        <p:spPr>
          <a:xfrm>
            <a:off x="5403235" y="3002493"/>
            <a:ext cx="11976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Aft>
                <a:spcPts val="750"/>
              </a:spcAft>
            </a:pPr>
            <a:r>
              <a:rPr lang="en-US" altLang="ko-KR" sz="12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Investigation by Board of Audit, investigative agencies , supervisory agencies</a:t>
            </a:r>
          </a:p>
        </p:txBody>
      </p:sp>
      <p:sp>
        <p:nvSpPr>
          <p:cNvPr id="121" name="사각형: 둥근 모서리 70">
            <a:extLst>
              <a:ext uri="{FF2B5EF4-FFF2-40B4-BE49-F238E27FC236}">
                <a16:creationId xmlns:a16="http://schemas.microsoft.com/office/drawing/2014/main" id="{1CA4DA04-0A62-42BA-B02A-BD3486D6F49C}"/>
              </a:ext>
            </a:extLst>
          </p:cNvPr>
          <p:cNvSpPr/>
          <p:nvPr/>
        </p:nvSpPr>
        <p:spPr>
          <a:xfrm>
            <a:off x="7217975" y="2020953"/>
            <a:ext cx="1178209" cy="981075"/>
          </a:xfrm>
          <a:prstGeom prst="roundRect">
            <a:avLst>
              <a:gd name="adj" fmla="val 5987"/>
            </a:avLst>
          </a:prstGeom>
          <a:solidFill>
            <a:srgbClr val="0D6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15000"/>
              </a:lnSpc>
              <a:spcAft>
                <a:spcPts val="750"/>
              </a:spcAft>
            </a:pPr>
            <a:r>
              <a:rPr lang="en-US" altLang="ko-KR" sz="14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Notice of investigation result</a:t>
            </a:r>
            <a:endParaRPr lang="ko-KR" altLang="ko-KR" sz="14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2DA9D3B1-915F-41FB-B3CD-470C329AB909}"/>
              </a:ext>
            </a:extLst>
          </p:cNvPr>
          <p:cNvSpPr/>
          <p:nvPr/>
        </p:nvSpPr>
        <p:spPr>
          <a:xfrm>
            <a:off x="6942154" y="3002493"/>
            <a:ext cx="1785950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Aft>
                <a:spcPts val="750"/>
              </a:spcAft>
            </a:pPr>
            <a:r>
              <a:rPr lang="en-US" altLang="ko-KR" sz="14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Complete the investigation within 60 days </a:t>
            </a:r>
          </a:p>
          <a:p>
            <a:pPr algn="ctr" defTabSz="685800">
              <a:spcAft>
                <a:spcPts val="750"/>
              </a:spcAft>
            </a:pPr>
            <a:r>
              <a:rPr lang="en-US" altLang="ko-KR" sz="14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Notify ACRC of result  (within 10 days)</a:t>
            </a:r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5DE69C6B-8A98-4A19-984D-2246AF0DEC42}"/>
              </a:ext>
            </a:extLst>
          </p:cNvPr>
          <p:cNvSpPr/>
          <p:nvPr/>
        </p:nvSpPr>
        <p:spPr>
          <a:xfrm>
            <a:off x="3514839" y="3002493"/>
            <a:ext cx="1570443" cy="130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Aft>
                <a:spcPts val="750"/>
              </a:spcAft>
            </a:pPr>
            <a:r>
              <a:rPr lang="en-US" altLang="ko-KR" sz="12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Request investigation to an investigative agency</a:t>
            </a:r>
          </a:p>
          <a:p>
            <a:pPr algn="ctr" defTabSz="685800">
              <a:spcAft>
                <a:spcPts val="750"/>
              </a:spcAft>
            </a:pPr>
            <a:r>
              <a:rPr lang="en-US" altLang="ko-KR" sz="12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Bring a charge against high-ranking officials to the prosecutors </a:t>
            </a:r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9274551C-D2E9-4802-B583-D0CC7744A6F8}"/>
              </a:ext>
            </a:extLst>
          </p:cNvPr>
          <p:cNvSpPr/>
          <p:nvPr/>
        </p:nvSpPr>
        <p:spPr>
          <a:xfrm>
            <a:off x="202472" y="1687044"/>
            <a:ext cx="1163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EB7B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Reporter</a:t>
            </a:r>
            <a:endParaRPr lang="ko-KR" altLang="ko-KR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4EB7B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5" name="직사각형 124">
            <a:extLst>
              <a:ext uri="{FF2B5EF4-FFF2-40B4-BE49-F238E27FC236}">
                <a16:creationId xmlns:a16="http://schemas.microsoft.com/office/drawing/2014/main" id="{8F0EC405-C05D-4C5E-B083-7854044B414B}"/>
              </a:ext>
            </a:extLst>
          </p:cNvPr>
          <p:cNvSpPr/>
          <p:nvPr/>
        </p:nvSpPr>
        <p:spPr>
          <a:xfrm>
            <a:off x="5459055" y="1472332"/>
            <a:ext cx="1252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ko-KR" sz="16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EB7B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Investigative agencies</a:t>
            </a:r>
            <a:endParaRPr lang="ko-KR" altLang="ko-KR" sz="16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4EB7B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6" name="화살표: 오른쪽 52">
            <a:extLst>
              <a:ext uri="{FF2B5EF4-FFF2-40B4-BE49-F238E27FC236}">
                <a16:creationId xmlns:a16="http://schemas.microsoft.com/office/drawing/2014/main" id="{B1EB389A-82A8-4AE7-886E-91755B954AA6}"/>
              </a:ext>
            </a:extLst>
          </p:cNvPr>
          <p:cNvSpPr/>
          <p:nvPr/>
        </p:nvSpPr>
        <p:spPr>
          <a:xfrm rot="10800000">
            <a:off x="3113009" y="4420349"/>
            <a:ext cx="5492006" cy="624280"/>
          </a:xfrm>
          <a:prstGeom prst="rightArrow">
            <a:avLst>
              <a:gd name="adj1" fmla="val 73250"/>
              <a:gd name="adj2" fmla="val 26750"/>
            </a:avLst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7" name="사각형: 둥근 모서리 53">
            <a:extLst>
              <a:ext uri="{FF2B5EF4-FFF2-40B4-BE49-F238E27FC236}">
                <a16:creationId xmlns:a16="http://schemas.microsoft.com/office/drawing/2014/main" id="{82E4E697-B912-4384-BDFE-9C49095A007D}"/>
              </a:ext>
            </a:extLst>
          </p:cNvPr>
          <p:cNvSpPr/>
          <p:nvPr/>
        </p:nvSpPr>
        <p:spPr>
          <a:xfrm>
            <a:off x="1930664" y="4739729"/>
            <a:ext cx="1178209" cy="981075"/>
          </a:xfrm>
          <a:prstGeom prst="roundRect">
            <a:avLst>
              <a:gd name="adj" fmla="val 5987"/>
            </a:avLst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altLang="ko-KR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685800"/>
            <a: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Notice of result </a:t>
            </a:r>
          </a:p>
          <a:p>
            <a:pPr algn="ctr" defTabSz="685800"/>
            <a:endParaRPr lang="ko-KR" altLang="ko-KR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8" name="직사각형 127">
            <a:extLst>
              <a:ext uri="{FF2B5EF4-FFF2-40B4-BE49-F238E27FC236}">
                <a16:creationId xmlns:a16="http://schemas.microsoft.com/office/drawing/2014/main" id="{F853BE7F-172E-4D3F-B289-208E5D439340}"/>
              </a:ext>
            </a:extLst>
          </p:cNvPr>
          <p:cNvSpPr/>
          <p:nvPr/>
        </p:nvSpPr>
        <p:spPr>
          <a:xfrm>
            <a:off x="1941494" y="5829878"/>
            <a:ext cx="11468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Aft>
                <a:spcPts val="750"/>
              </a:spcAft>
            </a:pPr>
            <a:r>
              <a:rPr lang="en-US" altLang="ko-KR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Reporter</a:t>
            </a:r>
          </a:p>
        </p:txBody>
      </p:sp>
      <p:sp>
        <p:nvSpPr>
          <p:cNvPr id="129" name="사각형: 둥근 모서리 82">
            <a:extLst>
              <a:ext uri="{FF2B5EF4-FFF2-40B4-BE49-F238E27FC236}">
                <a16:creationId xmlns:a16="http://schemas.microsoft.com/office/drawing/2014/main" id="{9A49EC0F-6623-43F0-AA4D-26C1A0529F7E}"/>
              </a:ext>
            </a:extLst>
          </p:cNvPr>
          <p:cNvSpPr/>
          <p:nvPr/>
        </p:nvSpPr>
        <p:spPr>
          <a:xfrm>
            <a:off x="3586848" y="4324550"/>
            <a:ext cx="4705355" cy="848103"/>
          </a:xfrm>
          <a:prstGeom prst="roundRect">
            <a:avLst>
              <a:gd name="adj" fmla="val 472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0039B31B-78A1-495F-BCAB-37F9B6B46F98}"/>
              </a:ext>
            </a:extLst>
          </p:cNvPr>
          <p:cNvGrpSpPr/>
          <p:nvPr/>
        </p:nvGrpSpPr>
        <p:grpSpPr>
          <a:xfrm rot="5400000">
            <a:off x="6817577" y="4550431"/>
            <a:ext cx="293673" cy="324000"/>
            <a:chOff x="582862" y="2702863"/>
            <a:chExt cx="284586" cy="324000"/>
          </a:xfrm>
        </p:grpSpPr>
        <p:sp>
          <p:nvSpPr>
            <p:cNvPr id="131" name="사각형: 둥근 모서리 59">
              <a:extLst>
                <a:ext uri="{FF2B5EF4-FFF2-40B4-BE49-F238E27FC236}">
                  <a16:creationId xmlns:a16="http://schemas.microsoft.com/office/drawing/2014/main" id="{1C6E3BCA-5AED-497A-8FF9-19DE09A36C90}"/>
                </a:ext>
              </a:extLst>
            </p:cNvPr>
            <p:cNvSpPr/>
            <p:nvPr/>
          </p:nvSpPr>
          <p:spPr>
            <a:xfrm rot="18523266">
              <a:off x="650002" y="2888471"/>
              <a:ext cx="45719" cy="180000"/>
            </a:xfrm>
            <a:prstGeom prst="roundRect">
              <a:avLst>
                <a:gd name="adj" fmla="val 50000"/>
              </a:avLst>
            </a:prstGeom>
            <a:solidFill>
              <a:srgbClr val="2C6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2" name="사각형: 둥근 모서리 60">
              <a:extLst>
                <a:ext uri="{FF2B5EF4-FFF2-40B4-BE49-F238E27FC236}">
                  <a16:creationId xmlns:a16="http://schemas.microsoft.com/office/drawing/2014/main" id="{333A947F-102C-40A3-9405-F44BCAB27C70}"/>
                </a:ext>
              </a:extLst>
            </p:cNvPr>
            <p:cNvSpPr/>
            <p:nvPr/>
          </p:nvSpPr>
          <p:spPr>
            <a:xfrm rot="2912863">
              <a:off x="754588" y="2882801"/>
              <a:ext cx="45719" cy="180000"/>
            </a:xfrm>
            <a:prstGeom prst="roundRect">
              <a:avLst>
                <a:gd name="adj" fmla="val 50000"/>
              </a:avLst>
            </a:prstGeom>
            <a:solidFill>
              <a:srgbClr val="2C6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3" name="사각형: 둥근 모서리 61">
              <a:extLst>
                <a:ext uri="{FF2B5EF4-FFF2-40B4-BE49-F238E27FC236}">
                  <a16:creationId xmlns:a16="http://schemas.microsoft.com/office/drawing/2014/main" id="{B951B27D-D02E-472F-A19B-F43222B07117}"/>
                </a:ext>
              </a:extLst>
            </p:cNvPr>
            <p:cNvSpPr/>
            <p:nvPr/>
          </p:nvSpPr>
          <p:spPr>
            <a:xfrm>
              <a:off x="702031" y="2702863"/>
              <a:ext cx="45719" cy="324000"/>
            </a:xfrm>
            <a:prstGeom prst="roundRect">
              <a:avLst>
                <a:gd name="adj" fmla="val 50000"/>
              </a:avLst>
            </a:prstGeom>
            <a:solidFill>
              <a:srgbClr val="2C6E6B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21D94DC8-F8F7-4211-832C-04958FEF7B65}"/>
              </a:ext>
            </a:extLst>
          </p:cNvPr>
          <p:cNvSpPr/>
          <p:nvPr/>
        </p:nvSpPr>
        <p:spPr>
          <a:xfrm>
            <a:off x="7115240" y="4518154"/>
            <a:ext cx="1163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ko-KR" sz="1600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ACRC</a:t>
            </a:r>
            <a:endParaRPr lang="ko-KR" altLang="ko-KR" sz="1600" kern="0" spc="-100" dirty="0">
              <a:ln>
                <a:solidFill>
                  <a:schemeClr val="accent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5" name="사각형: 둥근 모서리 63">
            <a:extLst>
              <a:ext uri="{FF2B5EF4-FFF2-40B4-BE49-F238E27FC236}">
                <a16:creationId xmlns:a16="http://schemas.microsoft.com/office/drawing/2014/main" id="{31F8668D-82A6-44DF-912E-06DB828B3E34}"/>
              </a:ext>
            </a:extLst>
          </p:cNvPr>
          <p:cNvSpPr/>
          <p:nvPr/>
        </p:nvSpPr>
        <p:spPr>
          <a:xfrm>
            <a:off x="5157636" y="4463203"/>
            <a:ext cx="1553867" cy="480204"/>
          </a:xfrm>
          <a:prstGeom prst="roundRect">
            <a:avLst/>
          </a:prstGeom>
          <a:solidFill>
            <a:srgbClr val="4EB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Request of </a:t>
            </a:r>
          </a:p>
          <a:p>
            <a:pPr algn="ctr"/>
            <a:r>
              <a:rPr lang="en-US" altLang="ko-KR" sz="16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re-investigation</a:t>
            </a:r>
            <a:endParaRPr lang="ko-KR" altLang="en-US" sz="16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AF373463-6EE1-4E28-B5D1-E955FC1168A3}"/>
              </a:ext>
            </a:extLst>
          </p:cNvPr>
          <p:cNvGrpSpPr/>
          <p:nvPr/>
        </p:nvGrpSpPr>
        <p:grpSpPr>
          <a:xfrm rot="5400000">
            <a:off x="4789555" y="4576540"/>
            <a:ext cx="284586" cy="324000"/>
            <a:chOff x="582862" y="2702863"/>
            <a:chExt cx="284586" cy="324000"/>
          </a:xfrm>
        </p:grpSpPr>
        <p:sp>
          <p:nvSpPr>
            <p:cNvPr id="137" name="사각형: 둥근 모서리 71">
              <a:extLst>
                <a:ext uri="{FF2B5EF4-FFF2-40B4-BE49-F238E27FC236}">
                  <a16:creationId xmlns:a16="http://schemas.microsoft.com/office/drawing/2014/main" id="{7E82B0DC-46EC-4471-96E5-1E527D769D45}"/>
                </a:ext>
              </a:extLst>
            </p:cNvPr>
            <p:cNvSpPr/>
            <p:nvPr/>
          </p:nvSpPr>
          <p:spPr>
            <a:xfrm rot="18523266">
              <a:off x="650002" y="2888471"/>
              <a:ext cx="45719" cy="180000"/>
            </a:xfrm>
            <a:prstGeom prst="roundRect">
              <a:avLst>
                <a:gd name="adj" fmla="val 50000"/>
              </a:avLst>
            </a:prstGeom>
            <a:solidFill>
              <a:srgbClr val="2C6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8" name="사각형: 둥근 모서리 72">
              <a:extLst>
                <a:ext uri="{FF2B5EF4-FFF2-40B4-BE49-F238E27FC236}">
                  <a16:creationId xmlns:a16="http://schemas.microsoft.com/office/drawing/2014/main" id="{37A018F2-3B58-4A9E-AB40-A0284C6F079E}"/>
                </a:ext>
              </a:extLst>
            </p:cNvPr>
            <p:cNvSpPr/>
            <p:nvPr/>
          </p:nvSpPr>
          <p:spPr>
            <a:xfrm rot="2912863">
              <a:off x="754588" y="2882801"/>
              <a:ext cx="45719" cy="180000"/>
            </a:xfrm>
            <a:prstGeom prst="roundRect">
              <a:avLst>
                <a:gd name="adj" fmla="val 50000"/>
              </a:avLst>
            </a:prstGeom>
            <a:solidFill>
              <a:srgbClr val="2C6E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9" name="사각형: 둥근 모서리 73">
              <a:extLst>
                <a:ext uri="{FF2B5EF4-FFF2-40B4-BE49-F238E27FC236}">
                  <a16:creationId xmlns:a16="http://schemas.microsoft.com/office/drawing/2014/main" id="{290FE4DC-291E-4592-ABBC-2273DC4EEAA3}"/>
                </a:ext>
              </a:extLst>
            </p:cNvPr>
            <p:cNvSpPr/>
            <p:nvPr/>
          </p:nvSpPr>
          <p:spPr>
            <a:xfrm>
              <a:off x="702031" y="2702863"/>
              <a:ext cx="45719" cy="324000"/>
            </a:xfrm>
            <a:prstGeom prst="roundRect">
              <a:avLst>
                <a:gd name="adj" fmla="val 50000"/>
              </a:avLst>
            </a:prstGeom>
            <a:solidFill>
              <a:srgbClr val="2C6E6B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0" name="사각형: 둥근 모서리 75">
            <a:extLst>
              <a:ext uri="{FF2B5EF4-FFF2-40B4-BE49-F238E27FC236}">
                <a16:creationId xmlns:a16="http://schemas.microsoft.com/office/drawing/2014/main" id="{2208B048-91E4-40B3-9F90-5451A6AC0653}"/>
              </a:ext>
            </a:extLst>
          </p:cNvPr>
          <p:cNvSpPr/>
          <p:nvPr/>
        </p:nvSpPr>
        <p:spPr>
          <a:xfrm>
            <a:off x="3370824" y="4540574"/>
            <a:ext cx="1529744" cy="4802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Investigative</a:t>
            </a:r>
          </a:p>
          <a:p>
            <a:pPr algn="ctr"/>
            <a:r>
              <a:rPr lang="en-US" altLang="ko-KR" sz="16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agency</a:t>
            </a:r>
            <a:endParaRPr lang="ko-KR" altLang="en-US" sz="16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1" name="타원 140">
            <a:extLst>
              <a:ext uri="{FF2B5EF4-FFF2-40B4-BE49-F238E27FC236}">
                <a16:creationId xmlns:a16="http://schemas.microsoft.com/office/drawing/2014/main" id="{E72F688F-2218-4FD7-B591-43F1AB002238}"/>
              </a:ext>
            </a:extLst>
          </p:cNvPr>
          <p:cNvSpPr/>
          <p:nvPr/>
        </p:nvSpPr>
        <p:spPr>
          <a:xfrm>
            <a:off x="4810984" y="4108526"/>
            <a:ext cx="551749" cy="608567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2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Within</a:t>
            </a:r>
          </a:p>
          <a:p>
            <a:pPr algn="ctr"/>
            <a:r>
              <a:rPr lang="en-US" altLang="ko-KR" sz="12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30 days</a:t>
            </a:r>
            <a:endParaRPr lang="ko-KR" altLang="en-US" sz="12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2" name="화살표: 굽음 18">
            <a:extLst>
              <a:ext uri="{FF2B5EF4-FFF2-40B4-BE49-F238E27FC236}">
                <a16:creationId xmlns:a16="http://schemas.microsoft.com/office/drawing/2014/main" id="{2EE57124-AE87-4AA3-BD3A-13F54C45F693}"/>
              </a:ext>
            </a:extLst>
          </p:cNvPr>
          <p:cNvSpPr/>
          <p:nvPr/>
        </p:nvSpPr>
        <p:spPr>
          <a:xfrm rot="5400000" flipH="1">
            <a:off x="5315653" y="2955785"/>
            <a:ext cx="574838" cy="4608512"/>
          </a:xfrm>
          <a:prstGeom prst="bentArrow">
            <a:avLst>
              <a:gd name="adj1" fmla="val 20362"/>
              <a:gd name="adj2" fmla="val 16945"/>
              <a:gd name="adj3" fmla="val 10425"/>
              <a:gd name="adj4" fmla="val 23875"/>
            </a:avLst>
          </a:prstGeom>
          <a:solidFill>
            <a:srgbClr val="A5D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3" name="타원 142">
            <a:extLst>
              <a:ext uri="{FF2B5EF4-FFF2-40B4-BE49-F238E27FC236}">
                <a16:creationId xmlns:a16="http://schemas.microsoft.com/office/drawing/2014/main" id="{C0F8E0DA-5FF2-4613-82CF-7C12DE28B5C0}"/>
              </a:ext>
            </a:extLst>
          </p:cNvPr>
          <p:cNvSpPr/>
          <p:nvPr/>
        </p:nvSpPr>
        <p:spPr>
          <a:xfrm>
            <a:off x="3154800" y="4972622"/>
            <a:ext cx="792088" cy="864096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3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File an</a:t>
            </a:r>
          </a:p>
          <a:p>
            <a:pPr algn="ctr"/>
            <a:r>
              <a:rPr lang="en-US" altLang="ko-KR" sz="13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objection</a:t>
            </a:r>
          </a:p>
          <a:p>
            <a:pPr algn="ctr"/>
            <a:r>
              <a:rPr lang="en-US" altLang="ko-KR" sz="13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within 7 </a:t>
            </a:r>
          </a:p>
          <a:p>
            <a:pPr algn="ctr"/>
            <a:r>
              <a:rPr lang="en-US" altLang="ko-KR" sz="1300" b="1" kern="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days</a:t>
            </a:r>
            <a:endParaRPr lang="ko-KR" altLang="en-US" sz="1300" b="1" kern="0" spc="-1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172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034E2BDD-5DA5-4B95-9AE3-8EE395BD7310}"/>
              </a:ext>
            </a:extLst>
          </p:cNvPr>
          <p:cNvSpPr/>
          <p:nvPr/>
        </p:nvSpPr>
        <p:spPr>
          <a:xfrm>
            <a:off x="0" y="3030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</a:rPr>
              <a:t>1. Objectives (minimize administrative inefficiency)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D857474-9BBB-44E7-BE3D-B96F9B3EB396}"/>
              </a:ext>
            </a:extLst>
          </p:cNvPr>
          <p:cNvCxnSpPr>
            <a:cxnSpLocks/>
          </p:cNvCxnSpPr>
          <p:nvPr/>
        </p:nvCxnSpPr>
        <p:spPr>
          <a:xfrm>
            <a:off x="6777082" y="4702322"/>
            <a:ext cx="500066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" descr="O:\받은파일함\권익위 로고.png">
            <a:extLst>
              <a:ext uri="{FF2B5EF4-FFF2-40B4-BE49-F238E27FC236}">
                <a16:creationId xmlns:a16="http://schemas.microsoft.com/office/drawing/2014/main" id="{35AAF640-2850-4FE3-8DFB-4CEB539A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256" y="5500702"/>
            <a:ext cx="1619396" cy="560530"/>
          </a:xfrm>
          <a:prstGeom prst="rect">
            <a:avLst/>
          </a:prstGeom>
          <a:noFill/>
        </p:spPr>
      </p:pic>
      <p:grpSp>
        <p:nvGrpSpPr>
          <p:cNvPr id="17" name="그룹 123">
            <a:extLst>
              <a:ext uri="{FF2B5EF4-FFF2-40B4-BE49-F238E27FC236}">
                <a16:creationId xmlns:a16="http://schemas.microsoft.com/office/drawing/2014/main" id="{6C963AF8-85FB-4062-860C-7A31AACD4EEE}"/>
              </a:ext>
            </a:extLst>
          </p:cNvPr>
          <p:cNvGrpSpPr/>
          <p:nvPr/>
        </p:nvGrpSpPr>
        <p:grpSpPr>
          <a:xfrm>
            <a:off x="4348190" y="1457496"/>
            <a:ext cx="1934526" cy="3422822"/>
            <a:chOff x="6357950" y="2542792"/>
            <a:chExt cx="1934526" cy="3422822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50E957B-7CB0-47AA-B60E-B46C07C1CDCD}"/>
                </a:ext>
              </a:extLst>
            </p:cNvPr>
            <p:cNvSpPr/>
            <p:nvPr/>
          </p:nvSpPr>
          <p:spPr>
            <a:xfrm flipH="1">
              <a:off x="6357950" y="2542792"/>
              <a:ext cx="1368152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anchor="ctr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400" b="1" spc="-100" dirty="0">
                  <a:ln>
                    <a:solidFill>
                      <a:prstClr val="black">
                        <a:lumMod val="75000"/>
                        <a:lumOff val="25000"/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(한)볼펜체C" panose="02030600000101010101" pitchFamily="18" charset="-127"/>
                  <a:cs typeface="Times New Roman" panose="02020603050405020304" pitchFamily="18" charset="0"/>
                </a:rPr>
                <a:t>Public organizations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DAD3D3E3-4003-4BEC-929F-27DF84254212}"/>
                </a:ext>
              </a:extLst>
            </p:cNvPr>
            <p:cNvSpPr/>
            <p:nvPr/>
          </p:nvSpPr>
          <p:spPr>
            <a:xfrm flipH="1">
              <a:off x="7143768" y="3513568"/>
              <a:ext cx="1143008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anchor="ctr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400" b="1" spc="-100" dirty="0">
                  <a:ln>
                    <a:solidFill>
                      <a:prstClr val="black">
                        <a:lumMod val="75000"/>
                        <a:lumOff val="25000"/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(한)볼펜체C" panose="02030600000101010101" pitchFamily="18" charset="-127"/>
                  <a:cs typeface="Times New Roman" panose="02020603050405020304" pitchFamily="18" charset="0"/>
                </a:rPr>
                <a:t>Investigative agencies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F35F0682-8975-4C89-93B2-20DE12C7900E}"/>
                </a:ext>
              </a:extLst>
            </p:cNvPr>
            <p:cNvSpPr/>
            <p:nvPr/>
          </p:nvSpPr>
          <p:spPr>
            <a:xfrm flipH="1">
              <a:off x="7078030" y="4434164"/>
              <a:ext cx="1214446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anchor="ctr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400" b="1" spc="-100" dirty="0">
                  <a:ln>
                    <a:solidFill>
                      <a:prstClr val="black">
                        <a:lumMod val="75000"/>
                        <a:lumOff val="25000"/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(한)볼펜체C" panose="02030600000101010101" pitchFamily="18" charset="-127"/>
                  <a:cs typeface="Times New Roman" panose="02020603050405020304" pitchFamily="18" charset="0"/>
                </a:rPr>
                <a:t>Local governments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84F961EF-5DFA-4892-AAF0-F81EBE1C4C27}"/>
                </a:ext>
              </a:extLst>
            </p:cNvPr>
            <p:cNvSpPr/>
            <p:nvPr/>
          </p:nvSpPr>
          <p:spPr>
            <a:xfrm flipH="1">
              <a:off x="6786546" y="5442394"/>
              <a:ext cx="1191372" cy="523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anchor="ctr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400" b="1" spc="-100" dirty="0">
                  <a:ln>
                    <a:solidFill>
                      <a:prstClr val="black">
                        <a:lumMod val="75000"/>
                        <a:lumOff val="25000"/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(한)볼펜체C" panose="02030600000101010101" pitchFamily="18" charset="-127"/>
                  <a:cs typeface="Times New Roman" panose="02020603050405020304" pitchFamily="18" charset="0"/>
                </a:rPr>
                <a:t>Supervisory agencies </a:t>
              </a:r>
            </a:p>
          </p:txBody>
        </p:sp>
      </p:grpSp>
      <p:grpSp>
        <p:nvGrpSpPr>
          <p:cNvPr id="23" name="그룹 65">
            <a:extLst>
              <a:ext uri="{FF2B5EF4-FFF2-40B4-BE49-F238E27FC236}">
                <a16:creationId xmlns:a16="http://schemas.microsoft.com/office/drawing/2014/main" id="{A4667665-F8F8-48C7-9418-E1318BC42234}"/>
              </a:ext>
            </a:extLst>
          </p:cNvPr>
          <p:cNvGrpSpPr/>
          <p:nvPr/>
        </p:nvGrpSpPr>
        <p:grpSpPr>
          <a:xfrm>
            <a:off x="1251846" y="3429000"/>
            <a:ext cx="881766" cy="857256"/>
            <a:chOff x="2047160" y="2428868"/>
            <a:chExt cx="881766" cy="857256"/>
          </a:xfrm>
        </p:grpSpPr>
        <p:sp>
          <p:nvSpPr>
            <p:cNvPr id="24" name="순서도: 연결자 23">
              <a:extLst>
                <a:ext uri="{FF2B5EF4-FFF2-40B4-BE49-F238E27FC236}">
                  <a16:creationId xmlns:a16="http://schemas.microsoft.com/office/drawing/2014/main" id="{5A250F3F-F260-4FA7-88E8-A431F1FD2526}"/>
                </a:ext>
              </a:extLst>
            </p:cNvPr>
            <p:cNvSpPr/>
            <p:nvPr/>
          </p:nvSpPr>
          <p:spPr>
            <a:xfrm>
              <a:off x="2071670" y="2428868"/>
              <a:ext cx="857256" cy="857256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3">
                    <a:lumMod val="50000"/>
                  </a:schemeClr>
                </a:solidFill>
                <a:ea typeface="(한)볼펜체C" panose="02030600000101010101" pitchFamily="18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23C25523-048F-4D4B-AEA6-1CE9F86ABFF3}"/>
                </a:ext>
              </a:extLst>
            </p:cNvPr>
            <p:cNvSpPr/>
            <p:nvPr/>
          </p:nvSpPr>
          <p:spPr>
            <a:xfrm>
              <a:off x="2047160" y="2692595"/>
              <a:ext cx="857256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400" b="1" spc="-100" dirty="0">
                  <a:ln>
                    <a:solidFill>
                      <a:prstClr val="black">
                        <a:lumMod val="75000"/>
                        <a:lumOff val="25000"/>
                        <a:alpha val="0"/>
                      </a:prst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(한)볼펜체C" panose="02030600000101010101" pitchFamily="18" charset="-127"/>
                  <a:cs typeface="Times New Roman" panose="02020603050405020304" pitchFamily="18" charset="0"/>
                </a:rPr>
                <a:t>Reporter</a:t>
              </a:r>
            </a:p>
          </p:txBody>
        </p:sp>
      </p:grpSp>
      <p:pic>
        <p:nvPicPr>
          <p:cNvPr id="26" name="그래픽 1">
            <a:extLst>
              <a:ext uri="{FF2B5EF4-FFF2-40B4-BE49-F238E27FC236}">
                <a16:creationId xmlns:a16="http://schemas.microsoft.com/office/drawing/2014/main" id="{2DE7F343-95E3-40B6-B63E-1E15DF414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5578" y="2214554"/>
            <a:ext cx="571504" cy="75406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C0520D1D-E6F5-4089-8C6F-0DB827E8BF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05512" y="1357298"/>
            <a:ext cx="489144" cy="703890"/>
          </a:xfrm>
          <a:prstGeom prst="rect">
            <a:avLst/>
          </a:prstGeom>
        </p:spPr>
      </p:pic>
      <p:grpSp>
        <p:nvGrpSpPr>
          <p:cNvPr id="28" name="Group 4">
            <a:extLst>
              <a:ext uri="{FF2B5EF4-FFF2-40B4-BE49-F238E27FC236}">
                <a16:creationId xmlns:a16="http://schemas.microsoft.com/office/drawing/2014/main" id="{622698BD-1CC5-4C3D-9D8F-A524076C05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21010" y="4468820"/>
            <a:ext cx="1098948" cy="591711"/>
            <a:chOff x="-490" y="1587"/>
            <a:chExt cx="590" cy="384"/>
          </a:xfrm>
          <a:solidFill>
            <a:srgbClr val="9B9797"/>
          </a:solidFill>
        </p:grpSpPr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E54EA4F8-BFD1-4578-8382-7A3BF9725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0" y="1958"/>
              <a:ext cx="590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CD5D62ED-55E8-4ABC-B9A4-AA672A6B5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2" y="1927"/>
              <a:ext cx="534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B4A5ADDD-19CD-4D9A-9D7C-5F0AC778AA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34" y="1587"/>
              <a:ext cx="478" cy="325"/>
            </a:xfrm>
            <a:custGeom>
              <a:avLst/>
              <a:gdLst>
                <a:gd name="T0" fmla="*/ 478 w 478"/>
                <a:gd name="T1" fmla="*/ 325 h 325"/>
                <a:gd name="T2" fmla="*/ 478 w 478"/>
                <a:gd name="T3" fmla="*/ 297 h 325"/>
                <a:gd name="T4" fmla="*/ 478 w 478"/>
                <a:gd name="T5" fmla="*/ 83 h 325"/>
                <a:gd name="T6" fmla="*/ 387 w 478"/>
                <a:gd name="T7" fmla="*/ 69 h 325"/>
                <a:gd name="T8" fmla="*/ 297 w 478"/>
                <a:gd name="T9" fmla="*/ 28 h 325"/>
                <a:gd name="T10" fmla="*/ 181 w 478"/>
                <a:gd name="T11" fmla="*/ 28 h 325"/>
                <a:gd name="T12" fmla="*/ 92 w 478"/>
                <a:gd name="T13" fmla="*/ 69 h 325"/>
                <a:gd name="T14" fmla="*/ 0 w 478"/>
                <a:gd name="T15" fmla="*/ 83 h 325"/>
                <a:gd name="T16" fmla="*/ 0 w 478"/>
                <a:gd name="T17" fmla="*/ 297 h 325"/>
                <a:gd name="T18" fmla="*/ 0 w 478"/>
                <a:gd name="T19" fmla="*/ 325 h 325"/>
                <a:gd name="T20" fmla="*/ 366 w 478"/>
                <a:gd name="T21" fmla="*/ 325 h 325"/>
                <a:gd name="T22" fmla="*/ 366 w 478"/>
                <a:gd name="T23" fmla="*/ 284 h 325"/>
                <a:gd name="T24" fmla="*/ 319 w 478"/>
                <a:gd name="T25" fmla="*/ 140 h 325"/>
                <a:gd name="T26" fmla="*/ 291 w 478"/>
                <a:gd name="T27" fmla="*/ 284 h 325"/>
                <a:gd name="T28" fmla="*/ 251 w 478"/>
                <a:gd name="T29" fmla="*/ 140 h 325"/>
                <a:gd name="T30" fmla="*/ 291 w 478"/>
                <a:gd name="T31" fmla="*/ 284 h 325"/>
                <a:gd name="T32" fmla="*/ 235 w 478"/>
                <a:gd name="T33" fmla="*/ 50 h 325"/>
                <a:gd name="T34" fmla="*/ 238 w 478"/>
                <a:gd name="T35" fmla="*/ 50 h 325"/>
                <a:gd name="T36" fmla="*/ 251 w 478"/>
                <a:gd name="T37" fmla="*/ 52 h 325"/>
                <a:gd name="T38" fmla="*/ 261 w 478"/>
                <a:gd name="T39" fmla="*/ 58 h 325"/>
                <a:gd name="T40" fmla="*/ 269 w 478"/>
                <a:gd name="T41" fmla="*/ 68 h 325"/>
                <a:gd name="T42" fmla="*/ 273 w 478"/>
                <a:gd name="T43" fmla="*/ 80 h 325"/>
                <a:gd name="T44" fmla="*/ 273 w 478"/>
                <a:gd name="T45" fmla="*/ 83 h 325"/>
                <a:gd name="T46" fmla="*/ 271 w 478"/>
                <a:gd name="T47" fmla="*/ 90 h 325"/>
                <a:gd name="T48" fmla="*/ 267 w 478"/>
                <a:gd name="T49" fmla="*/ 102 h 325"/>
                <a:gd name="T50" fmla="*/ 258 w 478"/>
                <a:gd name="T51" fmla="*/ 111 h 325"/>
                <a:gd name="T52" fmla="*/ 246 w 478"/>
                <a:gd name="T53" fmla="*/ 117 h 325"/>
                <a:gd name="T54" fmla="*/ 239 w 478"/>
                <a:gd name="T55" fmla="*/ 117 h 325"/>
                <a:gd name="T56" fmla="*/ 226 w 478"/>
                <a:gd name="T57" fmla="*/ 114 h 325"/>
                <a:gd name="T58" fmla="*/ 215 w 478"/>
                <a:gd name="T59" fmla="*/ 106 h 325"/>
                <a:gd name="T60" fmla="*/ 208 w 478"/>
                <a:gd name="T61" fmla="*/ 96 h 325"/>
                <a:gd name="T62" fmla="*/ 205 w 478"/>
                <a:gd name="T63" fmla="*/ 83 h 325"/>
                <a:gd name="T64" fmla="*/ 207 w 478"/>
                <a:gd name="T65" fmla="*/ 77 h 325"/>
                <a:gd name="T66" fmla="*/ 211 w 478"/>
                <a:gd name="T67" fmla="*/ 65 h 325"/>
                <a:gd name="T68" fmla="*/ 218 w 478"/>
                <a:gd name="T69" fmla="*/ 56 h 325"/>
                <a:gd name="T70" fmla="*/ 229 w 478"/>
                <a:gd name="T71" fmla="*/ 52 h 325"/>
                <a:gd name="T72" fmla="*/ 235 w 478"/>
                <a:gd name="T73" fmla="*/ 50 h 325"/>
                <a:gd name="T74" fmla="*/ 223 w 478"/>
                <a:gd name="T75" fmla="*/ 284 h 325"/>
                <a:gd name="T76" fmla="*/ 181 w 478"/>
                <a:gd name="T77" fmla="*/ 140 h 325"/>
                <a:gd name="T78" fmla="*/ 112 w 478"/>
                <a:gd name="T79" fmla="*/ 140 h 325"/>
                <a:gd name="T80" fmla="*/ 153 w 478"/>
                <a:gd name="T81" fmla="*/ 284 h 325"/>
                <a:gd name="T82" fmla="*/ 112 w 478"/>
                <a:gd name="T83" fmla="*/ 140 h 325"/>
                <a:gd name="T84" fmla="*/ 153 w 478"/>
                <a:gd name="T85" fmla="*/ 297 h 325"/>
                <a:gd name="T86" fmla="*/ 366 w 478"/>
                <a:gd name="T87" fmla="*/ 297 h 325"/>
                <a:gd name="T88" fmla="*/ 112 w 478"/>
                <a:gd name="T89" fmla="*/ 312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8" h="325">
                  <a:moveTo>
                    <a:pt x="366" y="325"/>
                  </a:moveTo>
                  <a:lnTo>
                    <a:pt x="478" y="325"/>
                  </a:lnTo>
                  <a:lnTo>
                    <a:pt x="478" y="312"/>
                  </a:lnTo>
                  <a:lnTo>
                    <a:pt x="478" y="297"/>
                  </a:lnTo>
                  <a:lnTo>
                    <a:pt x="478" y="284"/>
                  </a:lnTo>
                  <a:lnTo>
                    <a:pt x="478" y="83"/>
                  </a:lnTo>
                  <a:lnTo>
                    <a:pt x="415" y="83"/>
                  </a:lnTo>
                  <a:lnTo>
                    <a:pt x="387" y="69"/>
                  </a:lnTo>
                  <a:lnTo>
                    <a:pt x="387" y="28"/>
                  </a:lnTo>
                  <a:lnTo>
                    <a:pt x="297" y="28"/>
                  </a:lnTo>
                  <a:lnTo>
                    <a:pt x="239" y="0"/>
                  </a:lnTo>
                  <a:lnTo>
                    <a:pt x="181" y="28"/>
                  </a:lnTo>
                  <a:lnTo>
                    <a:pt x="92" y="28"/>
                  </a:lnTo>
                  <a:lnTo>
                    <a:pt x="92" y="69"/>
                  </a:lnTo>
                  <a:lnTo>
                    <a:pt x="63" y="83"/>
                  </a:lnTo>
                  <a:lnTo>
                    <a:pt x="0" y="83"/>
                  </a:lnTo>
                  <a:lnTo>
                    <a:pt x="0" y="284"/>
                  </a:lnTo>
                  <a:lnTo>
                    <a:pt x="0" y="297"/>
                  </a:lnTo>
                  <a:lnTo>
                    <a:pt x="0" y="312"/>
                  </a:lnTo>
                  <a:lnTo>
                    <a:pt x="0" y="325"/>
                  </a:lnTo>
                  <a:lnTo>
                    <a:pt x="112" y="325"/>
                  </a:lnTo>
                  <a:lnTo>
                    <a:pt x="366" y="325"/>
                  </a:lnTo>
                  <a:close/>
                  <a:moveTo>
                    <a:pt x="366" y="140"/>
                  </a:moveTo>
                  <a:lnTo>
                    <a:pt x="366" y="284"/>
                  </a:lnTo>
                  <a:lnTo>
                    <a:pt x="319" y="284"/>
                  </a:lnTo>
                  <a:lnTo>
                    <a:pt x="319" y="140"/>
                  </a:lnTo>
                  <a:lnTo>
                    <a:pt x="366" y="140"/>
                  </a:lnTo>
                  <a:close/>
                  <a:moveTo>
                    <a:pt x="291" y="284"/>
                  </a:moveTo>
                  <a:lnTo>
                    <a:pt x="251" y="284"/>
                  </a:lnTo>
                  <a:lnTo>
                    <a:pt x="251" y="140"/>
                  </a:lnTo>
                  <a:lnTo>
                    <a:pt x="291" y="140"/>
                  </a:lnTo>
                  <a:lnTo>
                    <a:pt x="291" y="284"/>
                  </a:lnTo>
                  <a:close/>
                  <a:moveTo>
                    <a:pt x="235" y="50"/>
                  </a:moveTo>
                  <a:lnTo>
                    <a:pt x="235" y="50"/>
                  </a:lnTo>
                  <a:lnTo>
                    <a:pt x="238" y="50"/>
                  </a:lnTo>
                  <a:lnTo>
                    <a:pt x="238" y="50"/>
                  </a:lnTo>
                  <a:lnTo>
                    <a:pt x="245" y="50"/>
                  </a:lnTo>
                  <a:lnTo>
                    <a:pt x="251" y="52"/>
                  </a:lnTo>
                  <a:lnTo>
                    <a:pt x="255" y="55"/>
                  </a:lnTo>
                  <a:lnTo>
                    <a:pt x="261" y="58"/>
                  </a:lnTo>
                  <a:lnTo>
                    <a:pt x="266" y="62"/>
                  </a:lnTo>
                  <a:lnTo>
                    <a:pt x="269" y="68"/>
                  </a:lnTo>
                  <a:lnTo>
                    <a:pt x="271" y="74"/>
                  </a:lnTo>
                  <a:lnTo>
                    <a:pt x="273" y="80"/>
                  </a:lnTo>
                  <a:lnTo>
                    <a:pt x="273" y="80"/>
                  </a:lnTo>
                  <a:lnTo>
                    <a:pt x="273" y="83"/>
                  </a:lnTo>
                  <a:lnTo>
                    <a:pt x="273" y="83"/>
                  </a:lnTo>
                  <a:lnTo>
                    <a:pt x="271" y="90"/>
                  </a:lnTo>
                  <a:lnTo>
                    <a:pt x="270" y="96"/>
                  </a:lnTo>
                  <a:lnTo>
                    <a:pt x="267" y="102"/>
                  </a:lnTo>
                  <a:lnTo>
                    <a:pt x="263" y="106"/>
                  </a:lnTo>
                  <a:lnTo>
                    <a:pt x="258" y="111"/>
                  </a:lnTo>
                  <a:lnTo>
                    <a:pt x="252" y="114"/>
                  </a:lnTo>
                  <a:lnTo>
                    <a:pt x="246" y="117"/>
                  </a:lnTo>
                  <a:lnTo>
                    <a:pt x="239" y="117"/>
                  </a:lnTo>
                  <a:lnTo>
                    <a:pt x="239" y="117"/>
                  </a:lnTo>
                  <a:lnTo>
                    <a:pt x="232" y="117"/>
                  </a:lnTo>
                  <a:lnTo>
                    <a:pt x="226" y="114"/>
                  </a:lnTo>
                  <a:lnTo>
                    <a:pt x="220" y="111"/>
                  </a:lnTo>
                  <a:lnTo>
                    <a:pt x="215" y="106"/>
                  </a:lnTo>
                  <a:lnTo>
                    <a:pt x="211" y="102"/>
                  </a:lnTo>
                  <a:lnTo>
                    <a:pt x="208" y="96"/>
                  </a:lnTo>
                  <a:lnTo>
                    <a:pt x="207" y="90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7" y="77"/>
                  </a:lnTo>
                  <a:lnTo>
                    <a:pt x="208" y="71"/>
                  </a:lnTo>
                  <a:lnTo>
                    <a:pt x="211" y="65"/>
                  </a:lnTo>
                  <a:lnTo>
                    <a:pt x="214" y="61"/>
                  </a:lnTo>
                  <a:lnTo>
                    <a:pt x="218" y="56"/>
                  </a:lnTo>
                  <a:lnTo>
                    <a:pt x="223" y="53"/>
                  </a:lnTo>
                  <a:lnTo>
                    <a:pt x="229" y="52"/>
                  </a:lnTo>
                  <a:lnTo>
                    <a:pt x="235" y="50"/>
                  </a:lnTo>
                  <a:lnTo>
                    <a:pt x="235" y="50"/>
                  </a:lnTo>
                  <a:close/>
                  <a:moveTo>
                    <a:pt x="223" y="140"/>
                  </a:moveTo>
                  <a:lnTo>
                    <a:pt x="223" y="284"/>
                  </a:lnTo>
                  <a:lnTo>
                    <a:pt x="181" y="284"/>
                  </a:lnTo>
                  <a:lnTo>
                    <a:pt x="181" y="140"/>
                  </a:lnTo>
                  <a:lnTo>
                    <a:pt x="223" y="140"/>
                  </a:lnTo>
                  <a:close/>
                  <a:moveTo>
                    <a:pt x="112" y="140"/>
                  </a:moveTo>
                  <a:lnTo>
                    <a:pt x="153" y="140"/>
                  </a:lnTo>
                  <a:lnTo>
                    <a:pt x="153" y="284"/>
                  </a:lnTo>
                  <a:lnTo>
                    <a:pt x="112" y="284"/>
                  </a:lnTo>
                  <a:lnTo>
                    <a:pt x="112" y="140"/>
                  </a:lnTo>
                  <a:close/>
                  <a:moveTo>
                    <a:pt x="112" y="297"/>
                  </a:moveTo>
                  <a:lnTo>
                    <a:pt x="153" y="297"/>
                  </a:lnTo>
                  <a:lnTo>
                    <a:pt x="181" y="297"/>
                  </a:lnTo>
                  <a:lnTo>
                    <a:pt x="366" y="297"/>
                  </a:lnTo>
                  <a:lnTo>
                    <a:pt x="366" y="312"/>
                  </a:lnTo>
                  <a:lnTo>
                    <a:pt x="112" y="312"/>
                  </a:lnTo>
                  <a:lnTo>
                    <a:pt x="112" y="2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6F28224E-447D-4710-8FA8-4E895DFA0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4" y="1652"/>
              <a:ext cx="37" cy="24"/>
            </a:xfrm>
            <a:custGeom>
              <a:avLst/>
              <a:gdLst>
                <a:gd name="T0" fmla="*/ 18 w 37"/>
                <a:gd name="T1" fmla="*/ 22 h 24"/>
                <a:gd name="T2" fmla="*/ 18 w 37"/>
                <a:gd name="T3" fmla="*/ 22 h 24"/>
                <a:gd name="T4" fmla="*/ 19 w 37"/>
                <a:gd name="T5" fmla="*/ 24 h 24"/>
                <a:gd name="T6" fmla="*/ 19 w 37"/>
                <a:gd name="T7" fmla="*/ 24 h 24"/>
                <a:gd name="T8" fmla="*/ 22 w 37"/>
                <a:gd name="T9" fmla="*/ 22 h 24"/>
                <a:gd name="T10" fmla="*/ 35 w 37"/>
                <a:gd name="T11" fmla="*/ 9 h 24"/>
                <a:gd name="T12" fmla="*/ 35 w 37"/>
                <a:gd name="T13" fmla="*/ 9 h 24"/>
                <a:gd name="T14" fmla="*/ 37 w 37"/>
                <a:gd name="T15" fmla="*/ 6 h 24"/>
                <a:gd name="T16" fmla="*/ 35 w 37"/>
                <a:gd name="T17" fmla="*/ 4 h 24"/>
                <a:gd name="T18" fmla="*/ 35 w 37"/>
                <a:gd name="T19" fmla="*/ 4 h 24"/>
                <a:gd name="T20" fmla="*/ 32 w 37"/>
                <a:gd name="T21" fmla="*/ 3 h 24"/>
                <a:gd name="T22" fmla="*/ 31 w 37"/>
                <a:gd name="T23" fmla="*/ 4 h 24"/>
                <a:gd name="T24" fmla="*/ 19 w 37"/>
                <a:gd name="T25" fmla="*/ 15 h 24"/>
                <a:gd name="T26" fmla="*/ 6 w 37"/>
                <a:gd name="T27" fmla="*/ 1 h 24"/>
                <a:gd name="T28" fmla="*/ 6 w 37"/>
                <a:gd name="T29" fmla="*/ 1 h 24"/>
                <a:gd name="T30" fmla="*/ 3 w 37"/>
                <a:gd name="T31" fmla="*/ 0 h 24"/>
                <a:gd name="T32" fmla="*/ 0 w 37"/>
                <a:gd name="T33" fmla="*/ 1 h 24"/>
                <a:gd name="T34" fmla="*/ 0 w 37"/>
                <a:gd name="T35" fmla="*/ 1 h 24"/>
                <a:gd name="T36" fmla="*/ 0 w 37"/>
                <a:gd name="T37" fmla="*/ 3 h 24"/>
                <a:gd name="T38" fmla="*/ 0 w 37"/>
                <a:gd name="T39" fmla="*/ 6 h 24"/>
                <a:gd name="T40" fmla="*/ 18 w 37"/>
                <a:gd name="T41" fmla="*/ 2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4">
                  <a:moveTo>
                    <a:pt x="18" y="22"/>
                  </a:moveTo>
                  <a:lnTo>
                    <a:pt x="18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7" y="6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19" y="15"/>
                  </a:lnTo>
                  <a:lnTo>
                    <a:pt x="6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667E8260-49B2-4EF3-B232-E2B3051CE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77" y="1665"/>
              <a:ext cx="9" cy="8"/>
            </a:xfrm>
            <a:custGeom>
              <a:avLst/>
              <a:gdLst>
                <a:gd name="T0" fmla="*/ 4 w 9"/>
                <a:gd name="T1" fmla="*/ 0 h 8"/>
                <a:gd name="T2" fmla="*/ 4 w 9"/>
                <a:gd name="T3" fmla="*/ 0 h 8"/>
                <a:gd name="T4" fmla="*/ 7 w 9"/>
                <a:gd name="T5" fmla="*/ 2 h 8"/>
                <a:gd name="T6" fmla="*/ 9 w 9"/>
                <a:gd name="T7" fmla="*/ 5 h 8"/>
                <a:gd name="T8" fmla="*/ 9 w 9"/>
                <a:gd name="T9" fmla="*/ 5 h 8"/>
                <a:gd name="T10" fmla="*/ 7 w 9"/>
                <a:gd name="T11" fmla="*/ 8 h 8"/>
                <a:gd name="T12" fmla="*/ 4 w 9"/>
                <a:gd name="T13" fmla="*/ 8 h 8"/>
                <a:gd name="T14" fmla="*/ 4 w 9"/>
                <a:gd name="T15" fmla="*/ 8 h 8"/>
                <a:gd name="T16" fmla="*/ 1 w 9"/>
                <a:gd name="T17" fmla="*/ 8 h 8"/>
                <a:gd name="T18" fmla="*/ 0 w 9"/>
                <a:gd name="T19" fmla="*/ 5 h 8"/>
                <a:gd name="T20" fmla="*/ 0 w 9"/>
                <a:gd name="T21" fmla="*/ 5 h 8"/>
                <a:gd name="T22" fmla="*/ 1 w 9"/>
                <a:gd name="T23" fmla="*/ 2 h 8"/>
                <a:gd name="T24" fmla="*/ 4 w 9"/>
                <a:gd name="T25" fmla="*/ 0 h 8"/>
                <a:gd name="T26" fmla="*/ 4 w 9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8">
                  <a:moveTo>
                    <a:pt x="4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987417E8-E8FC-45F9-99CD-CBF8ABEFB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2" y="1665"/>
              <a:ext cx="8" cy="8"/>
            </a:xfrm>
            <a:custGeom>
              <a:avLst/>
              <a:gdLst>
                <a:gd name="T0" fmla="*/ 3 w 8"/>
                <a:gd name="T1" fmla="*/ 0 h 8"/>
                <a:gd name="T2" fmla="*/ 3 w 8"/>
                <a:gd name="T3" fmla="*/ 0 h 8"/>
                <a:gd name="T4" fmla="*/ 6 w 8"/>
                <a:gd name="T5" fmla="*/ 2 h 8"/>
                <a:gd name="T6" fmla="*/ 8 w 8"/>
                <a:gd name="T7" fmla="*/ 5 h 8"/>
                <a:gd name="T8" fmla="*/ 8 w 8"/>
                <a:gd name="T9" fmla="*/ 5 h 8"/>
                <a:gd name="T10" fmla="*/ 6 w 8"/>
                <a:gd name="T11" fmla="*/ 8 h 8"/>
                <a:gd name="T12" fmla="*/ 3 w 8"/>
                <a:gd name="T13" fmla="*/ 8 h 8"/>
                <a:gd name="T14" fmla="*/ 3 w 8"/>
                <a:gd name="T15" fmla="*/ 8 h 8"/>
                <a:gd name="T16" fmla="*/ 0 w 8"/>
                <a:gd name="T17" fmla="*/ 8 h 8"/>
                <a:gd name="T18" fmla="*/ 0 w 8"/>
                <a:gd name="T19" fmla="*/ 5 h 8"/>
                <a:gd name="T20" fmla="*/ 0 w 8"/>
                <a:gd name="T21" fmla="*/ 5 h 8"/>
                <a:gd name="T22" fmla="*/ 0 w 8"/>
                <a:gd name="T23" fmla="*/ 2 h 8"/>
                <a:gd name="T24" fmla="*/ 3 w 8"/>
                <a:gd name="T25" fmla="*/ 0 h 8"/>
                <a:gd name="T26" fmla="*/ 3 w 8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3458C6CC-D417-4E8E-B159-4887AB8E4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9" y="1687"/>
              <a:ext cx="8" cy="9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7 w 8"/>
                <a:gd name="T5" fmla="*/ 2 h 9"/>
                <a:gd name="T6" fmla="*/ 8 w 8"/>
                <a:gd name="T7" fmla="*/ 5 h 9"/>
                <a:gd name="T8" fmla="*/ 8 w 8"/>
                <a:gd name="T9" fmla="*/ 5 h 9"/>
                <a:gd name="T10" fmla="*/ 7 w 8"/>
                <a:gd name="T11" fmla="*/ 8 h 9"/>
                <a:gd name="T12" fmla="*/ 4 w 8"/>
                <a:gd name="T13" fmla="*/ 9 h 9"/>
                <a:gd name="T14" fmla="*/ 4 w 8"/>
                <a:gd name="T15" fmla="*/ 9 h 9"/>
                <a:gd name="T16" fmla="*/ 1 w 8"/>
                <a:gd name="T17" fmla="*/ 8 h 9"/>
                <a:gd name="T18" fmla="*/ 0 w 8"/>
                <a:gd name="T19" fmla="*/ 5 h 9"/>
                <a:gd name="T20" fmla="*/ 0 w 8"/>
                <a:gd name="T21" fmla="*/ 5 h 9"/>
                <a:gd name="T22" fmla="*/ 1 w 8"/>
                <a:gd name="T23" fmla="*/ 2 h 9"/>
                <a:gd name="T24" fmla="*/ 4 w 8"/>
                <a:gd name="T25" fmla="*/ 0 h 9"/>
                <a:gd name="T26" fmla="*/ 4 w 8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lnTo>
                    <a:pt x="7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10FD357D-93B3-49A6-B243-7F25BEAEA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9" y="1645"/>
              <a:ext cx="8" cy="7"/>
            </a:xfrm>
            <a:custGeom>
              <a:avLst/>
              <a:gdLst>
                <a:gd name="T0" fmla="*/ 4 w 8"/>
                <a:gd name="T1" fmla="*/ 0 h 7"/>
                <a:gd name="T2" fmla="*/ 4 w 8"/>
                <a:gd name="T3" fmla="*/ 0 h 7"/>
                <a:gd name="T4" fmla="*/ 7 w 8"/>
                <a:gd name="T5" fmla="*/ 1 h 7"/>
                <a:gd name="T6" fmla="*/ 8 w 8"/>
                <a:gd name="T7" fmla="*/ 4 h 7"/>
                <a:gd name="T8" fmla="*/ 8 w 8"/>
                <a:gd name="T9" fmla="*/ 4 h 7"/>
                <a:gd name="T10" fmla="*/ 7 w 8"/>
                <a:gd name="T11" fmla="*/ 6 h 7"/>
                <a:gd name="T12" fmla="*/ 4 w 8"/>
                <a:gd name="T13" fmla="*/ 7 h 7"/>
                <a:gd name="T14" fmla="*/ 4 w 8"/>
                <a:gd name="T15" fmla="*/ 7 h 7"/>
                <a:gd name="T16" fmla="*/ 1 w 8"/>
                <a:gd name="T17" fmla="*/ 6 h 7"/>
                <a:gd name="T18" fmla="*/ 0 w 8"/>
                <a:gd name="T19" fmla="*/ 4 h 7"/>
                <a:gd name="T20" fmla="*/ 0 w 8"/>
                <a:gd name="T21" fmla="*/ 4 h 7"/>
                <a:gd name="T22" fmla="*/ 1 w 8"/>
                <a:gd name="T23" fmla="*/ 1 h 7"/>
                <a:gd name="T24" fmla="*/ 4 w 8"/>
                <a:gd name="T25" fmla="*/ 0 h 7"/>
                <a:gd name="T26" fmla="*/ 4 w 8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lnTo>
                    <a:pt x="4" y="0"/>
                  </a:lnTo>
                  <a:lnTo>
                    <a:pt x="7" y="1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B0503020000020004" pitchFamily="50" charset="-127"/>
                <a:ea typeface="(한)볼펜체C" panose="02030600000101010101" pitchFamily="18" charset="-127"/>
              </a:endParaRPr>
            </a:p>
          </p:txBody>
        </p:sp>
      </p:grpSp>
      <p:sp>
        <p:nvSpPr>
          <p:cNvPr id="38" name="Freeform 5">
            <a:extLst>
              <a:ext uri="{FF2B5EF4-FFF2-40B4-BE49-F238E27FC236}">
                <a16:creationId xmlns:a16="http://schemas.microsoft.com/office/drawing/2014/main" id="{854052D4-497A-4D42-BAA5-3710FEE8DC9E}"/>
              </a:ext>
            </a:extLst>
          </p:cNvPr>
          <p:cNvSpPr>
            <a:spLocks noEditPoints="1"/>
          </p:cNvSpPr>
          <p:nvPr/>
        </p:nvSpPr>
        <p:spPr bwMode="auto">
          <a:xfrm>
            <a:off x="5991264" y="3397250"/>
            <a:ext cx="950289" cy="637657"/>
          </a:xfrm>
          <a:custGeom>
            <a:avLst/>
            <a:gdLst>
              <a:gd name="T0" fmla="*/ 484 w 720"/>
              <a:gd name="T1" fmla="*/ 288 h 584"/>
              <a:gd name="T2" fmla="*/ 484 w 720"/>
              <a:gd name="T3" fmla="*/ 204 h 584"/>
              <a:gd name="T4" fmla="*/ 498 w 720"/>
              <a:gd name="T5" fmla="*/ 178 h 584"/>
              <a:gd name="T6" fmla="*/ 468 w 720"/>
              <a:gd name="T7" fmla="*/ 144 h 584"/>
              <a:gd name="T8" fmla="*/ 414 w 720"/>
              <a:gd name="T9" fmla="*/ 92 h 584"/>
              <a:gd name="T10" fmla="*/ 378 w 720"/>
              <a:gd name="T11" fmla="*/ 62 h 584"/>
              <a:gd name="T12" fmla="*/ 378 w 720"/>
              <a:gd name="T13" fmla="*/ 62 h 584"/>
              <a:gd name="T14" fmla="*/ 374 w 720"/>
              <a:gd name="T15" fmla="*/ 52 h 584"/>
              <a:gd name="T16" fmla="*/ 362 w 720"/>
              <a:gd name="T17" fmla="*/ 0 h 584"/>
              <a:gd name="T18" fmla="*/ 348 w 720"/>
              <a:gd name="T19" fmla="*/ 50 h 584"/>
              <a:gd name="T20" fmla="*/ 344 w 720"/>
              <a:gd name="T21" fmla="*/ 82 h 584"/>
              <a:gd name="T22" fmla="*/ 290 w 720"/>
              <a:gd name="T23" fmla="*/ 102 h 584"/>
              <a:gd name="T24" fmla="*/ 244 w 720"/>
              <a:gd name="T25" fmla="*/ 160 h 584"/>
              <a:gd name="T26" fmla="*/ 236 w 720"/>
              <a:gd name="T27" fmla="*/ 204 h 584"/>
              <a:gd name="T28" fmla="*/ 236 w 720"/>
              <a:gd name="T29" fmla="*/ 206 h 584"/>
              <a:gd name="T30" fmla="*/ 224 w 720"/>
              <a:gd name="T31" fmla="*/ 358 h 584"/>
              <a:gd name="T32" fmla="*/ 720 w 720"/>
              <a:gd name="T33" fmla="*/ 584 h 584"/>
              <a:gd name="T34" fmla="*/ 472 w 720"/>
              <a:gd name="T35" fmla="*/ 290 h 584"/>
              <a:gd name="T36" fmla="*/ 286 w 720"/>
              <a:gd name="T37" fmla="*/ 264 h 584"/>
              <a:gd name="T38" fmla="*/ 286 w 720"/>
              <a:gd name="T39" fmla="*/ 264 h 584"/>
              <a:gd name="T40" fmla="*/ 350 w 720"/>
              <a:gd name="T41" fmla="*/ 264 h 584"/>
              <a:gd name="T42" fmla="*/ 392 w 720"/>
              <a:gd name="T43" fmla="*/ 226 h 584"/>
              <a:gd name="T44" fmla="*/ 408 w 720"/>
              <a:gd name="T45" fmla="*/ 226 h 584"/>
              <a:gd name="T46" fmla="*/ 450 w 720"/>
              <a:gd name="T47" fmla="*/ 264 h 584"/>
              <a:gd name="T48" fmla="*/ 450 w 720"/>
              <a:gd name="T49" fmla="*/ 264 h 584"/>
              <a:gd name="T50" fmla="*/ 248 w 720"/>
              <a:gd name="T51" fmla="*/ 214 h 584"/>
              <a:gd name="T52" fmla="*/ 270 w 720"/>
              <a:gd name="T53" fmla="*/ 264 h 584"/>
              <a:gd name="T54" fmla="*/ 484 w 720"/>
              <a:gd name="T55" fmla="*/ 368 h 584"/>
              <a:gd name="T56" fmla="*/ 56 w 720"/>
              <a:gd name="T57" fmla="*/ 534 h 584"/>
              <a:gd name="T58" fmla="*/ 86 w 720"/>
              <a:gd name="T59" fmla="*/ 470 h 584"/>
              <a:gd name="T60" fmla="*/ 86 w 720"/>
              <a:gd name="T61" fmla="*/ 470 h 584"/>
              <a:gd name="T62" fmla="*/ 126 w 720"/>
              <a:gd name="T63" fmla="*/ 484 h 584"/>
              <a:gd name="T64" fmla="*/ 96 w 720"/>
              <a:gd name="T65" fmla="*/ 420 h 584"/>
              <a:gd name="T66" fmla="*/ 136 w 720"/>
              <a:gd name="T67" fmla="*/ 534 h 584"/>
              <a:gd name="T68" fmla="*/ 166 w 720"/>
              <a:gd name="T69" fmla="*/ 470 h 584"/>
              <a:gd name="T70" fmla="*/ 166 w 720"/>
              <a:gd name="T71" fmla="*/ 470 h 584"/>
              <a:gd name="T72" fmla="*/ 580 w 720"/>
              <a:gd name="T73" fmla="*/ 484 h 584"/>
              <a:gd name="T74" fmla="*/ 552 w 720"/>
              <a:gd name="T75" fmla="*/ 420 h 584"/>
              <a:gd name="T76" fmla="*/ 590 w 720"/>
              <a:gd name="T77" fmla="*/ 534 h 584"/>
              <a:gd name="T78" fmla="*/ 620 w 720"/>
              <a:gd name="T79" fmla="*/ 470 h 584"/>
              <a:gd name="T80" fmla="*/ 620 w 720"/>
              <a:gd name="T81" fmla="*/ 470 h 584"/>
              <a:gd name="T82" fmla="*/ 660 w 720"/>
              <a:gd name="T83" fmla="*/ 484 h 584"/>
              <a:gd name="T84" fmla="*/ 630 w 720"/>
              <a:gd name="T85" fmla="*/ 420 h 584"/>
              <a:gd name="T86" fmla="*/ 202 w 720"/>
              <a:gd name="T87" fmla="*/ 572 h 584"/>
              <a:gd name="T88" fmla="*/ 520 w 720"/>
              <a:gd name="T89" fmla="*/ 572 h 584"/>
              <a:gd name="T90" fmla="*/ 246 w 720"/>
              <a:gd name="T91" fmla="*/ 542 h 584"/>
              <a:gd name="T92" fmla="*/ 288 w 720"/>
              <a:gd name="T93" fmla="*/ 412 h 584"/>
              <a:gd name="T94" fmla="*/ 306 w 720"/>
              <a:gd name="T95" fmla="*/ 412 h 584"/>
              <a:gd name="T96" fmla="*/ 350 w 720"/>
              <a:gd name="T97" fmla="*/ 542 h 584"/>
              <a:gd name="T98" fmla="*/ 350 w 720"/>
              <a:gd name="T99" fmla="*/ 542 h 584"/>
              <a:gd name="T100" fmla="*/ 416 w 720"/>
              <a:gd name="T101" fmla="*/ 542 h 584"/>
              <a:gd name="T102" fmla="*/ 458 w 720"/>
              <a:gd name="T103" fmla="*/ 412 h 584"/>
              <a:gd name="T104" fmla="*/ 478 w 720"/>
              <a:gd name="T105" fmla="*/ 412 h 584"/>
              <a:gd name="T106" fmla="*/ 520 w 720"/>
              <a:gd name="T107" fmla="*/ 404 h 584"/>
              <a:gd name="T108" fmla="*/ 520 w 720"/>
              <a:gd name="T109" fmla="*/ 40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20" h="584">
                <a:moveTo>
                  <a:pt x="524" y="370"/>
                </a:moveTo>
                <a:lnTo>
                  <a:pt x="496" y="356"/>
                </a:lnTo>
                <a:lnTo>
                  <a:pt x="496" y="288"/>
                </a:lnTo>
                <a:lnTo>
                  <a:pt x="484" y="288"/>
                </a:lnTo>
                <a:lnTo>
                  <a:pt x="484" y="206"/>
                </a:lnTo>
                <a:lnTo>
                  <a:pt x="484" y="206"/>
                </a:lnTo>
                <a:lnTo>
                  <a:pt x="484" y="206"/>
                </a:lnTo>
                <a:lnTo>
                  <a:pt x="484" y="204"/>
                </a:lnTo>
                <a:lnTo>
                  <a:pt x="484" y="204"/>
                </a:lnTo>
                <a:lnTo>
                  <a:pt x="484" y="204"/>
                </a:lnTo>
                <a:lnTo>
                  <a:pt x="498" y="204"/>
                </a:lnTo>
                <a:lnTo>
                  <a:pt x="498" y="178"/>
                </a:lnTo>
                <a:lnTo>
                  <a:pt x="482" y="178"/>
                </a:lnTo>
                <a:lnTo>
                  <a:pt x="482" y="178"/>
                </a:lnTo>
                <a:lnTo>
                  <a:pt x="476" y="160"/>
                </a:lnTo>
                <a:lnTo>
                  <a:pt x="468" y="144"/>
                </a:lnTo>
                <a:lnTo>
                  <a:pt x="458" y="128"/>
                </a:lnTo>
                <a:lnTo>
                  <a:pt x="446" y="114"/>
                </a:lnTo>
                <a:lnTo>
                  <a:pt x="430" y="102"/>
                </a:lnTo>
                <a:lnTo>
                  <a:pt x="414" y="92"/>
                </a:lnTo>
                <a:lnTo>
                  <a:pt x="398" y="86"/>
                </a:lnTo>
                <a:lnTo>
                  <a:pt x="378" y="8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62"/>
                </a:lnTo>
                <a:lnTo>
                  <a:pt x="378" y="56"/>
                </a:lnTo>
                <a:lnTo>
                  <a:pt x="374" y="52"/>
                </a:lnTo>
                <a:lnTo>
                  <a:pt x="370" y="48"/>
                </a:lnTo>
                <a:lnTo>
                  <a:pt x="366" y="46"/>
                </a:lnTo>
                <a:lnTo>
                  <a:pt x="362" y="0"/>
                </a:lnTo>
                <a:lnTo>
                  <a:pt x="362" y="0"/>
                </a:lnTo>
                <a:lnTo>
                  <a:pt x="360" y="44"/>
                </a:lnTo>
                <a:lnTo>
                  <a:pt x="360" y="44"/>
                </a:lnTo>
                <a:lnTo>
                  <a:pt x="354" y="46"/>
                </a:lnTo>
                <a:lnTo>
                  <a:pt x="348" y="50"/>
                </a:lnTo>
                <a:lnTo>
                  <a:pt x="346" y="56"/>
                </a:lnTo>
                <a:lnTo>
                  <a:pt x="344" y="62"/>
                </a:lnTo>
                <a:lnTo>
                  <a:pt x="344" y="62"/>
                </a:lnTo>
                <a:lnTo>
                  <a:pt x="344" y="82"/>
                </a:lnTo>
                <a:lnTo>
                  <a:pt x="344" y="82"/>
                </a:lnTo>
                <a:lnTo>
                  <a:pt x="326" y="86"/>
                </a:lnTo>
                <a:lnTo>
                  <a:pt x="308" y="92"/>
                </a:lnTo>
                <a:lnTo>
                  <a:pt x="290" y="102"/>
                </a:lnTo>
                <a:lnTo>
                  <a:pt x="276" y="114"/>
                </a:lnTo>
                <a:lnTo>
                  <a:pt x="262" y="128"/>
                </a:lnTo>
                <a:lnTo>
                  <a:pt x="252" y="142"/>
                </a:lnTo>
                <a:lnTo>
                  <a:pt x="244" y="160"/>
                </a:lnTo>
                <a:lnTo>
                  <a:pt x="238" y="178"/>
                </a:lnTo>
                <a:lnTo>
                  <a:pt x="226" y="178"/>
                </a:lnTo>
                <a:lnTo>
                  <a:pt x="226" y="204"/>
                </a:lnTo>
                <a:lnTo>
                  <a:pt x="236" y="204"/>
                </a:lnTo>
                <a:lnTo>
                  <a:pt x="236" y="204"/>
                </a:lnTo>
                <a:lnTo>
                  <a:pt x="236" y="204"/>
                </a:lnTo>
                <a:lnTo>
                  <a:pt x="236" y="204"/>
                </a:lnTo>
                <a:lnTo>
                  <a:pt x="236" y="206"/>
                </a:lnTo>
                <a:lnTo>
                  <a:pt x="236" y="206"/>
                </a:lnTo>
                <a:lnTo>
                  <a:pt x="236" y="288"/>
                </a:lnTo>
                <a:lnTo>
                  <a:pt x="224" y="288"/>
                </a:lnTo>
                <a:lnTo>
                  <a:pt x="224" y="358"/>
                </a:lnTo>
                <a:lnTo>
                  <a:pt x="202" y="370"/>
                </a:lnTo>
                <a:lnTo>
                  <a:pt x="0" y="370"/>
                </a:lnTo>
                <a:lnTo>
                  <a:pt x="0" y="584"/>
                </a:lnTo>
                <a:lnTo>
                  <a:pt x="720" y="584"/>
                </a:lnTo>
                <a:lnTo>
                  <a:pt x="720" y="370"/>
                </a:lnTo>
                <a:lnTo>
                  <a:pt x="524" y="370"/>
                </a:lnTo>
                <a:close/>
                <a:moveTo>
                  <a:pt x="472" y="276"/>
                </a:moveTo>
                <a:lnTo>
                  <a:pt x="472" y="290"/>
                </a:lnTo>
                <a:lnTo>
                  <a:pt x="248" y="290"/>
                </a:lnTo>
                <a:lnTo>
                  <a:pt x="248" y="276"/>
                </a:lnTo>
                <a:lnTo>
                  <a:pt x="472" y="276"/>
                </a:lnTo>
                <a:close/>
                <a:moveTo>
                  <a:pt x="286" y="264"/>
                </a:moveTo>
                <a:lnTo>
                  <a:pt x="286" y="226"/>
                </a:lnTo>
                <a:lnTo>
                  <a:pt x="310" y="226"/>
                </a:lnTo>
                <a:lnTo>
                  <a:pt x="310" y="264"/>
                </a:lnTo>
                <a:lnTo>
                  <a:pt x="286" y="264"/>
                </a:lnTo>
                <a:close/>
                <a:moveTo>
                  <a:pt x="326" y="264"/>
                </a:moveTo>
                <a:lnTo>
                  <a:pt x="326" y="226"/>
                </a:lnTo>
                <a:lnTo>
                  <a:pt x="350" y="226"/>
                </a:lnTo>
                <a:lnTo>
                  <a:pt x="350" y="264"/>
                </a:lnTo>
                <a:lnTo>
                  <a:pt x="326" y="264"/>
                </a:lnTo>
                <a:close/>
                <a:moveTo>
                  <a:pt x="368" y="264"/>
                </a:moveTo>
                <a:lnTo>
                  <a:pt x="368" y="226"/>
                </a:lnTo>
                <a:lnTo>
                  <a:pt x="392" y="226"/>
                </a:lnTo>
                <a:lnTo>
                  <a:pt x="392" y="264"/>
                </a:lnTo>
                <a:lnTo>
                  <a:pt x="368" y="264"/>
                </a:lnTo>
                <a:close/>
                <a:moveTo>
                  <a:pt x="408" y="264"/>
                </a:moveTo>
                <a:lnTo>
                  <a:pt x="408" y="226"/>
                </a:lnTo>
                <a:lnTo>
                  <a:pt x="432" y="226"/>
                </a:lnTo>
                <a:lnTo>
                  <a:pt x="432" y="264"/>
                </a:lnTo>
                <a:lnTo>
                  <a:pt x="408" y="264"/>
                </a:lnTo>
                <a:close/>
                <a:moveTo>
                  <a:pt x="450" y="264"/>
                </a:moveTo>
                <a:lnTo>
                  <a:pt x="450" y="226"/>
                </a:lnTo>
                <a:lnTo>
                  <a:pt x="472" y="226"/>
                </a:lnTo>
                <a:lnTo>
                  <a:pt x="472" y="264"/>
                </a:lnTo>
                <a:lnTo>
                  <a:pt x="450" y="264"/>
                </a:lnTo>
                <a:close/>
                <a:moveTo>
                  <a:pt x="248" y="202"/>
                </a:moveTo>
                <a:lnTo>
                  <a:pt x="472" y="202"/>
                </a:lnTo>
                <a:lnTo>
                  <a:pt x="472" y="214"/>
                </a:lnTo>
                <a:lnTo>
                  <a:pt x="248" y="214"/>
                </a:lnTo>
                <a:lnTo>
                  <a:pt x="248" y="202"/>
                </a:lnTo>
                <a:close/>
                <a:moveTo>
                  <a:pt x="246" y="226"/>
                </a:moveTo>
                <a:lnTo>
                  <a:pt x="270" y="226"/>
                </a:lnTo>
                <a:lnTo>
                  <a:pt x="270" y="264"/>
                </a:lnTo>
                <a:lnTo>
                  <a:pt x="246" y="264"/>
                </a:lnTo>
                <a:lnTo>
                  <a:pt x="246" y="226"/>
                </a:lnTo>
                <a:close/>
                <a:moveTo>
                  <a:pt x="364" y="316"/>
                </a:moveTo>
                <a:lnTo>
                  <a:pt x="484" y="368"/>
                </a:lnTo>
                <a:lnTo>
                  <a:pt x="236" y="368"/>
                </a:lnTo>
                <a:lnTo>
                  <a:pt x="364" y="316"/>
                </a:lnTo>
                <a:close/>
                <a:moveTo>
                  <a:pt x="86" y="534"/>
                </a:moveTo>
                <a:lnTo>
                  <a:pt x="56" y="534"/>
                </a:lnTo>
                <a:lnTo>
                  <a:pt x="56" y="484"/>
                </a:lnTo>
                <a:lnTo>
                  <a:pt x="86" y="484"/>
                </a:lnTo>
                <a:lnTo>
                  <a:pt x="86" y="534"/>
                </a:lnTo>
                <a:close/>
                <a:moveTo>
                  <a:pt x="86" y="470"/>
                </a:moveTo>
                <a:lnTo>
                  <a:pt x="56" y="470"/>
                </a:lnTo>
                <a:lnTo>
                  <a:pt x="56" y="420"/>
                </a:lnTo>
                <a:lnTo>
                  <a:pt x="86" y="420"/>
                </a:lnTo>
                <a:lnTo>
                  <a:pt x="86" y="470"/>
                </a:lnTo>
                <a:close/>
                <a:moveTo>
                  <a:pt x="126" y="534"/>
                </a:moveTo>
                <a:lnTo>
                  <a:pt x="96" y="534"/>
                </a:lnTo>
                <a:lnTo>
                  <a:pt x="96" y="484"/>
                </a:lnTo>
                <a:lnTo>
                  <a:pt x="126" y="484"/>
                </a:lnTo>
                <a:lnTo>
                  <a:pt x="126" y="534"/>
                </a:lnTo>
                <a:close/>
                <a:moveTo>
                  <a:pt x="126" y="470"/>
                </a:moveTo>
                <a:lnTo>
                  <a:pt x="96" y="470"/>
                </a:lnTo>
                <a:lnTo>
                  <a:pt x="96" y="420"/>
                </a:lnTo>
                <a:lnTo>
                  <a:pt x="126" y="420"/>
                </a:lnTo>
                <a:lnTo>
                  <a:pt x="126" y="470"/>
                </a:lnTo>
                <a:close/>
                <a:moveTo>
                  <a:pt x="166" y="534"/>
                </a:moveTo>
                <a:lnTo>
                  <a:pt x="136" y="534"/>
                </a:lnTo>
                <a:lnTo>
                  <a:pt x="136" y="484"/>
                </a:lnTo>
                <a:lnTo>
                  <a:pt x="166" y="484"/>
                </a:lnTo>
                <a:lnTo>
                  <a:pt x="166" y="534"/>
                </a:lnTo>
                <a:close/>
                <a:moveTo>
                  <a:pt x="166" y="470"/>
                </a:moveTo>
                <a:lnTo>
                  <a:pt x="136" y="470"/>
                </a:lnTo>
                <a:lnTo>
                  <a:pt x="136" y="420"/>
                </a:lnTo>
                <a:lnTo>
                  <a:pt x="166" y="420"/>
                </a:lnTo>
                <a:lnTo>
                  <a:pt x="166" y="470"/>
                </a:lnTo>
                <a:close/>
                <a:moveTo>
                  <a:pt x="580" y="534"/>
                </a:moveTo>
                <a:lnTo>
                  <a:pt x="552" y="534"/>
                </a:lnTo>
                <a:lnTo>
                  <a:pt x="552" y="484"/>
                </a:lnTo>
                <a:lnTo>
                  <a:pt x="580" y="484"/>
                </a:lnTo>
                <a:lnTo>
                  <a:pt x="580" y="534"/>
                </a:lnTo>
                <a:close/>
                <a:moveTo>
                  <a:pt x="580" y="470"/>
                </a:moveTo>
                <a:lnTo>
                  <a:pt x="552" y="470"/>
                </a:lnTo>
                <a:lnTo>
                  <a:pt x="552" y="420"/>
                </a:lnTo>
                <a:lnTo>
                  <a:pt x="580" y="420"/>
                </a:lnTo>
                <a:lnTo>
                  <a:pt x="580" y="470"/>
                </a:lnTo>
                <a:close/>
                <a:moveTo>
                  <a:pt x="620" y="534"/>
                </a:moveTo>
                <a:lnTo>
                  <a:pt x="590" y="534"/>
                </a:lnTo>
                <a:lnTo>
                  <a:pt x="590" y="484"/>
                </a:lnTo>
                <a:lnTo>
                  <a:pt x="620" y="484"/>
                </a:lnTo>
                <a:lnTo>
                  <a:pt x="620" y="534"/>
                </a:lnTo>
                <a:close/>
                <a:moveTo>
                  <a:pt x="620" y="470"/>
                </a:moveTo>
                <a:lnTo>
                  <a:pt x="590" y="470"/>
                </a:lnTo>
                <a:lnTo>
                  <a:pt x="590" y="420"/>
                </a:lnTo>
                <a:lnTo>
                  <a:pt x="620" y="420"/>
                </a:lnTo>
                <a:lnTo>
                  <a:pt x="620" y="470"/>
                </a:lnTo>
                <a:close/>
                <a:moveTo>
                  <a:pt x="660" y="534"/>
                </a:moveTo>
                <a:lnTo>
                  <a:pt x="630" y="534"/>
                </a:lnTo>
                <a:lnTo>
                  <a:pt x="630" y="484"/>
                </a:lnTo>
                <a:lnTo>
                  <a:pt x="660" y="484"/>
                </a:lnTo>
                <a:lnTo>
                  <a:pt x="660" y="534"/>
                </a:lnTo>
                <a:close/>
                <a:moveTo>
                  <a:pt x="660" y="470"/>
                </a:moveTo>
                <a:lnTo>
                  <a:pt x="630" y="470"/>
                </a:lnTo>
                <a:lnTo>
                  <a:pt x="630" y="420"/>
                </a:lnTo>
                <a:lnTo>
                  <a:pt x="660" y="420"/>
                </a:lnTo>
                <a:lnTo>
                  <a:pt x="660" y="470"/>
                </a:lnTo>
                <a:close/>
                <a:moveTo>
                  <a:pt x="520" y="572"/>
                </a:moveTo>
                <a:lnTo>
                  <a:pt x="202" y="572"/>
                </a:lnTo>
                <a:lnTo>
                  <a:pt x="202" y="550"/>
                </a:lnTo>
                <a:lnTo>
                  <a:pt x="520" y="550"/>
                </a:lnTo>
                <a:lnTo>
                  <a:pt x="520" y="572"/>
                </a:lnTo>
                <a:lnTo>
                  <a:pt x="520" y="572"/>
                </a:lnTo>
                <a:close/>
                <a:moveTo>
                  <a:pt x="216" y="542"/>
                </a:moveTo>
                <a:lnTo>
                  <a:pt x="216" y="412"/>
                </a:lnTo>
                <a:lnTo>
                  <a:pt x="246" y="412"/>
                </a:lnTo>
                <a:lnTo>
                  <a:pt x="246" y="542"/>
                </a:lnTo>
                <a:lnTo>
                  <a:pt x="216" y="542"/>
                </a:lnTo>
                <a:close/>
                <a:moveTo>
                  <a:pt x="266" y="542"/>
                </a:moveTo>
                <a:lnTo>
                  <a:pt x="266" y="412"/>
                </a:lnTo>
                <a:lnTo>
                  <a:pt x="288" y="412"/>
                </a:lnTo>
                <a:lnTo>
                  <a:pt x="288" y="542"/>
                </a:lnTo>
                <a:lnTo>
                  <a:pt x="266" y="542"/>
                </a:lnTo>
                <a:close/>
                <a:moveTo>
                  <a:pt x="306" y="542"/>
                </a:moveTo>
                <a:lnTo>
                  <a:pt x="306" y="412"/>
                </a:lnTo>
                <a:lnTo>
                  <a:pt x="328" y="412"/>
                </a:lnTo>
                <a:lnTo>
                  <a:pt x="328" y="542"/>
                </a:lnTo>
                <a:lnTo>
                  <a:pt x="306" y="542"/>
                </a:lnTo>
                <a:close/>
                <a:moveTo>
                  <a:pt x="350" y="542"/>
                </a:moveTo>
                <a:lnTo>
                  <a:pt x="350" y="412"/>
                </a:lnTo>
                <a:lnTo>
                  <a:pt x="372" y="412"/>
                </a:lnTo>
                <a:lnTo>
                  <a:pt x="372" y="542"/>
                </a:lnTo>
                <a:lnTo>
                  <a:pt x="350" y="542"/>
                </a:lnTo>
                <a:close/>
                <a:moveTo>
                  <a:pt x="394" y="542"/>
                </a:moveTo>
                <a:lnTo>
                  <a:pt x="394" y="412"/>
                </a:lnTo>
                <a:lnTo>
                  <a:pt x="416" y="412"/>
                </a:lnTo>
                <a:lnTo>
                  <a:pt x="416" y="542"/>
                </a:lnTo>
                <a:lnTo>
                  <a:pt x="394" y="542"/>
                </a:lnTo>
                <a:close/>
                <a:moveTo>
                  <a:pt x="436" y="542"/>
                </a:moveTo>
                <a:lnTo>
                  <a:pt x="436" y="412"/>
                </a:lnTo>
                <a:lnTo>
                  <a:pt x="458" y="412"/>
                </a:lnTo>
                <a:lnTo>
                  <a:pt x="458" y="542"/>
                </a:lnTo>
                <a:lnTo>
                  <a:pt x="436" y="542"/>
                </a:lnTo>
                <a:close/>
                <a:moveTo>
                  <a:pt x="478" y="542"/>
                </a:moveTo>
                <a:lnTo>
                  <a:pt x="478" y="412"/>
                </a:lnTo>
                <a:lnTo>
                  <a:pt x="506" y="412"/>
                </a:lnTo>
                <a:lnTo>
                  <a:pt x="506" y="542"/>
                </a:lnTo>
                <a:lnTo>
                  <a:pt x="478" y="542"/>
                </a:lnTo>
                <a:close/>
                <a:moveTo>
                  <a:pt x="520" y="404"/>
                </a:moveTo>
                <a:lnTo>
                  <a:pt x="202" y="404"/>
                </a:lnTo>
                <a:lnTo>
                  <a:pt x="202" y="384"/>
                </a:lnTo>
                <a:lnTo>
                  <a:pt x="520" y="384"/>
                </a:lnTo>
                <a:lnTo>
                  <a:pt x="520" y="404"/>
                </a:lnTo>
                <a:lnTo>
                  <a:pt x="520" y="404"/>
                </a:lnTo>
                <a:close/>
              </a:path>
            </a:pathLst>
          </a:custGeom>
          <a:solidFill>
            <a:srgbClr val="9B9797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B0503020000020004" pitchFamily="50" charset="-127"/>
              <a:ea typeface="(한)볼펜체C" panose="02030600000101010101" pitchFamily="18" charset="-127"/>
            </a:endParaRPr>
          </a:p>
        </p:txBody>
      </p:sp>
      <p:cxnSp>
        <p:nvCxnSpPr>
          <p:cNvPr id="39" name="구부러진 연결선 59">
            <a:extLst>
              <a:ext uri="{FF2B5EF4-FFF2-40B4-BE49-F238E27FC236}">
                <a16:creationId xmlns:a16="http://schemas.microsoft.com/office/drawing/2014/main" id="{05D19129-5801-48E0-B391-52001F9E1C56}"/>
              </a:ext>
            </a:extLst>
          </p:cNvPr>
          <p:cNvCxnSpPr>
            <a:cxnSpLocks/>
          </p:cNvCxnSpPr>
          <p:nvPr/>
        </p:nvCxnSpPr>
        <p:spPr>
          <a:xfrm flipV="1">
            <a:off x="2347926" y="2071678"/>
            <a:ext cx="2571768" cy="1714512"/>
          </a:xfrm>
          <a:prstGeom prst="curvedConnector3">
            <a:avLst>
              <a:gd name="adj1" fmla="val 50000"/>
            </a:avLst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구부러진 연결선 62">
            <a:extLst>
              <a:ext uri="{FF2B5EF4-FFF2-40B4-BE49-F238E27FC236}">
                <a16:creationId xmlns:a16="http://schemas.microsoft.com/office/drawing/2014/main" id="{63E1FFFF-06CA-4832-BFD8-B4085AE812AE}"/>
              </a:ext>
            </a:extLst>
          </p:cNvPr>
          <p:cNvCxnSpPr>
            <a:cxnSpLocks/>
          </p:cNvCxnSpPr>
          <p:nvPr/>
        </p:nvCxnSpPr>
        <p:spPr>
          <a:xfrm flipV="1">
            <a:off x="2347926" y="2857496"/>
            <a:ext cx="2571768" cy="928694"/>
          </a:xfrm>
          <a:prstGeom prst="curved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구부러진 연결선 65">
            <a:extLst>
              <a:ext uri="{FF2B5EF4-FFF2-40B4-BE49-F238E27FC236}">
                <a16:creationId xmlns:a16="http://schemas.microsoft.com/office/drawing/2014/main" id="{30DE7C82-C5EB-4D5F-82DB-8966F32C2D96}"/>
              </a:ext>
            </a:extLst>
          </p:cNvPr>
          <p:cNvCxnSpPr>
            <a:cxnSpLocks/>
          </p:cNvCxnSpPr>
          <p:nvPr/>
        </p:nvCxnSpPr>
        <p:spPr>
          <a:xfrm>
            <a:off x="2347926" y="3786190"/>
            <a:ext cx="2571768" cy="1588"/>
          </a:xfrm>
          <a:prstGeom prst="curved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구부러진 연결선 70">
            <a:extLst>
              <a:ext uri="{FF2B5EF4-FFF2-40B4-BE49-F238E27FC236}">
                <a16:creationId xmlns:a16="http://schemas.microsoft.com/office/drawing/2014/main" id="{72CB87CD-B3DE-4368-8E1F-E19C19B8F2D0}"/>
              </a:ext>
            </a:extLst>
          </p:cNvPr>
          <p:cNvCxnSpPr>
            <a:cxnSpLocks/>
          </p:cNvCxnSpPr>
          <p:nvPr/>
        </p:nvCxnSpPr>
        <p:spPr>
          <a:xfrm>
            <a:off x="2347926" y="3786190"/>
            <a:ext cx="2571768" cy="928694"/>
          </a:xfrm>
          <a:prstGeom prst="curvedConnector3">
            <a:avLst>
              <a:gd name="adj1" fmla="val 50000"/>
            </a:avLst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구부러진 연결선 76">
            <a:extLst>
              <a:ext uri="{FF2B5EF4-FFF2-40B4-BE49-F238E27FC236}">
                <a16:creationId xmlns:a16="http://schemas.microsoft.com/office/drawing/2014/main" id="{6C596ACF-D78D-4745-9F4E-591CF060555E}"/>
              </a:ext>
            </a:extLst>
          </p:cNvPr>
          <p:cNvCxnSpPr>
            <a:endCxn id="16" idx="1"/>
          </p:cNvCxnSpPr>
          <p:nvPr/>
        </p:nvCxnSpPr>
        <p:spPr>
          <a:xfrm>
            <a:off x="2276488" y="3786190"/>
            <a:ext cx="2571768" cy="1994777"/>
          </a:xfrm>
          <a:prstGeom prst="curvedConnector3">
            <a:avLst>
              <a:gd name="adj1" fmla="val 50000"/>
            </a:avLst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8A0E383-3BA5-4970-B67B-1A2072777B62}"/>
              </a:ext>
            </a:extLst>
          </p:cNvPr>
          <p:cNvSpPr txBox="1"/>
          <p:nvPr/>
        </p:nvSpPr>
        <p:spPr>
          <a:xfrm>
            <a:off x="419100" y="4418158"/>
            <a:ext cx="2571768" cy="83099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1003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spc="-150" dirty="0">
                <a:latin typeface="맑은 고딕" panose="020B0503020000020004" pitchFamily="50" charset="-127"/>
                <a:ea typeface="(한)볼펜체C" panose="02030600000101010101" pitchFamily="18" charset="-127"/>
              </a:rPr>
              <a:t>Administrative inefficiency caused by multiple reports to several reporting agencies</a:t>
            </a:r>
            <a:endParaRPr lang="ko-KR" altLang="en-US" sz="1600" b="1" spc="-150" dirty="0">
              <a:latin typeface="맑은 고딕" panose="020B0503020000020004" pitchFamily="50" charset="-127"/>
              <a:ea typeface="(한)볼펜체C" panose="02030600000101010101" pitchFamily="18" charset="-127"/>
            </a:endParaRPr>
          </a:p>
        </p:txBody>
      </p:sp>
      <p:grpSp>
        <p:nvGrpSpPr>
          <p:cNvPr id="45" name="그룹 65">
            <a:extLst>
              <a:ext uri="{FF2B5EF4-FFF2-40B4-BE49-F238E27FC236}">
                <a16:creationId xmlns:a16="http://schemas.microsoft.com/office/drawing/2014/main" id="{A2078143-C8BD-47EC-B9CD-6E85B0D8086F}"/>
              </a:ext>
            </a:extLst>
          </p:cNvPr>
          <p:cNvGrpSpPr/>
          <p:nvPr/>
        </p:nvGrpSpPr>
        <p:grpSpPr>
          <a:xfrm>
            <a:off x="7348311" y="1274886"/>
            <a:ext cx="857256" cy="857256"/>
            <a:chOff x="2071395" y="2428868"/>
            <a:chExt cx="857256" cy="857256"/>
          </a:xfrm>
        </p:grpSpPr>
        <p:sp>
          <p:nvSpPr>
            <p:cNvPr id="48" name="순서도: 연결자 47">
              <a:extLst>
                <a:ext uri="{FF2B5EF4-FFF2-40B4-BE49-F238E27FC236}">
                  <a16:creationId xmlns:a16="http://schemas.microsoft.com/office/drawing/2014/main" id="{5D16153F-2854-474F-A28D-8E1A516EC53F}"/>
                </a:ext>
              </a:extLst>
            </p:cNvPr>
            <p:cNvSpPr/>
            <p:nvPr/>
          </p:nvSpPr>
          <p:spPr>
            <a:xfrm>
              <a:off x="2071395" y="2428868"/>
              <a:ext cx="857256" cy="857256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3">
                    <a:lumMod val="50000"/>
                  </a:schemeClr>
                </a:solidFill>
                <a:ea typeface="(한)볼펜체C" panose="02030600000101010101" pitchFamily="18" charset="-127"/>
              </a:endParaRP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034C5C75-6E32-467E-916E-2A57628F0B3A}"/>
                </a:ext>
              </a:extLst>
            </p:cNvPr>
            <p:cNvSpPr/>
            <p:nvPr/>
          </p:nvSpPr>
          <p:spPr>
            <a:xfrm>
              <a:off x="2071395" y="2685634"/>
              <a:ext cx="857256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en-US" altLang="ko-KR" sz="1400" b="1" spc="-100" dirty="0">
                  <a:ln>
                    <a:solidFill>
                      <a:prstClr val="black">
                        <a:lumMod val="75000"/>
                        <a:lumOff val="25000"/>
                        <a:alpha val="0"/>
                      </a:prst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(한)볼펜체C" panose="02030600000101010101" pitchFamily="18" charset="-127"/>
                  <a:cs typeface="Times New Roman" panose="02020603050405020304" pitchFamily="18" charset="0"/>
                </a:rPr>
                <a:t>Reporter</a:t>
              </a:r>
            </a:p>
          </p:txBody>
        </p:sp>
      </p:grpSp>
      <p:sp>
        <p:nvSpPr>
          <p:cNvPr id="50" name="순서도: 연결자 49">
            <a:extLst>
              <a:ext uri="{FF2B5EF4-FFF2-40B4-BE49-F238E27FC236}">
                <a16:creationId xmlns:a16="http://schemas.microsoft.com/office/drawing/2014/main" id="{BEF76369-DF78-4500-8E36-235CDDC29979}"/>
              </a:ext>
            </a:extLst>
          </p:cNvPr>
          <p:cNvSpPr/>
          <p:nvPr/>
        </p:nvSpPr>
        <p:spPr>
          <a:xfrm>
            <a:off x="7348586" y="2275018"/>
            <a:ext cx="857256" cy="85725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3">
                  <a:lumMod val="50000"/>
                </a:schemeClr>
              </a:solidFill>
              <a:ea typeface="(한)볼펜체C" panose="02030600000101010101" pitchFamily="18" charset="-127"/>
            </a:endParaRPr>
          </a:p>
        </p:txBody>
      </p:sp>
      <p:sp>
        <p:nvSpPr>
          <p:cNvPr id="51" name="순서도: 연결자 50">
            <a:extLst>
              <a:ext uri="{FF2B5EF4-FFF2-40B4-BE49-F238E27FC236}">
                <a16:creationId xmlns:a16="http://schemas.microsoft.com/office/drawing/2014/main" id="{9FA4123B-318C-4D31-AA85-358AF67CD047}"/>
              </a:ext>
            </a:extLst>
          </p:cNvPr>
          <p:cNvSpPr/>
          <p:nvPr/>
        </p:nvSpPr>
        <p:spPr>
          <a:xfrm>
            <a:off x="7348586" y="3346588"/>
            <a:ext cx="857256" cy="85725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3">
                  <a:lumMod val="50000"/>
                </a:schemeClr>
              </a:solidFill>
              <a:ea typeface="(한)볼펜체C" panose="02030600000101010101" pitchFamily="18" charset="-127"/>
            </a:endParaRPr>
          </a:p>
        </p:txBody>
      </p:sp>
      <p:sp>
        <p:nvSpPr>
          <p:cNvPr id="52" name="순서도: 연결자 51">
            <a:extLst>
              <a:ext uri="{FF2B5EF4-FFF2-40B4-BE49-F238E27FC236}">
                <a16:creationId xmlns:a16="http://schemas.microsoft.com/office/drawing/2014/main" id="{B5377D52-30F5-46EB-A28A-293BDC17DBC1}"/>
              </a:ext>
            </a:extLst>
          </p:cNvPr>
          <p:cNvSpPr/>
          <p:nvPr/>
        </p:nvSpPr>
        <p:spPr>
          <a:xfrm>
            <a:off x="7348586" y="4346720"/>
            <a:ext cx="857256" cy="85725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3">
                  <a:lumMod val="50000"/>
                </a:schemeClr>
              </a:solidFill>
              <a:ea typeface="(한)볼펜체C" panose="02030600000101010101" pitchFamily="18" charset="-127"/>
            </a:endParaRPr>
          </a:p>
        </p:txBody>
      </p:sp>
      <p:sp>
        <p:nvSpPr>
          <p:cNvPr id="53" name="순서도: 연결자 52">
            <a:extLst>
              <a:ext uri="{FF2B5EF4-FFF2-40B4-BE49-F238E27FC236}">
                <a16:creationId xmlns:a16="http://schemas.microsoft.com/office/drawing/2014/main" id="{A47C391B-CD05-4E7F-9F98-857385458540}"/>
              </a:ext>
            </a:extLst>
          </p:cNvPr>
          <p:cNvSpPr/>
          <p:nvPr/>
        </p:nvSpPr>
        <p:spPr>
          <a:xfrm>
            <a:off x="7348586" y="5346852"/>
            <a:ext cx="857256" cy="857256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3">
                  <a:lumMod val="50000"/>
                </a:schemeClr>
              </a:solidFill>
              <a:ea typeface="(한)볼펜체C" panose="02030600000101010101" pitchFamily="18" charset="-127"/>
            </a:endParaRPr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09EB30A9-8278-47A8-9404-FDEFB11AEA91}"/>
              </a:ext>
            </a:extLst>
          </p:cNvPr>
          <p:cNvCxnSpPr>
            <a:cxnSpLocks/>
          </p:cNvCxnSpPr>
          <p:nvPr/>
        </p:nvCxnSpPr>
        <p:spPr>
          <a:xfrm>
            <a:off x="6491330" y="1774952"/>
            <a:ext cx="785818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6A2295CF-9966-4AFF-B686-0E6ECBDBC32F}"/>
              </a:ext>
            </a:extLst>
          </p:cNvPr>
          <p:cNvCxnSpPr>
            <a:cxnSpLocks/>
          </p:cNvCxnSpPr>
          <p:nvPr/>
        </p:nvCxnSpPr>
        <p:spPr>
          <a:xfrm>
            <a:off x="6777082" y="2632208"/>
            <a:ext cx="500066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4C4972DB-97F2-4425-9DBE-F29D7AC5CEC5}"/>
              </a:ext>
            </a:extLst>
          </p:cNvPr>
          <p:cNvCxnSpPr>
            <a:cxnSpLocks/>
          </p:cNvCxnSpPr>
          <p:nvPr/>
        </p:nvCxnSpPr>
        <p:spPr>
          <a:xfrm>
            <a:off x="6777082" y="3702190"/>
            <a:ext cx="500066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3350FA16-0F76-43EF-AD91-973E4B21C72E}"/>
              </a:ext>
            </a:extLst>
          </p:cNvPr>
          <p:cNvCxnSpPr>
            <a:cxnSpLocks/>
          </p:cNvCxnSpPr>
          <p:nvPr/>
        </p:nvCxnSpPr>
        <p:spPr>
          <a:xfrm>
            <a:off x="6777082" y="5773892"/>
            <a:ext cx="500066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8987F07B-0E5D-405F-B6C4-7CD85D2A7AF8}"/>
              </a:ext>
            </a:extLst>
          </p:cNvPr>
          <p:cNvSpPr/>
          <p:nvPr/>
        </p:nvSpPr>
        <p:spPr>
          <a:xfrm>
            <a:off x="7379366" y="2537035"/>
            <a:ext cx="85725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Reporter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807069A0-ACFD-4751-BFA8-94CEDCF30EAD}"/>
              </a:ext>
            </a:extLst>
          </p:cNvPr>
          <p:cNvSpPr/>
          <p:nvPr/>
        </p:nvSpPr>
        <p:spPr>
          <a:xfrm>
            <a:off x="7348311" y="3585608"/>
            <a:ext cx="85725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Reporter</a:t>
            </a: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A37E8518-2A78-464B-8471-A8D60558B63C}"/>
              </a:ext>
            </a:extLst>
          </p:cNvPr>
          <p:cNvSpPr/>
          <p:nvPr/>
        </p:nvSpPr>
        <p:spPr>
          <a:xfrm>
            <a:off x="7348311" y="4636779"/>
            <a:ext cx="85725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Reporter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2D4A756F-6E87-427F-8E78-7974A0E83DB0}"/>
              </a:ext>
            </a:extLst>
          </p:cNvPr>
          <p:cNvSpPr/>
          <p:nvPr/>
        </p:nvSpPr>
        <p:spPr>
          <a:xfrm>
            <a:off x="7348311" y="5620003"/>
            <a:ext cx="85725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4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Reporter</a:t>
            </a:r>
          </a:p>
        </p:txBody>
      </p:sp>
    </p:spTree>
    <p:extLst>
      <p:ext uri="{BB962C8B-B14F-4D97-AF65-F5344CB8AC3E}">
        <p14:creationId xmlns:p14="http://schemas.microsoft.com/office/powerpoint/2010/main" val="2786215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F97B56BA-370F-442A-B1B8-F16D446D37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</a:rPr>
              <a:t>2. Characteristics (reporter’s perspective)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pic>
        <p:nvPicPr>
          <p:cNvPr id="74" name="그림 73">
            <a:extLst>
              <a:ext uri="{FF2B5EF4-FFF2-40B4-BE49-F238E27FC236}">
                <a16:creationId xmlns:a16="http://schemas.microsoft.com/office/drawing/2014/main" id="{FBC5B0DB-A29D-4D52-906D-9D0879AE6C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6" y="1928801"/>
            <a:ext cx="3917150" cy="16256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5" name="직사각형 74">
            <a:extLst>
              <a:ext uri="{FF2B5EF4-FFF2-40B4-BE49-F238E27FC236}">
                <a16:creationId xmlns:a16="http://schemas.microsoft.com/office/drawing/2014/main" id="{A8A7B4B2-B378-459C-BA1C-7C21F1BFF81B}"/>
              </a:ext>
            </a:extLst>
          </p:cNvPr>
          <p:cNvSpPr/>
          <p:nvPr/>
        </p:nvSpPr>
        <p:spPr>
          <a:xfrm>
            <a:off x="423336" y="3504650"/>
            <a:ext cx="402449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Report not only to ACRC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but also to other organizations(970)</a:t>
            </a:r>
            <a:r>
              <a:rPr kumimoji="1" lang="en-US" altLang="ko-KR" sz="1100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bg1">
                    <a:lumMod val="65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(‘23.8.)</a:t>
            </a:r>
          </a:p>
        </p:txBody>
      </p:sp>
      <p:grpSp>
        <p:nvGrpSpPr>
          <p:cNvPr id="76" name="그룹 40">
            <a:extLst>
              <a:ext uri="{FF2B5EF4-FFF2-40B4-BE49-F238E27FC236}">
                <a16:creationId xmlns:a16="http://schemas.microsoft.com/office/drawing/2014/main" id="{6CA2C378-DA7B-4A56-A851-C7F68B19A67D}"/>
              </a:ext>
            </a:extLst>
          </p:cNvPr>
          <p:cNvGrpSpPr/>
          <p:nvPr/>
        </p:nvGrpSpPr>
        <p:grpSpPr>
          <a:xfrm>
            <a:off x="816484" y="4308244"/>
            <a:ext cx="3310974" cy="1418586"/>
            <a:chOff x="1021547" y="4286256"/>
            <a:chExt cx="3310974" cy="1418586"/>
          </a:xfrm>
        </p:grpSpPr>
        <p:pic>
          <p:nvPicPr>
            <p:cNvPr id="77" name="그림 76">
              <a:extLst>
                <a:ext uri="{FF2B5EF4-FFF2-40B4-BE49-F238E27FC236}">
                  <a16:creationId xmlns:a16="http://schemas.microsoft.com/office/drawing/2014/main" id="{F57AF499-FEB6-4EBB-B964-2CAAF7FF7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2317158" y="4286256"/>
              <a:ext cx="2015363" cy="1343923"/>
            </a:xfrm>
            <a:prstGeom prst="rect">
              <a:avLst/>
            </a:prstGeom>
            <a:ln w="3175">
              <a:noFill/>
            </a:ln>
          </p:spPr>
        </p:pic>
        <p:pic>
          <p:nvPicPr>
            <p:cNvPr id="78" name="그림 77">
              <a:extLst>
                <a:ext uri="{FF2B5EF4-FFF2-40B4-BE49-F238E27FC236}">
                  <a16:creationId xmlns:a16="http://schemas.microsoft.com/office/drawing/2014/main" id="{91739499-AB0A-4666-9FB9-1748A070C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>
            <a:xfrm>
              <a:off x="1021547" y="4286256"/>
              <a:ext cx="1321149" cy="1418586"/>
            </a:xfrm>
            <a:prstGeom prst="rect">
              <a:avLst/>
            </a:prstGeom>
            <a:ln w="3175">
              <a:noFill/>
            </a:ln>
          </p:spPr>
        </p:pic>
      </p:grp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D62E82DA-4E74-4039-BD30-C3882AFACA54}"/>
              </a:ext>
            </a:extLst>
          </p:cNvPr>
          <p:cNvSpPr/>
          <p:nvPr/>
        </p:nvSpPr>
        <p:spPr>
          <a:xfrm>
            <a:off x="-57211" y="5754768"/>
            <a:ext cx="491443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Check other organizations’ report systems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 and rewards systems </a:t>
            </a: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1FD01AF6-F3DE-4400-8E49-3A5DCD2B0CEE}"/>
              </a:ext>
            </a:extLst>
          </p:cNvPr>
          <p:cNvSpPr/>
          <p:nvPr/>
        </p:nvSpPr>
        <p:spPr>
          <a:xfrm>
            <a:off x="4572000" y="5257648"/>
            <a:ext cx="4664467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rgbClr val="4F6228"/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Connected service is provided</a:t>
            </a:r>
          </a:p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on other organizations’ websites</a:t>
            </a:r>
          </a:p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to be connected to Clean Portal for reporting</a:t>
            </a:r>
          </a:p>
        </p:txBody>
      </p:sp>
      <p:grpSp>
        <p:nvGrpSpPr>
          <p:cNvPr id="81" name="그룹 40">
            <a:extLst>
              <a:ext uri="{FF2B5EF4-FFF2-40B4-BE49-F238E27FC236}">
                <a16:creationId xmlns:a16="http://schemas.microsoft.com/office/drawing/2014/main" id="{6EEAF201-4E52-4A4C-920C-EEA332BF7084}"/>
              </a:ext>
            </a:extLst>
          </p:cNvPr>
          <p:cNvGrpSpPr/>
          <p:nvPr/>
        </p:nvGrpSpPr>
        <p:grpSpPr>
          <a:xfrm>
            <a:off x="4975889" y="2032754"/>
            <a:ext cx="3887475" cy="3221117"/>
            <a:chOff x="1357290" y="1714488"/>
            <a:chExt cx="6500857" cy="4596334"/>
          </a:xfrm>
        </p:grpSpPr>
        <p:grpSp>
          <p:nvGrpSpPr>
            <p:cNvPr id="82" name="그룹 26">
              <a:extLst>
                <a:ext uri="{FF2B5EF4-FFF2-40B4-BE49-F238E27FC236}">
                  <a16:creationId xmlns:a16="http://schemas.microsoft.com/office/drawing/2014/main" id="{E8BB6D1B-86CC-484E-9BAA-C8EC50DC9AF7}"/>
                </a:ext>
              </a:extLst>
            </p:cNvPr>
            <p:cNvGrpSpPr/>
            <p:nvPr/>
          </p:nvGrpSpPr>
          <p:grpSpPr>
            <a:xfrm>
              <a:off x="1357290" y="1714488"/>
              <a:ext cx="6397040" cy="4266467"/>
              <a:chOff x="1255554" y="1763613"/>
              <a:chExt cx="8048916" cy="5368176"/>
            </a:xfrm>
          </p:grpSpPr>
          <p:pic>
            <p:nvPicPr>
              <p:cNvPr id="84" name="그림 83">
                <a:extLst>
                  <a:ext uri="{FF2B5EF4-FFF2-40B4-BE49-F238E27FC236}">
                    <a16:creationId xmlns:a16="http://schemas.microsoft.com/office/drawing/2014/main" id="{A99ECCF7-DC2D-4FBA-A56B-FE14A61491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255554" y="1763613"/>
                <a:ext cx="8048916" cy="5368176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75BAE357-52E2-4119-8A4D-D2B1D5E7E9A1}"/>
                  </a:ext>
                </a:extLst>
              </p:cNvPr>
              <p:cNvSpPr/>
              <p:nvPr/>
            </p:nvSpPr>
            <p:spPr>
              <a:xfrm>
                <a:off x="2951680" y="3185081"/>
                <a:ext cx="5884738" cy="3946708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75000"/>
                  </a:schemeClr>
                </a:solidFill>
                <a:prstDash val="sysDash"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000"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</p:grp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9BDAB9C3-1DEE-47B3-A1DF-8E504B92DB20}"/>
                </a:ext>
              </a:extLst>
            </p:cNvPr>
            <p:cNvSpPr/>
            <p:nvPr/>
          </p:nvSpPr>
          <p:spPr>
            <a:xfrm>
              <a:off x="3232537" y="5981439"/>
              <a:ext cx="4625610" cy="32938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R="0" lvl="0" indent="0"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900" spc="-100" dirty="0">
                  <a:ln>
                    <a:solidFill>
                      <a:prstClr val="black">
                        <a:lumMod val="75000"/>
                        <a:lumOff val="25000"/>
                        <a:alpha val="0"/>
                      </a:prst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(한)볼펜체C" panose="02030600000101010101" pitchFamily="18" charset="-127"/>
                  <a:cs typeface="Times New Roman" panose="02020603050405020304" pitchFamily="18" charset="0"/>
                </a:rPr>
                <a:t>&lt; EX: website of Ministry of Foreign Affairs &gt;</a:t>
              </a:r>
            </a:p>
          </p:txBody>
        </p:sp>
      </p:grpSp>
      <p:pic>
        <p:nvPicPr>
          <p:cNvPr id="86" name="Picture 2" descr="O:\받은파일함\49F29A51-5091-4B80-81F3-4566CB905393.jpeg">
            <a:extLst>
              <a:ext uri="{FF2B5EF4-FFF2-40B4-BE49-F238E27FC236}">
                <a16:creationId xmlns:a16="http://schemas.microsoft.com/office/drawing/2014/main" id="{A3947F8F-58E5-4267-A94B-97149A775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r="3314"/>
          <a:stretch>
            <a:fillRect/>
          </a:stretch>
        </p:blipFill>
        <p:spPr bwMode="auto">
          <a:xfrm>
            <a:off x="5818196" y="2928934"/>
            <a:ext cx="2714644" cy="1901748"/>
          </a:xfrm>
          <a:prstGeom prst="rect">
            <a:avLst/>
          </a:prstGeom>
          <a:noFill/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613B9401-FEA1-4114-94D2-AE4CC5799554}"/>
              </a:ext>
            </a:extLst>
          </p:cNvPr>
          <p:cNvSpPr txBox="1"/>
          <p:nvPr/>
        </p:nvSpPr>
        <p:spPr>
          <a:xfrm>
            <a:off x="1439840" y="3017834"/>
            <a:ext cx="1059906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b="1" dirty="0"/>
              <a:t>Report to ACRC</a:t>
            </a:r>
            <a:endParaRPr lang="ko-KR" altLang="en-US" sz="900" b="1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89AC6E0-C7E3-4E53-BBEB-FFC1969E034D}"/>
              </a:ext>
            </a:extLst>
          </p:cNvPr>
          <p:cNvSpPr txBox="1"/>
          <p:nvPr/>
        </p:nvSpPr>
        <p:spPr>
          <a:xfrm>
            <a:off x="3071802" y="2954334"/>
            <a:ext cx="128588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1"/>
                </a:solidFill>
              </a:rPr>
              <a:t>Report to other organizations</a:t>
            </a:r>
            <a:endParaRPr lang="ko-KR" altLang="en-US" sz="900" b="1" dirty="0">
              <a:solidFill>
                <a:schemeClr val="bg1"/>
              </a:solidFill>
            </a:endParaRPr>
          </a:p>
        </p:txBody>
      </p:sp>
      <p:sp>
        <p:nvSpPr>
          <p:cNvPr id="89" name="순서도: 연결자 88">
            <a:extLst>
              <a:ext uri="{FF2B5EF4-FFF2-40B4-BE49-F238E27FC236}">
                <a16:creationId xmlns:a16="http://schemas.microsoft.com/office/drawing/2014/main" id="{6C4FF313-089A-4B88-9E03-F55B8AD88C27}"/>
              </a:ext>
            </a:extLst>
          </p:cNvPr>
          <p:cNvSpPr/>
          <p:nvPr/>
        </p:nvSpPr>
        <p:spPr>
          <a:xfrm>
            <a:off x="2995202" y="2148203"/>
            <a:ext cx="1428762" cy="1495110"/>
          </a:xfrm>
          <a:prstGeom prst="flowChartConnector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(한)볼펜체C" panose="02030600000101010101" pitchFamily="18" charset="-127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B3CC16A-664C-4BC7-9A58-38CA9F16EF6D}"/>
              </a:ext>
            </a:extLst>
          </p:cNvPr>
          <p:cNvSpPr txBox="1"/>
          <p:nvPr/>
        </p:nvSpPr>
        <p:spPr>
          <a:xfrm>
            <a:off x="3566831" y="4721632"/>
            <a:ext cx="514354" cy="370800"/>
          </a:xfrm>
          <a:prstGeom prst="rect">
            <a:avLst/>
          </a:prstGeom>
          <a:solidFill>
            <a:srgbClr val="3D7FCF"/>
          </a:solidFill>
          <a:ln>
            <a:solidFill>
              <a:srgbClr val="3D7FCF"/>
            </a:solidFill>
          </a:ln>
        </p:spPr>
        <p:txBody>
          <a:bodyPr wrap="square" rtlCol="0">
            <a:spAutoFit/>
          </a:bodyPr>
          <a:lstStyle/>
          <a:p>
            <a:endParaRPr lang="en-US" altLang="ko-KR" sz="5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Report</a:t>
            </a:r>
          </a:p>
          <a:p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6B1BA1D-0A5F-4670-83CB-5CCF27DBEAAE}"/>
              </a:ext>
            </a:extLst>
          </p:cNvPr>
          <p:cNvSpPr txBox="1"/>
          <p:nvPr/>
        </p:nvSpPr>
        <p:spPr>
          <a:xfrm>
            <a:off x="2430495" y="4721632"/>
            <a:ext cx="5400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/>
              <a:t>Protection</a:t>
            </a:r>
          </a:p>
          <a:p>
            <a:pPr algn="ctr"/>
            <a:r>
              <a:rPr lang="en-US" altLang="ko-KR" sz="600" b="1" dirty="0"/>
              <a:t>&amp; Reward </a:t>
            </a:r>
          </a:p>
          <a:p>
            <a:pPr algn="ctr"/>
            <a:r>
              <a:rPr lang="en-US" altLang="ko-KR" sz="600" b="1" dirty="0"/>
              <a:t>System</a:t>
            </a:r>
            <a:endParaRPr lang="ko-KR" altLang="en-US" sz="600" b="1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E06EC59-CCEF-4A3E-8320-A8CADE9121C3}"/>
              </a:ext>
            </a:extLst>
          </p:cNvPr>
          <p:cNvSpPr txBox="1"/>
          <p:nvPr/>
        </p:nvSpPr>
        <p:spPr>
          <a:xfrm>
            <a:off x="933151" y="4732110"/>
            <a:ext cx="11689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schemeClr val="bg1">
                    <a:lumMod val="50000"/>
                  </a:schemeClr>
                </a:solidFill>
              </a:rPr>
              <a:t>Cultural Heritage </a:t>
            </a:r>
          </a:p>
          <a:p>
            <a:r>
              <a:rPr lang="en-US" altLang="ko-KR" sz="900" b="1" dirty="0">
                <a:solidFill>
                  <a:schemeClr val="bg1">
                    <a:lumMod val="50000"/>
                  </a:schemeClr>
                </a:solidFill>
              </a:rPr>
              <a:t>Administration</a:t>
            </a:r>
            <a:endParaRPr lang="ko-KR" alt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1C79F15-1209-4AB9-9C40-AA0727F84B26}"/>
              </a:ext>
            </a:extLst>
          </p:cNvPr>
          <p:cNvSpPr txBox="1"/>
          <p:nvPr/>
        </p:nvSpPr>
        <p:spPr>
          <a:xfrm>
            <a:off x="937913" y="5265510"/>
            <a:ext cx="1220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900" b="1" dirty="0">
                <a:solidFill>
                  <a:schemeClr val="bg1">
                    <a:lumMod val="50000"/>
                  </a:schemeClr>
                </a:solidFill>
              </a:rPr>
              <a:t>Ministry of</a:t>
            </a:r>
          </a:p>
          <a:p>
            <a:r>
              <a:rPr lang="en-US" altLang="ko-KR" sz="900" b="1" dirty="0">
                <a:solidFill>
                  <a:schemeClr val="bg1">
                    <a:lumMod val="50000"/>
                  </a:schemeClr>
                </a:solidFill>
              </a:rPr>
              <a:t>SMEs and Startups</a:t>
            </a:r>
            <a:endParaRPr lang="ko-KR" altLang="en-US" sz="9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F8C4D71-7C3A-4190-A51D-F689C6F92DAB}"/>
              </a:ext>
            </a:extLst>
          </p:cNvPr>
          <p:cNvSpPr txBox="1"/>
          <p:nvPr/>
        </p:nvSpPr>
        <p:spPr>
          <a:xfrm>
            <a:off x="2994375" y="4721632"/>
            <a:ext cx="5229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/>
              <a:t>Report</a:t>
            </a:r>
          </a:p>
          <a:p>
            <a:pPr algn="ctr"/>
            <a:r>
              <a:rPr lang="en-US" altLang="ko-KR" sz="600" b="1" dirty="0"/>
              <a:t>System</a:t>
            </a:r>
          </a:p>
          <a:p>
            <a:pPr algn="ctr"/>
            <a:r>
              <a:rPr lang="en-US" altLang="ko-KR" sz="600" b="1" dirty="0"/>
              <a:t>Overview</a:t>
            </a:r>
            <a:endParaRPr lang="ko-KR" altLang="en-US" sz="600" b="1" dirty="0"/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7274324E-AB3F-457A-B933-7E80528CFD8A}"/>
              </a:ext>
            </a:extLst>
          </p:cNvPr>
          <p:cNvSpPr/>
          <p:nvPr/>
        </p:nvSpPr>
        <p:spPr>
          <a:xfrm>
            <a:off x="2400007" y="4683532"/>
            <a:ext cx="1141194" cy="972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lang="ko-KR" altLang="en-US" sz="200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624F7FC-D6A0-4632-9D87-ACAE40CB1E72}"/>
              </a:ext>
            </a:extLst>
          </p:cNvPr>
          <p:cNvSpPr txBox="1"/>
          <p:nvPr/>
        </p:nvSpPr>
        <p:spPr>
          <a:xfrm>
            <a:off x="3574447" y="5255032"/>
            <a:ext cx="514354" cy="370800"/>
          </a:xfrm>
          <a:prstGeom prst="rect">
            <a:avLst/>
          </a:prstGeom>
          <a:solidFill>
            <a:srgbClr val="3D7FCF"/>
          </a:solidFill>
          <a:ln>
            <a:solidFill>
              <a:srgbClr val="3D7FCF"/>
            </a:solidFill>
          </a:ln>
        </p:spPr>
        <p:txBody>
          <a:bodyPr wrap="square" rtlCol="0">
            <a:spAutoFit/>
          </a:bodyPr>
          <a:lstStyle/>
          <a:p>
            <a:endParaRPr lang="en-US" altLang="ko-KR" sz="500" b="1" dirty="0">
              <a:solidFill>
                <a:schemeClr val="bg1"/>
              </a:solidFill>
            </a:endParaRPr>
          </a:p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Report</a:t>
            </a:r>
          </a:p>
          <a:p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A4725E-950E-421D-B659-092C3DA1F05D}"/>
              </a:ext>
            </a:extLst>
          </p:cNvPr>
          <p:cNvSpPr txBox="1"/>
          <p:nvPr/>
        </p:nvSpPr>
        <p:spPr>
          <a:xfrm>
            <a:off x="2438111" y="5255032"/>
            <a:ext cx="5400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/>
              <a:t>Protection</a:t>
            </a:r>
          </a:p>
          <a:p>
            <a:pPr algn="ctr"/>
            <a:r>
              <a:rPr lang="en-US" altLang="ko-KR" sz="600" b="1" dirty="0"/>
              <a:t>&amp; Reward </a:t>
            </a:r>
          </a:p>
          <a:p>
            <a:pPr algn="ctr"/>
            <a:r>
              <a:rPr lang="en-US" altLang="ko-KR" sz="600" b="1" dirty="0"/>
              <a:t>System</a:t>
            </a:r>
            <a:endParaRPr lang="ko-KR" altLang="en-US" sz="6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AAC6367-5574-42C4-BB0F-7905C1EF8D8A}"/>
              </a:ext>
            </a:extLst>
          </p:cNvPr>
          <p:cNvSpPr txBox="1"/>
          <p:nvPr/>
        </p:nvSpPr>
        <p:spPr>
          <a:xfrm>
            <a:off x="3001991" y="5255032"/>
            <a:ext cx="5229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600" b="1" dirty="0"/>
              <a:t>Report</a:t>
            </a:r>
          </a:p>
          <a:p>
            <a:pPr algn="ctr"/>
            <a:r>
              <a:rPr lang="en-US" altLang="ko-KR" sz="600" b="1" dirty="0"/>
              <a:t>System</a:t>
            </a:r>
          </a:p>
          <a:p>
            <a:pPr algn="ctr"/>
            <a:r>
              <a:rPr lang="en-US" altLang="ko-KR" sz="600" b="1" dirty="0"/>
              <a:t>Overview</a:t>
            </a:r>
            <a:endParaRPr lang="ko-KR" altLang="en-US" sz="6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088A39C-0521-442E-BF80-973F2ECF32BC}"/>
              </a:ext>
            </a:extLst>
          </p:cNvPr>
          <p:cNvSpPr txBox="1"/>
          <p:nvPr/>
        </p:nvSpPr>
        <p:spPr>
          <a:xfrm>
            <a:off x="3054065" y="4369204"/>
            <a:ext cx="468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" b="1" dirty="0">
                <a:solidFill>
                  <a:schemeClr val="bg1"/>
                </a:solidFill>
              </a:rPr>
              <a:t>ABC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052D46AF-B193-45DD-8357-355A2691EB35}"/>
              </a:ext>
            </a:extLst>
          </p:cNvPr>
          <p:cNvSpPr/>
          <p:nvPr/>
        </p:nvSpPr>
        <p:spPr>
          <a:xfrm>
            <a:off x="0" y="895617"/>
            <a:ext cx="4140485" cy="4719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Enhanced Accessibility</a:t>
            </a:r>
          </a:p>
        </p:txBody>
      </p:sp>
    </p:spTree>
    <p:extLst>
      <p:ext uri="{BB962C8B-B14F-4D97-AF65-F5344CB8AC3E}">
        <p14:creationId xmlns:p14="http://schemas.microsoft.com/office/powerpoint/2010/main" val="89547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F97B56BA-370F-442A-B1B8-F16D446D37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</a:rPr>
              <a:t>2. Characteristics (reporter’s perspective)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052D46AF-B193-45DD-8357-355A2691EB35}"/>
              </a:ext>
            </a:extLst>
          </p:cNvPr>
          <p:cNvSpPr/>
          <p:nvPr/>
        </p:nvSpPr>
        <p:spPr>
          <a:xfrm>
            <a:off x="0" y="895617"/>
            <a:ext cx="4140485" cy="4719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Improved Convenience</a:t>
            </a:r>
          </a:p>
        </p:txBody>
      </p:sp>
      <p:pic>
        <p:nvPicPr>
          <p:cNvPr id="30" name="_x277777864" descr="EMB000019a00dc9">
            <a:extLst>
              <a:ext uri="{FF2B5EF4-FFF2-40B4-BE49-F238E27FC236}">
                <a16:creationId xmlns:a16="http://schemas.microsoft.com/office/drawing/2014/main" id="{6C0A9D9A-8BA7-4426-B090-D393598E5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714620"/>
            <a:ext cx="862908" cy="846172"/>
          </a:xfrm>
          <a:prstGeom prst="rect">
            <a:avLst/>
          </a:prstGeom>
          <a:noFill/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6F5B1288-ABB5-48DA-9A1B-7D244C9D771F}"/>
              </a:ext>
            </a:extLst>
          </p:cNvPr>
          <p:cNvSpPr/>
          <p:nvPr/>
        </p:nvSpPr>
        <p:spPr>
          <a:xfrm>
            <a:off x="1142976" y="4929199"/>
            <a:ext cx="2357454" cy="1000131"/>
          </a:xfrm>
          <a:prstGeom prst="rect">
            <a:avLst/>
          </a:prstGeom>
          <a:noFill/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ea typeface="(한)볼펜체C" panose="02030600000101010101" pitchFamily="18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B2E81B5A-9FD0-4394-9674-3A8BD0860AB3}"/>
              </a:ext>
            </a:extLst>
          </p:cNvPr>
          <p:cNvSpPr/>
          <p:nvPr/>
        </p:nvSpPr>
        <p:spPr>
          <a:xfrm>
            <a:off x="1142976" y="4933575"/>
            <a:ext cx="2357454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If you fill out the form, it will automatically analyze the contents and recommend an appropriate report type (corruption report, public interest report, etc.)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2E364483-0F9A-4588-B779-D1595735E72E}"/>
              </a:ext>
            </a:extLst>
          </p:cNvPr>
          <p:cNvSpPr/>
          <p:nvPr/>
        </p:nvSpPr>
        <p:spPr>
          <a:xfrm>
            <a:off x="6215074" y="2298135"/>
            <a:ext cx="2286016" cy="1273741"/>
          </a:xfrm>
          <a:prstGeom prst="rect">
            <a:avLst/>
          </a:prstGeom>
          <a:noFill/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ea typeface="(한)볼펜체C" panose="02030600000101010101" pitchFamily="18" charset="-127"/>
            </a:endParaRPr>
          </a:p>
        </p:txBody>
      </p:sp>
      <p:sp>
        <p:nvSpPr>
          <p:cNvPr id="34" name="한쪽 모서리는 잘리고 다른 쪽 모서리는 둥근 사각형 20">
            <a:extLst>
              <a:ext uri="{FF2B5EF4-FFF2-40B4-BE49-F238E27FC236}">
                <a16:creationId xmlns:a16="http://schemas.microsoft.com/office/drawing/2014/main" id="{DB7B039F-194B-442C-A212-895B5F4CF287}"/>
              </a:ext>
            </a:extLst>
          </p:cNvPr>
          <p:cNvSpPr/>
          <p:nvPr/>
        </p:nvSpPr>
        <p:spPr>
          <a:xfrm>
            <a:off x="6215074" y="1993325"/>
            <a:ext cx="2286016" cy="297895"/>
          </a:xfrm>
          <a:prstGeom prst="snip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ea typeface="(한)볼펜체C" panose="02030600000101010101" pitchFamily="18" charset="-127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9814098-3445-4086-BFF3-9CC4796D01E7}"/>
              </a:ext>
            </a:extLst>
          </p:cNvPr>
          <p:cNvSpPr/>
          <p:nvPr/>
        </p:nvSpPr>
        <p:spPr>
          <a:xfrm>
            <a:off x="6286512" y="2057347"/>
            <a:ext cx="2143140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Guide for Tailored Documentation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20AC350-0F02-4CAD-936E-E406BA50A284}"/>
              </a:ext>
            </a:extLst>
          </p:cNvPr>
          <p:cNvSpPr/>
          <p:nvPr/>
        </p:nvSpPr>
        <p:spPr>
          <a:xfrm>
            <a:off x="6215074" y="2342041"/>
            <a:ext cx="2286016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– Analyzes report data and standardizes them by report type</a:t>
            </a:r>
          </a:p>
          <a:p>
            <a:pPr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200" b="1" spc="-100" dirty="0">
              <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</a:ln>
              <a:solidFill>
                <a:schemeClr val="accent5">
                  <a:lumMod val="75000"/>
                </a:schemeClr>
              </a:solidFill>
              <a:latin typeface="맑은 고딕" panose="020B0503020000020004" pitchFamily="50" charset="-127"/>
              <a:ea typeface="(한)볼펜체C" panose="02030600000101010101" pitchFamily="18" charset="-127"/>
              <a:cs typeface="Times New Roman" panose="02020603050405020304" pitchFamily="18" charset="0"/>
            </a:endParaRPr>
          </a:p>
          <a:p>
            <a:pPr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- Has a search function to see similar report cases,  by work area, characteristic, and keyword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7104DE92-682F-4908-9760-6F5EE7E749BA}"/>
              </a:ext>
            </a:extLst>
          </p:cNvPr>
          <p:cNvSpPr/>
          <p:nvPr/>
        </p:nvSpPr>
        <p:spPr>
          <a:xfrm>
            <a:off x="6077850" y="1477944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If you feel difficult to fill out your report form,</a:t>
            </a:r>
          </a:p>
        </p:txBody>
      </p:sp>
      <p:sp>
        <p:nvSpPr>
          <p:cNvPr id="38" name="한쪽 모서리는 잘리고 다른 쪽 모서리는 둥근 사각형 23">
            <a:extLst>
              <a:ext uri="{FF2B5EF4-FFF2-40B4-BE49-F238E27FC236}">
                <a16:creationId xmlns:a16="http://schemas.microsoft.com/office/drawing/2014/main" id="{5E4EAC23-A8E4-4ABB-9F1B-722CA1AB16AB}"/>
              </a:ext>
            </a:extLst>
          </p:cNvPr>
          <p:cNvSpPr/>
          <p:nvPr/>
        </p:nvSpPr>
        <p:spPr>
          <a:xfrm>
            <a:off x="1142976" y="4572008"/>
            <a:ext cx="2357454" cy="357192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ea typeface="(한)볼펜체C" panose="02030600000101010101" pitchFamily="18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A3D911F-F1AC-4BE2-8A6D-F6053FC75770}"/>
              </a:ext>
            </a:extLst>
          </p:cNvPr>
          <p:cNvSpPr/>
          <p:nvPr/>
        </p:nvSpPr>
        <p:spPr>
          <a:xfrm>
            <a:off x="879632" y="3929066"/>
            <a:ext cx="28675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bg2">
                    <a:lumMod val="25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If you are not sure what kind of report you should make, 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EDAAE41A-855D-42F7-8F5F-D8BAC8752322}"/>
              </a:ext>
            </a:extLst>
          </p:cNvPr>
          <p:cNvSpPr/>
          <p:nvPr/>
        </p:nvSpPr>
        <p:spPr>
          <a:xfrm>
            <a:off x="1199970" y="4590999"/>
            <a:ext cx="228601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Report Documentation Guide</a:t>
            </a:r>
          </a:p>
        </p:txBody>
      </p:sp>
      <p:sp>
        <p:nvSpPr>
          <p:cNvPr id="41" name="자유형: 도형 80">
            <a:extLst>
              <a:ext uri="{FF2B5EF4-FFF2-40B4-BE49-F238E27FC236}">
                <a16:creationId xmlns:a16="http://schemas.microsoft.com/office/drawing/2014/main" id="{E9BF9C8D-16DF-430F-BF8B-AF804091E5C1}"/>
              </a:ext>
            </a:extLst>
          </p:cNvPr>
          <p:cNvSpPr/>
          <p:nvPr/>
        </p:nvSpPr>
        <p:spPr>
          <a:xfrm>
            <a:off x="214282" y="2786059"/>
            <a:ext cx="461947" cy="732655"/>
          </a:xfrm>
          <a:custGeom>
            <a:avLst/>
            <a:gdLst/>
            <a:ahLst/>
            <a:cxnLst/>
            <a:rect l="0" t="0" r="0" b="0"/>
            <a:pathLst>
              <a:path w="1047750" h="1800225">
                <a:moveTo>
                  <a:pt x="971249" y="889862"/>
                </a:moveTo>
                <a:cubicBezTo>
                  <a:pt x="975059" y="889862"/>
                  <a:pt x="979822" y="889862"/>
                  <a:pt x="983632" y="888909"/>
                </a:cubicBezTo>
                <a:cubicBezTo>
                  <a:pt x="1025542" y="882242"/>
                  <a:pt x="1053164" y="843189"/>
                  <a:pt x="1046497" y="801279"/>
                </a:cubicBezTo>
                <a:cubicBezTo>
                  <a:pt x="995062" y="483144"/>
                  <a:pt x="922672" y="292644"/>
                  <a:pt x="859807" y="178344"/>
                </a:cubicBezTo>
                <a:cubicBezTo>
                  <a:pt x="796942" y="64044"/>
                  <a:pt x="742649" y="25944"/>
                  <a:pt x="730267" y="18324"/>
                </a:cubicBezTo>
                <a:cubicBezTo>
                  <a:pt x="710264" y="5942"/>
                  <a:pt x="685499" y="4037"/>
                  <a:pt x="665497" y="11657"/>
                </a:cubicBezTo>
                <a:cubicBezTo>
                  <a:pt x="661687" y="11657"/>
                  <a:pt x="658829" y="12609"/>
                  <a:pt x="655019" y="12609"/>
                </a:cubicBezTo>
                <a:cubicBezTo>
                  <a:pt x="539767" y="35469"/>
                  <a:pt x="424514" y="58329"/>
                  <a:pt x="309262" y="80237"/>
                </a:cubicBezTo>
                <a:cubicBezTo>
                  <a:pt x="293069" y="80237"/>
                  <a:pt x="277829" y="85952"/>
                  <a:pt x="264494" y="95477"/>
                </a:cubicBezTo>
                <a:cubicBezTo>
                  <a:pt x="253064" y="104049"/>
                  <a:pt x="244492" y="114527"/>
                  <a:pt x="238777" y="127862"/>
                </a:cubicBezTo>
                <a:cubicBezTo>
                  <a:pt x="201629" y="190727"/>
                  <a:pt x="32084" y="498384"/>
                  <a:pt x="7319" y="910817"/>
                </a:cubicBezTo>
                <a:cubicBezTo>
                  <a:pt x="4462" y="952727"/>
                  <a:pt x="36847" y="988922"/>
                  <a:pt x="78757" y="991779"/>
                </a:cubicBezTo>
                <a:cubicBezTo>
                  <a:pt x="80662" y="991779"/>
                  <a:pt x="81614" y="991779"/>
                  <a:pt x="83519" y="991779"/>
                </a:cubicBezTo>
                <a:cubicBezTo>
                  <a:pt x="123524" y="991779"/>
                  <a:pt x="156862" y="960347"/>
                  <a:pt x="159719" y="920342"/>
                </a:cubicBezTo>
                <a:cubicBezTo>
                  <a:pt x="171149" y="721269"/>
                  <a:pt x="220679" y="546962"/>
                  <a:pt x="270209" y="419327"/>
                </a:cubicBezTo>
                <a:cubicBezTo>
                  <a:pt x="285449" y="548867"/>
                  <a:pt x="296879" y="679359"/>
                  <a:pt x="302594" y="809852"/>
                </a:cubicBezTo>
                <a:lnTo>
                  <a:pt x="231157" y="1670912"/>
                </a:lnTo>
                <a:cubicBezTo>
                  <a:pt x="225442" y="1736634"/>
                  <a:pt x="274019" y="1793784"/>
                  <a:pt x="339742" y="1799499"/>
                </a:cubicBezTo>
                <a:cubicBezTo>
                  <a:pt x="343552" y="1799499"/>
                  <a:pt x="346409" y="1799499"/>
                  <a:pt x="349267" y="1799499"/>
                </a:cubicBezTo>
                <a:cubicBezTo>
                  <a:pt x="410227" y="1799499"/>
                  <a:pt x="462614" y="1752827"/>
                  <a:pt x="467377" y="1689962"/>
                </a:cubicBezTo>
                <a:lnTo>
                  <a:pt x="534052" y="887957"/>
                </a:lnTo>
                <a:cubicBezTo>
                  <a:pt x="551197" y="887004"/>
                  <a:pt x="568342" y="886052"/>
                  <a:pt x="585487" y="886052"/>
                </a:cubicBezTo>
                <a:lnTo>
                  <a:pt x="662639" y="1689962"/>
                </a:lnTo>
                <a:cubicBezTo>
                  <a:pt x="668354" y="1751874"/>
                  <a:pt x="720742" y="1797594"/>
                  <a:pt x="780749" y="1797594"/>
                </a:cubicBezTo>
                <a:cubicBezTo>
                  <a:pt x="784559" y="1797594"/>
                  <a:pt x="788369" y="1797594"/>
                  <a:pt x="792179" y="1796642"/>
                </a:cubicBezTo>
                <a:cubicBezTo>
                  <a:pt x="857902" y="1789974"/>
                  <a:pt x="905527" y="1731872"/>
                  <a:pt x="898859" y="1667102"/>
                </a:cubicBezTo>
                <a:lnTo>
                  <a:pt x="815992" y="804137"/>
                </a:lnTo>
                <a:cubicBezTo>
                  <a:pt x="815992" y="800327"/>
                  <a:pt x="816944" y="796517"/>
                  <a:pt x="815992" y="792707"/>
                </a:cubicBezTo>
                <a:cubicBezTo>
                  <a:pt x="809324" y="653642"/>
                  <a:pt x="797894" y="515529"/>
                  <a:pt x="782654" y="378369"/>
                </a:cubicBezTo>
                <a:cubicBezTo>
                  <a:pt x="821707" y="480287"/>
                  <a:pt x="862664" y="625067"/>
                  <a:pt x="896002" y="826997"/>
                </a:cubicBezTo>
                <a:cubicBezTo>
                  <a:pt x="902669" y="863192"/>
                  <a:pt x="935054" y="889862"/>
                  <a:pt x="971249" y="88986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42" name="자유형: 도형 81">
            <a:extLst>
              <a:ext uri="{FF2B5EF4-FFF2-40B4-BE49-F238E27FC236}">
                <a16:creationId xmlns:a16="http://schemas.microsoft.com/office/drawing/2014/main" id="{3DB45E8E-65DE-4F6C-B94F-DC62CF8C7A75}"/>
              </a:ext>
            </a:extLst>
          </p:cNvPr>
          <p:cNvSpPr/>
          <p:nvPr/>
        </p:nvSpPr>
        <p:spPr>
          <a:xfrm>
            <a:off x="275030" y="2596567"/>
            <a:ext cx="214175" cy="197700"/>
          </a:xfrm>
          <a:custGeom>
            <a:avLst/>
            <a:gdLst/>
            <a:ahLst/>
            <a:cxnLst/>
            <a:rect l="0" t="0" r="0" b="0"/>
            <a:pathLst>
              <a:path w="485775" h="485775">
                <a:moveTo>
                  <a:pt x="457782" y="220860"/>
                </a:moveTo>
                <a:cubicBezTo>
                  <a:pt x="471015" y="338476"/>
                  <a:pt x="386396" y="444549"/>
                  <a:pt x="268780" y="457782"/>
                </a:cubicBezTo>
                <a:cubicBezTo>
                  <a:pt x="151164" y="471015"/>
                  <a:pt x="45090" y="386396"/>
                  <a:pt x="31857" y="268780"/>
                </a:cubicBezTo>
                <a:cubicBezTo>
                  <a:pt x="18625" y="151164"/>
                  <a:pt x="103244" y="45090"/>
                  <a:pt x="220860" y="31858"/>
                </a:cubicBezTo>
                <a:cubicBezTo>
                  <a:pt x="338476" y="18625"/>
                  <a:pt x="444549" y="103244"/>
                  <a:pt x="457782" y="22086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n-cs"/>
            </a:endParaRPr>
          </a:p>
        </p:txBody>
      </p:sp>
      <p:sp>
        <p:nvSpPr>
          <p:cNvPr id="43" name="모서리가 둥근 사각형 설명선 39">
            <a:extLst>
              <a:ext uri="{FF2B5EF4-FFF2-40B4-BE49-F238E27FC236}">
                <a16:creationId xmlns:a16="http://schemas.microsoft.com/office/drawing/2014/main" id="{3850937F-A8B2-4C2E-944D-747E9A4B6398}"/>
              </a:ext>
            </a:extLst>
          </p:cNvPr>
          <p:cNvSpPr/>
          <p:nvPr/>
        </p:nvSpPr>
        <p:spPr>
          <a:xfrm>
            <a:off x="1000100" y="2857496"/>
            <a:ext cx="3071834" cy="714380"/>
          </a:xfrm>
          <a:prstGeom prst="wedgeRoundRectCallout">
            <a:avLst>
              <a:gd name="adj1" fmla="val -59260"/>
              <a:gd name="adj2" fmla="val -52104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(한)볼펜체C" panose="02030600000101010101" pitchFamily="18" charset="-127"/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AFDD48FE-83C1-47F9-9EEA-1BA036D64EE3}"/>
              </a:ext>
            </a:extLst>
          </p:cNvPr>
          <p:cNvSpPr/>
          <p:nvPr/>
        </p:nvSpPr>
        <p:spPr>
          <a:xfrm>
            <a:off x="1000100" y="2925545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손글씨 펜" pitchFamily="66" charset="-127"/>
                <a:cs typeface="함초롬바탕" pitchFamily="18" charset="-127"/>
              </a:rPr>
              <a:t>I intuitively know that this is a wrongdoing, but I don’t know which law it violates, nor how to fill out the form.</a:t>
            </a:r>
          </a:p>
        </p:txBody>
      </p:sp>
      <p:sp>
        <p:nvSpPr>
          <p:cNvPr id="45" name="모서리가 둥근 사각형 설명선 55">
            <a:extLst>
              <a:ext uri="{FF2B5EF4-FFF2-40B4-BE49-F238E27FC236}">
                <a16:creationId xmlns:a16="http://schemas.microsoft.com/office/drawing/2014/main" id="{6E767131-2FB7-4211-BDE4-3C792155EE11}"/>
              </a:ext>
            </a:extLst>
          </p:cNvPr>
          <p:cNvSpPr/>
          <p:nvPr/>
        </p:nvSpPr>
        <p:spPr>
          <a:xfrm>
            <a:off x="2285984" y="2000240"/>
            <a:ext cx="3214710" cy="714380"/>
          </a:xfrm>
          <a:prstGeom prst="wedgeRoundRectCallout">
            <a:avLst>
              <a:gd name="adj1" fmla="val 44596"/>
              <a:gd name="adj2" fmla="val 7738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(한)볼펜체C" panose="02030600000101010101" pitchFamily="18" charset="-127"/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8C59A6D8-F925-4F09-85EE-3714488C3133}"/>
              </a:ext>
            </a:extLst>
          </p:cNvPr>
          <p:cNvSpPr/>
          <p:nvPr/>
        </p:nvSpPr>
        <p:spPr>
          <a:xfrm>
            <a:off x="2321703" y="1939608"/>
            <a:ext cx="315460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As long as you write down the facts accurately, ACRC will do other things for you.</a:t>
            </a: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id="{A00652E7-9F04-4EBA-974A-785F2DD7F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4810" y="3929066"/>
            <a:ext cx="4360479" cy="2643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7E24252-C489-46AB-AA6C-D484E40883EA}"/>
              </a:ext>
            </a:extLst>
          </p:cNvPr>
          <p:cNvSpPr txBox="1"/>
          <p:nvPr/>
        </p:nvSpPr>
        <p:spPr>
          <a:xfrm>
            <a:off x="5388185" y="5890398"/>
            <a:ext cx="931665" cy="277200"/>
          </a:xfrm>
          <a:prstGeom prst="rect">
            <a:avLst/>
          </a:prstGeom>
          <a:solidFill>
            <a:srgbClr val="0B11F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" b="1" dirty="0">
                <a:solidFill>
                  <a:schemeClr val="bg1"/>
                </a:solidFill>
              </a:rPr>
              <a:t>Receive help</a:t>
            </a:r>
            <a:endParaRPr lang="ko-KR" altLang="en-US" sz="600" b="1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4BC7FF-3B2F-469C-A6BD-5DF8B8F46A87}"/>
              </a:ext>
            </a:extLst>
          </p:cNvPr>
          <p:cNvSpPr txBox="1"/>
          <p:nvPr/>
        </p:nvSpPr>
        <p:spPr>
          <a:xfrm>
            <a:off x="5508314" y="4302629"/>
            <a:ext cx="16962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Is this your first visit ?</a:t>
            </a:r>
            <a:endParaRPr lang="ko-KR" altLang="en-US" sz="11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1C2A03A-953A-4DFA-99A8-84A3BC63C8AE}"/>
              </a:ext>
            </a:extLst>
          </p:cNvPr>
          <p:cNvSpPr txBox="1"/>
          <p:nvPr/>
        </p:nvSpPr>
        <p:spPr>
          <a:xfrm>
            <a:off x="5000628" y="4643446"/>
            <a:ext cx="2714644" cy="220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altLang="ko-KR" sz="1000" b="1" dirty="0"/>
              <a:t>This is a guide to Report-filing</a:t>
            </a:r>
            <a:endParaRPr lang="ko-KR" altLang="en-US" sz="1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257477-A29C-40B3-A891-30E9432B550E}"/>
              </a:ext>
            </a:extLst>
          </p:cNvPr>
          <p:cNvSpPr txBox="1"/>
          <p:nvPr/>
        </p:nvSpPr>
        <p:spPr>
          <a:xfrm>
            <a:off x="6500826" y="5898850"/>
            <a:ext cx="931665" cy="276999"/>
          </a:xfrm>
          <a:prstGeom prst="rect">
            <a:avLst/>
          </a:prstGeom>
          <a:solidFill>
            <a:srgbClr val="0B11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" b="1" dirty="0">
                <a:solidFill>
                  <a:schemeClr val="bg1"/>
                </a:solidFill>
              </a:rPr>
              <a:t>File a report  yourself</a:t>
            </a:r>
            <a:endParaRPr lang="ko-KR" altLang="en-US" sz="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1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F97B56BA-370F-442A-B1B8-F16D446D37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</a:rPr>
              <a:t>2. Characteristics (reporter’s perspective)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052D46AF-B193-45DD-8357-355A2691EB35}"/>
              </a:ext>
            </a:extLst>
          </p:cNvPr>
          <p:cNvSpPr/>
          <p:nvPr/>
        </p:nvSpPr>
        <p:spPr>
          <a:xfrm>
            <a:off x="0" y="895617"/>
            <a:ext cx="4140485" cy="4719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Real-time checking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BA0DAAD5-66E7-49BE-B081-7D60ED55FD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7"/>
          <a:stretch>
            <a:fillRect/>
          </a:stretch>
        </p:blipFill>
        <p:spPr>
          <a:xfrm>
            <a:off x="614578" y="3735383"/>
            <a:ext cx="3160611" cy="2714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내용 개체 틀 4">
            <a:extLst>
              <a:ext uri="{FF2B5EF4-FFF2-40B4-BE49-F238E27FC236}">
                <a16:creationId xmlns:a16="http://schemas.microsoft.com/office/drawing/2014/main" id="{56FEB285-8B32-49A6-A86C-E038790AC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6478" y="2195918"/>
            <a:ext cx="4457488" cy="41289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76EA51B6-FC71-4FDC-8B07-3428FB88B8CC}"/>
              </a:ext>
            </a:extLst>
          </p:cNvPr>
          <p:cNvSpPr/>
          <p:nvPr/>
        </p:nvSpPr>
        <p:spPr bwMode="auto">
          <a:xfrm>
            <a:off x="542570" y="3312525"/>
            <a:ext cx="3289474" cy="338554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1" indent="-457200" algn="ctr" defTabSz="1211941" eaLnBrk="0" fontAlgn="ctr">
              <a:lnSpc>
                <a:spcPct val="110000"/>
              </a:lnSpc>
              <a:spcAft>
                <a:spcPts val="364"/>
              </a:spcAft>
              <a:buClr>
                <a:sysClr val="windowText" lastClr="000000"/>
              </a:buClr>
              <a:buSzPct val="80000"/>
              <a:tabLst>
                <a:tab pos="5145692" algn="l"/>
              </a:tabLst>
            </a:pPr>
            <a:r>
              <a:rPr lang="en-US" altLang="ko-KR" sz="2000" b="1" spc="-153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a typeface="(한)볼펜체C" panose="02030600000101010101" pitchFamily="18" charset="-127"/>
              </a:rPr>
              <a:t>&lt; See “My Result” &gt;</a:t>
            </a:r>
            <a:endParaRPr lang="ko-KR" altLang="en-US" sz="2000" b="1" spc="-153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a typeface="(한)볼펜체C" panose="02030600000101010101" pitchFamily="18" charset="-127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63D53B3-2AD0-4F3B-A7FE-6B6C7F8C4555}"/>
              </a:ext>
            </a:extLst>
          </p:cNvPr>
          <p:cNvSpPr/>
          <p:nvPr/>
        </p:nvSpPr>
        <p:spPr bwMode="auto">
          <a:xfrm>
            <a:off x="4283492" y="1772925"/>
            <a:ext cx="3605090" cy="40626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/>
              <a:contourClr>
                <a:schemeClr val="bg1"/>
              </a:contourClr>
            </a:sp3d>
          </a:bodyPr>
          <a:lstStyle/>
          <a:p>
            <a:pPr lvl="1" indent="-457200" defTabSz="1211941" eaLnBrk="0" fontAlgn="ctr">
              <a:lnSpc>
                <a:spcPct val="110000"/>
              </a:lnSpc>
              <a:spcAft>
                <a:spcPts val="364"/>
              </a:spcAft>
              <a:buClr>
                <a:sysClr val="windowText" lastClr="000000"/>
              </a:buClr>
              <a:buSzPct val="80000"/>
              <a:tabLst>
                <a:tab pos="5145692" algn="l"/>
              </a:tabLst>
            </a:pPr>
            <a:r>
              <a:rPr lang="en-US" altLang="ko-KR" sz="2400" b="1" spc="-153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a typeface="(한)볼펜체C" panose="02030600000101010101" pitchFamily="18" charset="-127"/>
              </a:rPr>
              <a:t>&lt; Check your report progress&gt;</a:t>
            </a:r>
            <a:endParaRPr lang="ko-KR" altLang="en-US" sz="2400" b="1" spc="-153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a typeface="(한)볼펜체C" panose="02030600000101010101" pitchFamily="18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2DEDA896-6119-4A78-89FF-3B9DDB009B55}"/>
              </a:ext>
            </a:extLst>
          </p:cNvPr>
          <p:cNvSpPr/>
          <p:nvPr/>
        </p:nvSpPr>
        <p:spPr>
          <a:xfrm>
            <a:off x="614578" y="2208061"/>
            <a:ext cx="3171604" cy="845113"/>
          </a:xfrm>
          <a:prstGeom prst="rect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ea typeface="(한)볼펜체C" panose="02030600000101010101" pitchFamily="18" charset="-127"/>
            </a:endParaRPr>
          </a:p>
        </p:txBody>
      </p:sp>
      <p:sp>
        <p:nvSpPr>
          <p:cNvPr id="53" name="한쪽 모서리는 잘리고 다른 쪽 모서리는 둥근 사각형 34">
            <a:extLst>
              <a:ext uri="{FF2B5EF4-FFF2-40B4-BE49-F238E27FC236}">
                <a16:creationId xmlns:a16="http://schemas.microsoft.com/office/drawing/2014/main" id="{A62418EA-5454-4FDF-A771-9CA1B7E0C4FC}"/>
              </a:ext>
            </a:extLst>
          </p:cNvPr>
          <p:cNvSpPr/>
          <p:nvPr/>
        </p:nvSpPr>
        <p:spPr>
          <a:xfrm>
            <a:off x="614578" y="2000240"/>
            <a:ext cx="3175200" cy="285752"/>
          </a:xfrm>
          <a:prstGeom prst="snip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ea typeface="(한)볼펜체C" panose="02030600000101010101" pitchFamily="18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F12E1F0B-FFB9-467E-B361-87D3A413CAA2}"/>
              </a:ext>
            </a:extLst>
          </p:cNvPr>
          <p:cNvSpPr/>
          <p:nvPr/>
        </p:nvSpPr>
        <p:spPr>
          <a:xfrm>
            <a:off x="542570" y="2289502"/>
            <a:ext cx="3381358" cy="9387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a typeface="(한)볼펜체C" panose="02030600000101010101" pitchFamily="18" charset="-127"/>
                <a:cs typeface="Times New Roman" panose="02020603050405020304" pitchFamily="18" charset="0"/>
              </a:rPr>
              <a:t>You can check your report progress at your report page. </a:t>
            </a:r>
          </a:p>
          <a:p>
            <a:pPr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1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a typeface="(한)볼펜체C" panose="02030600000101010101" pitchFamily="18" charset="-127"/>
                <a:cs typeface="Times New Roman" panose="02020603050405020304" pitchFamily="18" charset="0"/>
              </a:rPr>
              <a:t>If there is any change in the major steps (designation of investigator, input of handling result, etc.), you can be informed by SMS.</a:t>
            </a:r>
          </a:p>
          <a:p>
            <a:pPr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100" b="1" spc="-100" dirty="0">
              <a:ln>
                <a:solidFill>
                  <a:prstClr val="black">
                    <a:lumMod val="75000"/>
                    <a:lumOff val="25000"/>
                    <a:alpha val="0"/>
                  </a:prst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a typeface="(한)볼펜체C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CED20707-DF62-4B33-92E6-0993C0CA160C}"/>
              </a:ext>
            </a:extLst>
          </p:cNvPr>
          <p:cNvSpPr/>
          <p:nvPr/>
        </p:nvSpPr>
        <p:spPr>
          <a:xfrm>
            <a:off x="399979" y="1547041"/>
            <a:ext cx="3666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ea typeface="(한)볼펜체C" panose="02030600000101010101" pitchFamily="18" charset="-127"/>
                <a:cs typeface="Times New Roman" panose="02020603050405020304" pitchFamily="18" charset="0"/>
              </a:rPr>
              <a:t>If you wonder what’s going on…</a:t>
            </a: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E709178D-A19C-4EAF-80BE-5D41DE65CEA1}"/>
              </a:ext>
            </a:extLst>
          </p:cNvPr>
          <p:cNvSpPr/>
          <p:nvPr/>
        </p:nvSpPr>
        <p:spPr>
          <a:xfrm>
            <a:off x="614578" y="2000240"/>
            <a:ext cx="2877302" cy="33855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SMS</a:t>
            </a:r>
            <a:r>
              <a:rPr kumimoji="1" lang="ko-KR" altLang="en-US" sz="16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16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bg1"/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alarm &amp; system check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ED8F2D-3FF2-4826-9F3F-56F2B397448A}"/>
              </a:ext>
            </a:extLst>
          </p:cNvPr>
          <p:cNvSpPr txBox="1"/>
          <p:nvPr/>
        </p:nvSpPr>
        <p:spPr>
          <a:xfrm>
            <a:off x="4588194" y="3784286"/>
            <a:ext cx="6981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Submit</a:t>
            </a:r>
            <a:endParaRPr lang="ko-KR" alt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9651BF3-E773-4774-B9AC-783291EE42FD}"/>
              </a:ext>
            </a:extLst>
          </p:cNvPr>
          <p:cNvSpPr txBox="1"/>
          <p:nvPr/>
        </p:nvSpPr>
        <p:spPr>
          <a:xfrm>
            <a:off x="5549272" y="3801430"/>
            <a:ext cx="73724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progress</a:t>
            </a:r>
            <a:endParaRPr lang="ko-KR" altLang="en-US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0D4CC26-56FA-4D26-AB96-45DFBEFBE70D}"/>
              </a:ext>
            </a:extLst>
          </p:cNvPr>
          <p:cNvSpPr txBox="1"/>
          <p:nvPr/>
        </p:nvSpPr>
        <p:spPr>
          <a:xfrm>
            <a:off x="6531306" y="3834768"/>
            <a:ext cx="7372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ACRC</a:t>
            </a:r>
          </a:p>
          <a:p>
            <a:pPr algn="ctr"/>
            <a:r>
              <a:rPr lang="en-US" altLang="ko-KR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Completes</a:t>
            </a:r>
          </a:p>
          <a:p>
            <a:pPr algn="ctr"/>
            <a:r>
              <a:rPr lang="en-US" altLang="ko-KR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Processing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BBED39C-64E5-4535-884F-5B9A83BC98F5}"/>
              </a:ext>
            </a:extLst>
          </p:cNvPr>
          <p:cNvSpPr txBox="1"/>
          <p:nvPr/>
        </p:nvSpPr>
        <p:spPr>
          <a:xfrm>
            <a:off x="7474582" y="3847734"/>
            <a:ext cx="828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rgbClr val="0070C0"/>
                </a:solidFill>
              </a:rPr>
              <a:t>Referral / </a:t>
            </a:r>
          </a:p>
          <a:p>
            <a:pPr algn="ctr"/>
            <a:r>
              <a:rPr lang="en-US" altLang="ko-KR" sz="800" b="1" dirty="0">
                <a:solidFill>
                  <a:srgbClr val="0070C0"/>
                </a:solidFill>
              </a:rPr>
              <a:t>Investigation</a:t>
            </a:r>
          </a:p>
          <a:p>
            <a:pPr algn="ctr"/>
            <a:r>
              <a:rPr lang="en-US" altLang="ko-KR" sz="800" b="1" dirty="0">
                <a:solidFill>
                  <a:srgbClr val="0070C0"/>
                </a:solidFill>
              </a:rPr>
              <a:t>by referred </a:t>
            </a:r>
          </a:p>
          <a:p>
            <a:pPr algn="ctr"/>
            <a:r>
              <a:rPr lang="en-US" altLang="ko-KR" sz="800" b="1" dirty="0">
                <a:solidFill>
                  <a:srgbClr val="0070C0"/>
                </a:solidFill>
              </a:rPr>
              <a:t>agency</a:t>
            </a:r>
            <a:endParaRPr lang="ko-KR" altLang="en-US" sz="800" b="1" dirty="0">
              <a:solidFill>
                <a:srgbClr val="0070C0"/>
              </a:solidFill>
            </a:endParaRPr>
          </a:p>
        </p:txBody>
      </p:sp>
      <p:sp>
        <p:nvSpPr>
          <p:cNvPr id="61" name="모서리가 둥근 직사각형 45">
            <a:extLst>
              <a:ext uri="{FF2B5EF4-FFF2-40B4-BE49-F238E27FC236}">
                <a16:creationId xmlns:a16="http://schemas.microsoft.com/office/drawing/2014/main" id="{F2C41776-C5AF-4FA5-BA6D-8C54FE3E3AED}"/>
              </a:ext>
            </a:extLst>
          </p:cNvPr>
          <p:cNvSpPr/>
          <p:nvPr/>
        </p:nvSpPr>
        <p:spPr>
          <a:xfrm>
            <a:off x="7483374" y="3527916"/>
            <a:ext cx="785818" cy="95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084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F97B56BA-370F-442A-B1B8-F16D446D371D}"/>
              </a:ext>
            </a:extLst>
          </p:cNvPr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B4877"/>
          </a:solidFill>
          <a:ln w="25400">
            <a:noFill/>
          </a:ln>
          <a:effectLst>
            <a:outerShdw dist="50800" dir="5400000" algn="t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en-US" altLang="ko-KR" sz="2400" b="1" dirty="0">
                <a:solidFill>
                  <a:schemeClr val="bg1"/>
                </a:solidFill>
              </a:rPr>
              <a:t>2. Characteristics (public organizations’ perspective)</a:t>
            </a:r>
            <a:endParaRPr lang="en-US" altLang="ko-KR" b="1" dirty="0">
              <a:solidFill>
                <a:schemeClr val="bg1"/>
              </a:solidFill>
            </a:endParaRPr>
          </a:p>
        </p:txBody>
      </p:sp>
      <p:sp>
        <p:nvSpPr>
          <p:cNvPr id="100" name="직사각형 99">
            <a:extLst>
              <a:ext uri="{FF2B5EF4-FFF2-40B4-BE49-F238E27FC236}">
                <a16:creationId xmlns:a16="http://schemas.microsoft.com/office/drawing/2014/main" id="{052D46AF-B193-45DD-8357-355A2691EB35}"/>
              </a:ext>
            </a:extLst>
          </p:cNvPr>
          <p:cNvSpPr/>
          <p:nvPr/>
        </p:nvSpPr>
        <p:spPr>
          <a:xfrm>
            <a:off x="0" y="895617"/>
            <a:ext cx="4140485" cy="4719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Increased work efficiency</a:t>
            </a:r>
          </a:p>
        </p:txBody>
      </p:sp>
      <p:grpSp>
        <p:nvGrpSpPr>
          <p:cNvPr id="20" name="그룹 27">
            <a:extLst>
              <a:ext uri="{FF2B5EF4-FFF2-40B4-BE49-F238E27FC236}">
                <a16:creationId xmlns:a16="http://schemas.microsoft.com/office/drawing/2014/main" id="{A6A294D0-9B0C-4BF1-A536-49ED40CEAC1A}"/>
              </a:ext>
            </a:extLst>
          </p:cNvPr>
          <p:cNvGrpSpPr/>
          <p:nvPr/>
        </p:nvGrpSpPr>
        <p:grpSpPr>
          <a:xfrm>
            <a:off x="182498" y="3889378"/>
            <a:ext cx="8193200" cy="2786082"/>
            <a:chOff x="357158" y="2143116"/>
            <a:chExt cx="8264445" cy="2786082"/>
          </a:xfrm>
        </p:grpSpPr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D1527DA4-4811-43EC-AE3D-0CAE0233B85E}"/>
                </a:ext>
              </a:extLst>
            </p:cNvPr>
            <p:cNvSpPr/>
            <p:nvPr/>
          </p:nvSpPr>
          <p:spPr>
            <a:xfrm>
              <a:off x="6049835" y="3643314"/>
              <a:ext cx="2571768" cy="1285884"/>
            </a:xfrm>
            <a:prstGeom prst="rect">
              <a:avLst/>
            </a:pr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solidFill>
                  <a:schemeClr val="accent3">
                    <a:lumMod val="50000"/>
                  </a:schemeClr>
                </a:solidFill>
                <a:ea typeface="(한)볼펜체C" panose="02030600000101010101" pitchFamily="18" charset="-127"/>
              </a:endParaRP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DBC3016C-AF3A-495C-B258-A13175A71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2143116"/>
              <a:ext cx="8072462" cy="902494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23" name="왼쪽 중괄호 22">
              <a:extLst>
                <a:ext uri="{FF2B5EF4-FFF2-40B4-BE49-F238E27FC236}">
                  <a16:creationId xmlns:a16="http://schemas.microsoft.com/office/drawing/2014/main" id="{CD4A117F-7B76-4DBF-9897-EA46DCD04117}"/>
                </a:ext>
              </a:extLst>
            </p:cNvPr>
            <p:cNvSpPr/>
            <p:nvPr/>
          </p:nvSpPr>
          <p:spPr>
            <a:xfrm rot="16200000">
              <a:off x="2821769" y="821515"/>
              <a:ext cx="500067" cy="4857783"/>
            </a:xfrm>
            <a:prstGeom prst="leftBrace">
              <a:avLst>
                <a:gd name="adj1" fmla="val 8333"/>
                <a:gd name="adj2" fmla="val 50241"/>
              </a:avLst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000" dirty="0">
                <a:ea typeface="(한)볼펜체C" panose="02030600000101010101" pitchFamily="18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47E5C09B-3061-45A2-885F-8EC230CDB2BD}"/>
                </a:ext>
              </a:extLst>
            </p:cNvPr>
            <p:cNvSpPr/>
            <p:nvPr/>
          </p:nvSpPr>
          <p:spPr>
            <a:xfrm>
              <a:off x="2000232" y="3500440"/>
              <a:ext cx="2214578" cy="3385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R="0" lvl="0" indent="0"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1" spc="-100" dirty="0">
                  <a:ln>
                    <a:solidFill>
                      <a:prstClr val="black">
                        <a:lumMod val="75000"/>
                        <a:lumOff val="25000"/>
                        <a:alpha val="0"/>
                      </a:prst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(한)볼펜체C" panose="02030600000101010101" pitchFamily="18" charset="-127"/>
                  <a:cs typeface="Times New Roman" panose="02020603050405020304" pitchFamily="18" charset="0"/>
                </a:rPr>
                <a:t>Handled in ACRC</a:t>
              </a:r>
            </a:p>
          </p:txBody>
        </p: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C8ADE8C5-25A7-43E7-A6F0-955D41A104C3}"/>
                </a:ext>
              </a:extLst>
            </p:cNvPr>
            <p:cNvCxnSpPr/>
            <p:nvPr/>
          </p:nvCxnSpPr>
          <p:spPr>
            <a:xfrm rot="5400000">
              <a:off x="7142974" y="3142454"/>
              <a:ext cx="428628" cy="1588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A9F313D4-4D30-425B-8760-23FAF6C5CED9}"/>
                </a:ext>
              </a:extLst>
            </p:cNvPr>
            <p:cNvSpPr/>
            <p:nvPr/>
          </p:nvSpPr>
          <p:spPr>
            <a:xfrm>
              <a:off x="6215042" y="3219452"/>
              <a:ext cx="2214578" cy="5847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R="0" lvl="0" indent="0"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1" spc="-100" dirty="0">
                  <a:ln>
                    <a:solidFill>
                      <a:prstClr val="black">
                        <a:lumMod val="75000"/>
                        <a:lumOff val="25000"/>
                        <a:alpha val="0"/>
                      </a:prst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(한)볼펜체C" panose="02030600000101010101" pitchFamily="18" charset="-127"/>
                  <a:cs typeface="Times New Roman" panose="02020603050405020304" pitchFamily="18" charset="0"/>
                </a:rPr>
                <a:t>Refer/ forward to relevant agency </a:t>
              </a:r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613147BF-BFB0-4DEB-BD1B-E6AF6789C98F}"/>
              </a:ext>
            </a:extLst>
          </p:cNvPr>
          <p:cNvSpPr/>
          <p:nvPr/>
        </p:nvSpPr>
        <p:spPr>
          <a:xfrm>
            <a:off x="5765492" y="5573725"/>
            <a:ext cx="2675696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Investigate and take measures on  referred reports based on the information the ACRC refers(forwards), and notify the ACRC of the result</a:t>
            </a:r>
          </a:p>
        </p:txBody>
      </p:sp>
      <p:sp>
        <p:nvSpPr>
          <p:cNvPr id="32" name="오른쪽 화살표 37">
            <a:extLst>
              <a:ext uri="{FF2B5EF4-FFF2-40B4-BE49-F238E27FC236}">
                <a16:creationId xmlns:a16="http://schemas.microsoft.com/office/drawing/2014/main" id="{A92508EB-1313-48DD-97A0-70BFF771B874}"/>
              </a:ext>
            </a:extLst>
          </p:cNvPr>
          <p:cNvSpPr/>
          <p:nvPr/>
        </p:nvSpPr>
        <p:spPr>
          <a:xfrm>
            <a:off x="4683092" y="5246699"/>
            <a:ext cx="785818" cy="35719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>
              <a:solidFill>
                <a:schemeClr val="tx2"/>
              </a:solidFill>
              <a:ea typeface="(한)볼펜체C" panose="02030600000101010101" pitchFamily="18" charset="-127"/>
            </a:endParaRPr>
          </a:p>
        </p:txBody>
      </p:sp>
      <p:grpSp>
        <p:nvGrpSpPr>
          <p:cNvPr id="33" name="그룹 34">
            <a:extLst>
              <a:ext uri="{FF2B5EF4-FFF2-40B4-BE49-F238E27FC236}">
                <a16:creationId xmlns:a16="http://schemas.microsoft.com/office/drawing/2014/main" id="{1E934433-C662-4D51-A1FC-D00339438FAC}"/>
              </a:ext>
            </a:extLst>
          </p:cNvPr>
          <p:cNvGrpSpPr/>
          <p:nvPr/>
        </p:nvGrpSpPr>
        <p:grpSpPr>
          <a:xfrm>
            <a:off x="0" y="1785926"/>
            <a:ext cx="2000232" cy="461665"/>
            <a:chOff x="0" y="1571612"/>
            <a:chExt cx="2000232" cy="461665"/>
          </a:xfrm>
        </p:grpSpPr>
        <p:sp>
          <p:nvSpPr>
            <p:cNvPr id="34" name="오각형 40">
              <a:extLst>
                <a:ext uri="{FF2B5EF4-FFF2-40B4-BE49-F238E27FC236}">
                  <a16:creationId xmlns:a16="http://schemas.microsoft.com/office/drawing/2014/main" id="{563B1347-5CF4-461D-B13A-1D3C119A508B}"/>
                </a:ext>
              </a:extLst>
            </p:cNvPr>
            <p:cNvSpPr/>
            <p:nvPr/>
          </p:nvSpPr>
          <p:spPr>
            <a:xfrm>
              <a:off x="0" y="1676087"/>
              <a:ext cx="2000232" cy="285752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(한)볼펜체C" panose="02030600000101010101" pitchFamily="18" charset="-127"/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8D4951BE-651C-4F59-B045-D1417E528905}"/>
                </a:ext>
              </a:extLst>
            </p:cNvPr>
            <p:cNvSpPr/>
            <p:nvPr/>
          </p:nvSpPr>
          <p:spPr>
            <a:xfrm>
              <a:off x="500002" y="1571612"/>
              <a:ext cx="1285916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R="0" lvl="0" indent="0"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400" b="1" spc="-100" dirty="0">
                  <a:ln>
                    <a:solidFill>
                      <a:prstClr val="black">
                        <a:lumMod val="75000"/>
                        <a:lumOff val="25000"/>
                        <a:alpha val="0"/>
                      </a:prst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(한)볼펜체C" panose="02030600000101010101" pitchFamily="18" charset="-127"/>
                  <a:cs typeface="Times New Roman" pitchFamily="18" charset="0"/>
                </a:rPr>
                <a:t>Before</a:t>
              </a:r>
            </a:p>
          </p:txBody>
        </p:sp>
      </p:grpSp>
      <p:sp>
        <p:nvSpPr>
          <p:cNvPr id="36" name="오각형 43">
            <a:extLst>
              <a:ext uri="{FF2B5EF4-FFF2-40B4-BE49-F238E27FC236}">
                <a16:creationId xmlns:a16="http://schemas.microsoft.com/office/drawing/2014/main" id="{81E0649C-DF8E-4CFA-888B-9C7483ED4C04}"/>
              </a:ext>
            </a:extLst>
          </p:cNvPr>
          <p:cNvSpPr/>
          <p:nvPr/>
        </p:nvSpPr>
        <p:spPr>
          <a:xfrm>
            <a:off x="0" y="2592638"/>
            <a:ext cx="2000232" cy="285752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  <a:ea typeface="(한)볼펜체C" panose="02030600000101010101" pitchFamily="18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2B53796E-0349-481C-9A95-094C0C0C0787}"/>
              </a:ext>
            </a:extLst>
          </p:cNvPr>
          <p:cNvSpPr/>
          <p:nvPr/>
        </p:nvSpPr>
        <p:spPr>
          <a:xfrm>
            <a:off x="2000264" y="2361807"/>
            <a:ext cx="7143736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Public organizations can use Clean Portal function to be connected to the works of ACRC and handle reports by themselves using Standard Report System.   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C041E372-E85F-43E7-A1AB-292B9AE6D7B7}"/>
              </a:ext>
            </a:extLst>
          </p:cNvPr>
          <p:cNvSpPr/>
          <p:nvPr/>
        </p:nvSpPr>
        <p:spPr>
          <a:xfrm>
            <a:off x="1978487" y="1806821"/>
            <a:ext cx="692948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Each public organization received and handled reports separately.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CA33C14-20BC-41E2-B89B-1EB356006C27}"/>
              </a:ext>
            </a:extLst>
          </p:cNvPr>
          <p:cNvSpPr/>
          <p:nvPr/>
        </p:nvSpPr>
        <p:spPr>
          <a:xfrm>
            <a:off x="500034" y="2500306"/>
            <a:ext cx="1285916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indent="0"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bg1"/>
                </a:solidFill>
                <a:latin typeface="Times New Roman" pitchFamily="18" charset="0"/>
                <a:ea typeface="(한)볼펜체C" panose="02030600000101010101" pitchFamily="18" charset="-127"/>
                <a:cs typeface="Times New Roman" pitchFamily="18" charset="0"/>
              </a:rPr>
              <a:t>After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57914414-768F-4202-8ECC-238B7824895E}"/>
              </a:ext>
            </a:extLst>
          </p:cNvPr>
          <p:cNvSpPr/>
          <p:nvPr/>
        </p:nvSpPr>
        <p:spPr>
          <a:xfrm>
            <a:off x="5327818" y="3449643"/>
            <a:ext cx="3173978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indent="0" algn="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1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2"/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11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2"/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Currently, 349 public organizations receive and handle reports on “Clean Portal” </a:t>
            </a:r>
            <a:r>
              <a:rPr kumimoji="1" lang="ko-KR" altLang="en-US" sz="11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2"/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kumimoji="1" lang="en-US" altLang="ko-KR" sz="1100" b="1" spc="-100" dirty="0">
                <a:ln>
                  <a:solidFill>
                    <a:prstClr val="black">
                      <a:lumMod val="75000"/>
                      <a:lumOff val="25000"/>
                      <a:alpha val="0"/>
                    </a:prstClr>
                  </a:solidFill>
                </a:ln>
                <a:solidFill>
                  <a:schemeClr val="tx2"/>
                </a:solidFill>
                <a:latin typeface="맑은 고딕" panose="020B0503020000020004" pitchFamily="50" charset="-127"/>
                <a:ea typeface="(한)볼펜체C" panose="02030600000101010101" pitchFamily="18" charset="-127"/>
                <a:cs typeface="Times New Roman" panose="02020603050405020304" pitchFamily="18" charset="0"/>
              </a:rPr>
              <a:t>(as of Feb. 2022)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DC7DF0-0242-41A3-AA3C-A754EEFB1481}"/>
              </a:ext>
            </a:extLst>
          </p:cNvPr>
          <p:cNvSpPr txBox="1"/>
          <p:nvPr/>
        </p:nvSpPr>
        <p:spPr>
          <a:xfrm>
            <a:off x="393954" y="4032254"/>
            <a:ext cx="102944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 received</a:t>
            </a:r>
            <a:endParaRPr lang="ko-KR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5F12BE-64AB-40FD-BEE7-F0ECBCF1B79C}"/>
              </a:ext>
            </a:extLst>
          </p:cNvPr>
          <p:cNvSpPr txBox="1"/>
          <p:nvPr/>
        </p:nvSpPr>
        <p:spPr>
          <a:xfrm>
            <a:off x="477774" y="4268474"/>
            <a:ext cx="801823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Assigned to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6ADEB7-5326-440F-820B-B3D6CBB05A7E}"/>
              </a:ext>
            </a:extLst>
          </p:cNvPr>
          <p:cNvSpPr txBox="1"/>
          <p:nvPr/>
        </p:nvSpPr>
        <p:spPr>
          <a:xfrm>
            <a:off x="2547585" y="4010370"/>
            <a:ext cx="57419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Review</a:t>
            </a:r>
            <a:endParaRPr lang="ko-KR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CBB469-6F5B-40D5-B8AB-93EF3EDCB459}"/>
              </a:ext>
            </a:extLst>
          </p:cNvPr>
          <p:cNvSpPr txBox="1"/>
          <p:nvPr/>
        </p:nvSpPr>
        <p:spPr>
          <a:xfrm>
            <a:off x="2485475" y="4276094"/>
            <a:ext cx="69923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D76B0D-A01E-498F-AA4F-AC2837ECB90D}"/>
              </a:ext>
            </a:extLst>
          </p:cNvPr>
          <p:cNvSpPr txBox="1"/>
          <p:nvPr/>
        </p:nvSpPr>
        <p:spPr>
          <a:xfrm>
            <a:off x="4323210" y="4056577"/>
            <a:ext cx="9313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3D7FCF"/>
                </a:solidFill>
              </a:rPr>
              <a:t>Complete </a:t>
            </a:r>
          </a:p>
          <a:p>
            <a:pPr algn="ctr"/>
            <a:r>
              <a:rPr lang="en-US" altLang="ko-KR" sz="1000" b="1" dirty="0">
                <a:solidFill>
                  <a:srgbClr val="3D7FCF"/>
                </a:solidFill>
              </a:rPr>
              <a:t>Processing</a:t>
            </a:r>
            <a:endParaRPr lang="ko-KR" altLang="en-US" sz="1000" b="1" dirty="0">
              <a:solidFill>
                <a:srgbClr val="3D7FCF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85AB80-C33F-4F2F-A816-4D3B20D019C0}"/>
              </a:ext>
            </a:extLst>
          </p:cNvPr>
          <p:cNvSpPr txBox="1"/>
          <p:nvPr/>
        </p:nvSpPr>
        <p:spPr>
          <a:xfrm>
            <a:off x="6259656" y="3994080"/>
            <a:ext cx="16457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3D7FCF"/>
                </a:solidFill>
              </a:rPr>
              <a:t>Investigate referred case</a:t>
            </a:r>
            <a:endParaRPr lang="ko-KR" altLang="en-US" sz="1000" b="1" dirty="0">
              <a:solidFill>
                <a:srgbClr val="3D7FC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5417FA6-3441-4CE4-ADD3-FEE558C5387B}"/>
              </a:ext>
            </a:extLst>
          </p:cNvPr>
          <p:cNvSpPr txBox="1"/>
          <p:nvPr/>
        </p:nvSpPr>
        <p:spPr>
          <a:xfrm>
            <a:off x="6231868" y="4279906"/>
            <a:ext cx="1710725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Assigned to person in charge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710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8708</TotalTime>
  <Words>1155</Words>
  <Application>Microsoft Office PowerPoint</Application>
  <PresentationFormat>화면 슬라이드 쇼(4:3)</PresentationFormat>
  <Paragraphs>249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8" baseType="lpstr">
      <vt:lpstr>(한)볼펜체C</vt:lpstr>
      <vt:lpstr>KoPub돋움체 Bold</vt:lpstr>
      <vt:lpstr>나눔고딕OTF</vt:lpstr>
      <vt:lpstr>나눔바른고딕</vt:lpstr>
      <vt:lpstr>나눔손글씨 펜</vt:lpstr>
      <vt:lpstr>맑은 고딕</vt:lpstr>
      <vt:lpstr>함초롬바탕</vt:lpstr>
      <vt:lpstr>Arial</vt:lpstr>
      <vt:lpstr>Calibri</vt:lpstr>
      <vt:lpstr>Calibri Light</vt:lpstr>
      <vt:lpstr>Times New Roman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Moon</dc:creator>
  <cp:lastModifiedBy>user</cp:lastModifiedBy>
  <cp:revision>756</cp:revision>
  <cp:lastPrinted>2024-03-19T00:36:39Z</cp:lastPrinted>
  <dcterms:created xsi:type="dcterms:W3CDTF">2020-10-15T01:26:07Z</dcterms:created>
  <dcterms:modified xsi:type="dcterms:W3CDTF">2024-10-16T05:35:12Z</dcterms:modified>
</cp:coreProperties>
</file>