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2" r:id="rId2"/>
    <p:sldId id="295" r:id="rId3"/>
    <p:sldId id="296" r:id="rId4"/>
    <p:sldId id="286" r:id="rId5"/>
    <p:sldId id="285" r:id="rId6"/>
    <p:sldId id="299" r:id="rId7"/>
    <p:sldId id="297" r:id="rId8"/>
    <p:sldId id="293" r:id="rId9"/>
    <p:sldId id="301" r:id="rId10"/>
    <p:sldId id="298" r:id="rId11"/>
    <p:sldId id="263" r:id="rId12"/>
    <p:sldId id="259" r:id="rId13"/>
    <p:sldId id="261" r:id="rId14"/>
    <p:sldId id="264" r:id="rId15"/>
    <p:sldId id="271" r:id="rId16"/>
    <p:sldId id="265" r:id="rId17"/>
    <p:sldId id="266" r:id="rId18"/>
    <p:sldId id="278" r:id="rId19"/>
    <p:sldId id="287" r:id="rId20"/>
    <p:sldId id="288" r:id="rId21"/>
    <p:sldId id="267" r:id="rId22"/>
    <p:sldId id="272" r:id="rId23"/>
    <p:sldId id="277" r:id="rId24"/>
    <p:sldId id="273" r:id="rId25"/>
    <p:sldId id="279" r:id="rId26"/>
    <p:sldId id="280" r:id="rId27"/>
    <p:sldId id="30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5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713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36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29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74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2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4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4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1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6BF5915-431C-4D80-B86B-18055217A86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985A-8A2C-4CCB-9DC9-8E43E49A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57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21268-A382-6604-1084-F6433C68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23" y="0"/>
            <a:ext cx="120805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885AE-B8B6-9ABD-1125-E38A836B66CA}"/>
              </a:ext>
            </a:extLst>
          </p:cNvPr>
          <p:cNvSpPr txBox="1"/>
          <p:nvPr/>
        </p:nvSpPr>
        <p:spPr>
          <a:xfrm>
            <a:off x="291921" y="4539484"/>
            <a:ext cx="11900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Technology to Serve Anti-Corruption and Other Society Goals</a:t>
            </a:r>
          </a:p>
          <a:p>
            <a:pPr algn="ctr"/>
            <a:r>
              <a:rPr lang="en-US" sz="2000" dirty="0"/>
              <a:t>Dr. Sirilaksana Khoman</a:t>
            </a:r>
          </a:p>
          <a:p>
            <a:pPr algn="ctr"/>
            <a:r>
              <a:rPr lang="en-US" sz="2000" dirty="0"/>
              <a:t>Vice Chair, PPGG and Sub-Committee, NACC</a:t>
            </a:r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2AC74-892E-3792-241B-273E06C61B75}"/>
              </a:ext>
            </a:extLst>
          </p:cNvPr>
          <p:cNvSpPr txBox="1"/>
          <p:nvPr/>
        </p:nvSpPr>
        <p:spPr>
          <a:xfrm>
            <a:off x="452926" y="6012135"/>
            <a:ext cx="11665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Presented at the </a:t>
            </a:r>
            <a:r>
              <a:rPr lang="en-US" sz="1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World Anti-Corruption Conference, “</a:t>
            </a:r>
            <a:r>
              <a:rPr lang="en-US" dirty="0"/>
              <a:t>Leveraging Technological Solutions to Detect and Prevent Corruption, organized by International Strategy Institute (ISI) and </a:t>
            </a:r>
            <a:r>
              <a:rPr lang="en-US" sz="1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Rangsit University, October</a:t>
            </a:r>
            <a:r>
              <a:rPr lang="th-TH" sz="1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 </a:t>
            </a:r>
            <a:r>
              <a:rPr lang="en-US" sz="1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22, 2024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7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947E-7431-BDE1-63E1-6AC62263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82261"/>
            <a:ext cx="9404723" cy="1400530"/>
          </a:xfrm>
        </p:spPr>
        <p:txBody>
          <a:bodyPr/>
          <a:lstStyle/>
          <a:p>
            <a:r>
              <a:rPr lang="en-US" dirty="0"/>
              <a:t>The project comprises four components: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88FC2-B009-DD0A-A6DD-47B5B5BA0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29" y="1582792"/>
            <a:ext cx="11023129" cy="5275208"/>
          </a:xfrm>
        </p:spPr>
        <p:txBody>
          <a:bodyPr>
            <a:normAutofit/>
          </a:bodyPr>
          <a:lstStyle/>
          <a:p>
            <a:r>
              <a:rPr lang="en-US" sz="2800" dirty="0"/>
              <a:t>(1) </a:t>
            </a:r>
            <a:r>
              <a:rPr lang="en-US" sz="2800" b="1" dirty="0">
                <a:solidFill>
                  <a:srgbClr val="FFC000"/>
                </a:solidFill>
              </a:rPr>
              <a:t>sensor installation </a:t>
            </a:r>
            <a:r>
              <a:rPr lang="en-US" sz="2800" dirty="0"/>
              <a:t>for fire monitoring and detection, with networks of rural communities trained in installation, maintenance, and monitoring. </a:t>
            </a:r>
          </a:p>
          <a:p>
            <a:r>
              <a:rPr lang="en-US" sz="2800" dirty="0"/>
              <a:t>(2) training in </a:t>
            </a:r>
            <a:r>
              <a:rPr lang="en-US" sz="2800" b="1" dirty="0">
                <a:solidFill>
                  <a:srgbClr val="FFC000"/>
                </a:solidFill>
              </a:rPr>
              <a:t>construction of firebreaks </a:t>
            </a:r>
            <a:r>
              <a:rPr lang="en-US" sz="2800" dirty="0"/>
              <a:t>where slash and burn is still the most cost-effective default for low-income farmers, focusing on means to control the spread of fires. </a:t>
            </a:r>
          </a:p>
          <a:p>
            <a:r>
              <a:rPr lang="en-US" sz="2800" dirty="0"/>
              <a:t>(3) introduction of </a:t>
            </a:r>
            <a:r>
              <a:rPr lang="en-US" sz="2800" b="1" dirty="0">
                <a:solidFill>
                  <a:srgbClr val="FFC000"/>
                </a:solidFill>
              </a:rPr>
              <a:t>alternative cultivation </a:t>
            </a:r>
            <a:r>
              <a:rPr lang="en-US" sz="2800" dirty="0"/>
              <a:t>and means of livelihood, such as perennial plants and crops, to remove the need for burning. </a:t>
            </a:r>
          </a:p>
          <a:p>
            <a:r>
              <a:rPr lang="en-US" sz="2800" dirty="0"/>
              <a:t>(4) training in </a:t>
            </a:r>
            <a:r>
              <a:rPr lang="en-US" sz="2800" b="1" dirty="0">
                <a:solidFill>
                  <a:srgbClr val="FFC000"/>
                </a:solidFill>
              </a:rPr>
              <a:t>fire investigation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605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9FFE1-8493-1FA8-84D4-392FEFDFA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9"/>
          <a:stretch/>
        </p:blipFill>
        <p:spPr>
          <a:xfrm>
            <a:off x="2432412" y="-5291"/>
            <a:ext cx="4931293" cy="6863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9F5C68-D8BA-0767-66FB-7CD476D5518D}"/>
              </a:ext>
            </a:extLst>
          </p:cNvPr>
          <p:cNvSpPr txBox="1"/>
          <p:nvPr/>
        </p:nvSpPr>
        <p:spPr>
          <a:xfrm>
            <a:off x="94004" y="-5291"/>
            <a:ext cx="2521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(1) </a:t>
            </a:r>
            <a:r>
              <a:rPr lang="en-US" sz="3200" b="1" dirty="0">
                <a:solidFill>
                  <a:srgbClr val="FFC000"/>
                </a:solidFill>
              </a:rPr>
              <a:t>sensor installation</a:t>
            </a:r>
            <a:endParaRPr lang="en-US" sz="3200" dirty="0"/>
          </a:p>
        </p:txBody>
      </p:sp>
      <p:pic>
        <p:nvPicPr>
          <p:cNvPr id="4" name="Picture 3" descr="A group of people standing on a truck&#10;&#10;Description automatically generated">
            <a:extLst>
              <a:ext uri="{FF2B5EF4-FFF2-40B4-BE49-F238E27FC236}">
                <a16:creationId xmlns:a16="http://schemas.microsoft.com/office/drawing/2014/main" id="{F3302015-8942-68A6-8AF0-A572EB57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162" y="3089105"/>
            <a:ext cx="4430833" cy="332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E4A57-8DB0-884F-6903-A869B24C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163" y="93979"/>
            <a:ext cx="4430833" cy="2794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4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CA0E2-7062-43B2-5C6A-C70A95DCE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222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3669E-520D-1EE0-4B80-E3BE5B093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4" y="0"/>
            <a:ext cx="121275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27D72F-A0DD-C81F-EE7D-A7F940B27630}"/>
              </a:ext>
            </a:extLst>
          </p:cNvPr>
          <p:cNvSpPr txBox="1"/>
          <p:nvPr/>
        </p:nvSpPr>
        <p:spPr>
          <a:xfrm>
            <a:off x="7870677" y="5845323"/>
            <a:ext cx="164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Solar panel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4066D-4F81-A8C5-58E5-7FEEC778E02C}"/>
              </a:ext>
            </a:extLst>
          </p:cNvPr>
          <p:cNvSpPr txBox="1"/>
          <p:nvPr/>
        </p:nvSpPr>
        <p:spPr>
          <a:xfrm>
            <a:off x="4074920" y="3527988"/>
            <a:ext cx="164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Circuit breakers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A8151-12F5-9381-6ACA-631F8E0DA58A}"/>
              </a:ext>
            </a:extLst>
          </p:cNvPr>
          <p:cNvSpPr txBox="1"/>
          <p:nvPr/>
        </p:nvSpPr>
        <p:spPr>
          <a:xfrm>
            <a:off x="4160378" y="6015033"/>
            <a:ext cx="164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Ground rod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BD436-3E58-3F3F-31F1-41FB7E9AF9BB}"/>
              </a:ext>
            </a:extLst>
          </p:cNvPr>
          <p:cNvSpPr txBox="1"/>
          <p:nvPr/>
        </p:nvSpPr>
        <p:spPr>
          <a:xfrm>
            <a:off x="10236438" y="4715854"/>
            <a:ext cx="164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Transformer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DB555-83E5-D2A1-2B1C-07E3FB49A98B}"/>
              </a:ext>
            </a:extLst>
          </p:cNvPr>
          <p:cNvSpPr txBox="1"/>
          <p:nvPr/>
        </p:nvSpPr>
        <p:spPr>
          <a:xfrm>
            <a:off x="8373454" y="5201978"/>
            <a:ext cx="102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battery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6E6C6-8BD3-AACD-3664-963145BB10F4}"/>
              </a:ext>
            </a:extLst>
          </p:cNvPr>
          <p:cNvSpPr txBox="1"/>
          <p:nvPr/>
        </p:nvSpPr>
        <p:spPr>
          <a:xfrm>
            <a:off x="3649054" y="170916"/>
            <a:ext cx="488624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  Sensor equipment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B3A38-7D5E-EAE6-FB30-766C5FDA4D9D}"/>
              </a:ext>
            </a:extLst>
          </p:cNvPr>
          <p:cNvSpPr txBox="1"/>
          <p:nvPr/>
        </p:nvSpPr>
        <p:spPr>
          <a:xfrm>
            <a:off x="4784458" y="1502608"/>
            <a:ext cx="164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Solar energy controller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C1409-E098-C6C3-26E9-5EB132763B9C}"/>
              </a:ext>
            </a:extLst>
          </p:cNvPr>
          <p:cNvSpPr txBox="1"/>
          <p:nvPr/>
        </p:nvSpPr>
        <p:spPr>
          <a:xfrm>
            <a:off x="8579977" y="856277"/>
            <a:ext cx="164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Sensor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F1F5F3-7C55-053A-2A16-583707948291}"/>
              </a:ext>
            </a:extLst>
          </p:cNvPr>
          <p:cNvSpPr txBox="1"/>
          <p:nvPr/>
        </p:nvSpPr>
        <p:spPr>
          <a:xfrm>
            <a:off x="10518973" y="817247"/>
            <a:ext cx="164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3G Router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5" descr="MCWB01372_0000[1]">
            <a:extLst>
              <a:ext uri="{FF2B5EF4-FFF2-40B4-BE49-F238E27FC236}">
                <a16:creationId xmlns:a16="http://schemas.microsoft.com/office/drawing/2014/main" id="{A92F8031-B0D6-F5B0-48AD-571B5944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1170" y="1965464"/>
            <a:ext cx="552643" cy="523220"/>
          </a:xfrm>
          <a:prstGeom prst="rect">
            <a:avLst/>
          </a:prstGeom>
          <a:noFill/>
        </p:spPr>
      </p:pic>
      <p:pic>
        <p:nvPicPr>
          <p:cNvPr id="14" name="Picture 5" descr="MCWB01372_0000[1]">
            <a:extLst>
              <a:ext uri="{FF2B5EF4-FFF2-40B4-BE49-F238E27FC236}">
                <a16:creationId xmlns:a16="http://schemas.microsoft.com/office/drawing/2014/main" id="{84B2B1CF-D098-3C42-B730-2C9D61308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6723" y="878802"/>
            <a:ext cx="552643" cy="523220"/>
          </a:xfrm>
          <a:prstGeom prst="rect">
            <a:avLst/>
          </a:prstGeom>
          <a:noFill/>
        </p:spPr>
      </p:pic>
      <p:pic>
        <p:nvPicPr>
          <p:cNvPr id="15" name="Picture 5" descr="MCWB01372_0000[1]">
            <a:extLst>
              <a:ext uri="{FF2B5EF4-FFF2-40B4-BE49-F238E27FC236}">
                <a16:creationId xmlns:a16="http://schemas.microsoft.com/office/drawing/2014/main" id="{9170B6B0-1F20-D0D5-F3DA-7F894BF7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99476" y="294027"/>
            <a:ext cx="552643" cy="523220"/>
          </a:xfrm>
          <a:prstGeom prst="rect">
            <a:avLst/>
          </a:prstGeom>
          <a:noFill/>
        </p:spPr>
      </p:pic>
      <p:pic>
        <p:nvPicPr>
          <p:cNvPr id="16" name="Picture 5" descr="MCWB01372_0000[1]">
            <a:extLst>
              <a:ext uri="{FF2B5EF4-FFF2-40B4-BE49-F238E27FC236}">
                <a16:creationId xmlns:a16="http://schemas.microsoft.com/office/drawing/2014/main" id="{F7AF8488-A741-48C9-9D08-3A63BEAD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75" y="3266378"/>
            <a:ext cx="552643" cy="523220"/>
          </a:xfrm>
          <a:prstGeom prst="rect">
            <a:avLst/>
          </a:prstGeom>
          <a:noFill/>
        </p:spPr>
      </p:pic>
      <p:pic>
        <p:nvPicPr>
          <p:cNvPr id="17" name="Picture 5" descr="MCWB01372_0000[1]">
            <a:extLst>
              <a:ext uri="{FF2B5EF4-FFF2-40B4-BE49-F238E27FC236}">
                <a16:creationId xmlns:a16="http://schemas.microsoft.com/office/drawing/2014/main" id="{2BEF81CC-A21D-3290-8D6F-B5F2ABDEF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413" y="6182330"/>
            <a:ext cx="552643" cy="523220"/>
          </a:xfrm>
          <a:prstGeom prst="rect">
            <a:avLst/>
          </a:prstGeom>
          <a:noFill/>
        </p:spPr>
      </p:pic>
      <p:pic>
        <p:nvPicPr>
          <p:cNvPr id="18" name="Picture 5" descr="MCWB01372_0000[1]">
            <a:extLst>
              <a:ext uri="{FF2B5EF4-FFF2-40B4-BE49-F238E27FC236}">
                <a16:creationId xmlns:a16="http://schemas.microsoft.com/office/drawing/2014/main" id="{AA352D1D-16C8-42CA-7839-2F969904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3279" y="4863424"/>
            <a:ext cx="552643" cy="523220"/>
          </a:xfrm>
          <a:prstGeom prst="rect">
            <a:avLst/>
          </a:prstGeom>
          <a:noFill/>
        </p:spPr>
      </p:pic>
      <p:pic>
        <p:nvPicPr>
          <p:cNvPr id="19" name="Picture 5" descr="MCWB01372_0000[1]">
            <a:extLst>
              <a:ext uri="{FF2B5EF4-FFF2-40B4-BE49-F238E27FC236}">
                <a16:creationId xmlns:a16="http://schemas.microsoft.com/office/drawing/2014/main" id="{E4917D7C-7F15-A0BA-821E-07DD9956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7381" y="5965448"/>
            <a:ext cx="552643" cy="523220"/>
          </a:xfrm>
          <a:prstGeom prst="rect">
            <a:avLst/>
          </a:prstGeom>
          <a:noFill/>
        </p:spPr>
      </p:pic>
      <p:pic>
        <p:nvPicPr>
          <p:cNvPr id="20" name="Picture 5" descr="MCWB01372_0000[1]">
            <a:extLst>
              <a:ext uri="{FF2B5EF4-FFF2-40B4-BE49-F238E27FC236}">
                <a16:creationId xmlns:a16="http://schemas.microsoft.com/office/drawing/2014/main" id="{A9BDA350-5EDE-23C5-5A9D-997A1510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64870" y="4875171"/>
            <a:ext cx="552643" cy="523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50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0DCBC-842D-7E8C-5F1D-AE5E0488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8" y="2374"/>
            <a:ext cx="12192000" cy="6855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C4930-CF38-A71A-381D-4D10DD5A8DF7}"/>
              </a:ext>
            </a:extLst>
          </p:cNvPr>
          <p:cNvSpPr txBox="1"/>
          <p:nvPr/>
        </p:nvSpPr>
        <p:spPr>
          <a:xfrm>
            <a:off x="853154" y="435835"/>
            <a:ext cx="10690789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from sensors transmitted to mobile phone of network members </a:t>
            </a:r>
          </a:p>
        </p:txBody>
      </p:sp>
    </p:spTree>
    <p:extLst>
      <p:ext uri="{BB962C8B-B14F-4D97-AF65-F5344CB8AC3E}">
        <p14:creationId xmlns:p14="http://schemas.microsoft.com/office/powerpoint/2010/main" val="154822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8AF4E-8483-ADED-5732-00AD0C54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3"/>
          <a:stretch/>
        </p:blipFill>
        <p:spPr>
          <a:xfrm>
            <a:off x="0" y="522874"/>
            <a:ext cx="11576450" cy="6335126"/>
          </a:xfrm>
          <a:prstGeom prst="rect">
            <a:avLst/>
          </a:prstGeom>
        </p:spPr>
      </p:pic>
      <p:pic>
        <p:nvPicPr>
          <p:cNvPr id="2" name="Picture 5" descr="MCWB01372_0000[1]">
            <a:extLst>
              <a:ext uri="{FF2B5EF4-FFF2-40B4-BE49-F238E27FC236}">
                <a16:creationId xmlns:a16="http://schemas.microsoft.com/office/drawing/2014/main" id="{505C1542-E31B-6E67-FF72-B2412A81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6336" y="683594"/>
            <a:ext cx="552643" cy="523220"/>
          </a:xfrm>
          <a:prstGeom prst="rect">
            <a:avLst/>
          </a:prstGeom>
          <a:noFill/>
        </p:spPr>
      </p:pic>
      <p:pic>
        <p:nvPicPr>
          <p:cNvPr id="4" name="Picture 5" descr="MCWB01372_0000[1]">
            <a:extLst>
              <a:ext uri="{FF2B5EF4-FFF2-40B4-BE49-F238E27FC236}">
                <a16:creationId xmlns:a16="http://schemas.microsoft.com/office/drawing/2014/main" id="{2EC41450-FF4A-1178-97A9-067E36F4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2550" y="2401733"/>
            <a:ext cx="552643" cy="523220"/>
          </a:xfrm>
          <a:prstGeom prst="rect">
            <a:avLst/>
          </a:prstGeom>
          <a:noFill/>
        </p:spPr>
      </p:pic>
      <p:pic>
        <p:nvPicPr>
          <p:cNvPr id="5" name="Picture 5" descr="MCWB01372_0000[1]">
            <a:extLst>
              <a:ext uri="{FF2B5EF4-FFF2-40B4-BE49-F238E27FC236}">
                <a16:creationId xmlns:a16="http://schemas.microsoft.com/office/drawing/2014/main" id="{760B0305-2EA2-7D29-3394-AC7DEC11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742" y="5382358"/>
            <a:ext cx="552643" cy="523220"/>
          </a:xfrm>
          <a:prstGeom prst="rect">
            <a:avLst/>
          </a:prstGeom>
          <a:noFill/>
        </p:spPr>
      </p:pic>
      <p:pic>
        <p:nvPicPr>
          <p:cNvPr id="6" name="Picture 5" descr="MCWB01372_0000[1]">
            <a:extLst>
              <a:ext uri="{FF2B5EF4-FFF2-40B4-BE49-F238E27FC236}">
                <a16:creationId xmlns:a16="http://schemas.microsoft.com/office/drawing/2014/main" id="{371370DA-871D-EDB2-862D-CB774E67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918" y="2971425"/>
            <a:ext cx="552643" cy="523220"/>
          </a:xfrm>
          <a:prstGeom prst="rect">
            <a:avLst/>
          </a:prstGeom>
          <a:noFill/>
        </p:spPr>
      </p:pic>
      <p:pic>
        <p:nvPicPr>
          <p:cNvPr id="7" name="Picture 5" descr="MCWB01372_0000[1]">
            <a:extLst>
              <a:ext uri="{FF2B5EF4-FFF2-40B4-BE49-F238E27FC236}">
                <a16:creationId xmlns:a16="http://schemas.microsoft.com/office/drawing/2014/main" id="{7060F89E-A943-232D-3DEE-FC8FBF65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2550" y="5298324"/>
            <a:ext cx="552643" cy="52322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9A815-8886-FF98-9B08-5000A0C954C7}"/>
              </a:ext>
            </a:extLst>
          </p:cNvPr>
          <p:cNvSpPr txBox="1"/>
          <p:nvPr/>
        </p:nvSpPr>
        <p:spPr>
          <a:xfrm>
            <a:off x="4188871" y="3820996"/>
            <a:ext cx="1932773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Temperature, relative humidity, atmospheric pressure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9944A-3B1C-17F1-B304-E96E55ECEF44}"/>
              </a:ext>
            </a:extLst>
          </p:cNvPr>
          <p:cNvSpPr txBox="1"/>
          <p:nvPr/>
        </p:nvSpPr>
        <p:spPr>
          <a:xfrm>
            <a:off x="3794333" y="837488"/>
            <a:ext cx="67086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FFEE0-4A6B-2E39-BB4B-63EA127091ED}"/>
              </a:ext>
            </a:extLst>
          </p:cNvPr>
          <p:cNvSpPr txBox="1"/>
          <p:nvPr/>
        </p:nvSpPr>
        <p:spPr>
          <a:xfrm>
            <a:off x="3912549" y="2004799"/>
            <a:ext cx="102691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PM 2.5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60A6D-2241-F048-8A92-6CD31E603EA9}"/>
              </a:ext>
            </a:extLst>
          </p:cNvPr>
          <p:cNvSpPr txBox="1"/>
          <p:nvPr/>
        </p:nvSpPr>
        <p:spPr>
          <a:xfrm>
            <a:off x="205115" y="3827492"/>
            <a:ext cx="73492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7A727-6D61-7B3E-5BD0-81347FBC18EF}"/>
              </a:ext>
            </a:extLst>
          </p:cNvPr>
          <p:cNvSpPr txBox="1"/>
          <p:nvPr/>
        </p:nvSpPr>
        <p:spPr>
          <a:xfrm>
            <a:off x="435131" y="5452212"/>
            <a:ext cx="67086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10082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9FC58-37BD-A1B3-A1E0-F7DC383C8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7" r="-1" b="-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D4DBD7-80CE-CA7C-20A5-A6D555A2EC45}"/>
              </a:ext>
            </a:extLst>
          </p:cNvPr>
          <p:cNvSpPr txBox="1"/>
          <p:nvPr/>
        </p:nvSpPr>
        <p:spPr>
          <a:xfrm>
            <a:off x="307775" y="554545"/>
            <a:ext cx="338400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Prediction of fire ignition with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C340AA-F248-2FD8-4327-DDFA51D7DC3B}"/>
              </a:ext>
            </a:extLst>
          </p:cNvPr>
          <p:cNvSpPr txBox="1"/>
          <p:nvPr/>
        </p:nvSpPr>
        <p:spPr>
          <a:xfrm>
            <a:off x="6164367" y="3133950"/>
            <a:ext cx="510753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for prediction of fire ignition, Mae Sod, </a:t>
            </a:r>
            <a:r>
              <a:rPr lang="en-US" b="1" dirty="0" err="1"/>
              <a:t>Taak</a:t>
            </a:r>
            <a:r>
              <a:rPr lang="en-US" b="1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067302-A460-D7B0-D764-E5EDD9043350}"/>
              </a:ext>
            </a:extLst>
          </p:cNvPr>
          <p:cNvSpPr/>
          <p:nvPr/>
        </p:nvSpPr>
        <p:spPr>
          <a:xfrm>
            <a:off x="8879080" y="3760150"/>
            <a:ext cx="2914116" cy="64093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4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82670-4B5E-20FF-20CF-E6B9C2C7C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78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F2157-867E-A123-E4B2-2D067CDBB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3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3FCE0-7FA4-AB61-7E88-02F7DCB3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75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AA1AB-78FF-9EE6-F8CC-0E72101F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33337"/>
            <a:ext cx="121158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59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'Killing Two Birds With One Stone' Kills Us and Our Work">
            <a:extLst>
              <a:ext uri="{FF2B5EF4-FFF2-40B4-BE49-F238E27FC236}">
                <a16:creationId xmlns:a16="http://schemas.microsoft.com/office/drawing/2014/main" id="{C4716288-9A9F-598F-EAB4-98818F47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4" y="1936098"/>
            <a:ext cx="5426187" cy="264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FF856-65D3-28DC-FF45-8A91BCDD6E43}"/>
              </a:ext>
            </a:extLst>
          </p:cNvPr>
          <p:cNvSpPr txBox="1"/>
          <p:nvPr/>
        </p:nvSpPr>
        <p:spPr>
          <a:xfrm>
            <a:off x="145960" y="231358"/>
            <a:ext cx="11900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Technology to Serve Anti-Corruption and Other Society Goals</a:t>
            </a:r>
          </a:p>
          <a:p>
            <a:endParaRPr lang="en-US" sz="2800" dirty="0"/>
          </a:p>
          <a:p>
            <a:r>
              <a:rPr lang="en-US" sz="2400" dirty="0"/>
              <a:t>Forest Fire Prevention: Two birds with one stone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20FB1-D684-0B36-4C5E-86CFFEC147F6}"/>
              </a:ext>
            </a:extLst>
          </p:cNvPr>
          <p:cNvSpPr txBox="1"/>
          <p:nvPr/>
        </p:nvSpPr>
        <p:spPr>
          <a:xfrm>
            <a:off x="145960" y="5236893"/>
            <a:ext cx="1161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Presented at the 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World Anti-Corruption Conference, </a:t>
            </a:r>
          </a:p>
          <a:p>
            <a:r>
              <a:rPr lang="en-US" sz="2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Rangsit University, October</a:t>
            </a:r>
            <a:r>
              <a:rPr lang="th-TH" sz="2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 </a:t>
            </a:r>
            <a:r>
              <a:rPr lang="en-US" sz="2800" kern="100" dirty="0">
                <a:effectLst/>
                <a:latin typeface="Calibri" panose="020F0502020204030204" pitchFamily="34" charset="0"/>
                <a:ea typeface="Aptos"/>
                <a:cs typeface="Calibri" panose="020F0502020204030204" pitchFamily="34" charset="0"/>
              </a:rPr>
              <a:t>22, 2024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87DF0-7168-7B8D-F0EE-CD7F45F0AF26}"/>
              </a:ext>
            </a:extLst>
          </p:cNvPr>
          <p:cNvSpPr txBox="1"/>
          <p:nvPr/>
        </p:nvSpPr>
        <p:spPr>
          <a:xfrm>
            <a:off x="5580011" y="2426530"/>
            <a:ext cx="627366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Sirilaksana Khoman, </a:t>
            </a:r>
            <a:r>
              <a:rPr lang="en-US" sz="2800" b="0" i="0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Ph.D.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Vice Chair, Foundation for Public Policy and Good Governance (PPGG)</a:t>
            </a:r>
          </a:p>
        </p:txBody>
      </p:sp>
    </p:spTree>
    <p:extLst>
      <p:ext uri="{BB962C8B-B14F-4D97-AF65-F5344CB8AC3E}">
        <p14:creationId xmlns:p14="http://schemas.microsoft.com/office/powerpoint/2010/main" val="412262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07F1A-A310-DF63-9379-A1EA2BAAD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" y="0"/>
            <a:ext cx="12129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57BD6-8FD4-8594-F1B8-2EACB61CF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6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8D45A-54F3-DECB-613D-AB5A64912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19050"/>
            <a:ext cx="12163425" cy="681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D4D74-691A-1ED0-EE52-D36123217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4762"/>
            <a:ext cx="121348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38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FD0EC-551E-92F6-AE66-8B4AF18A3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64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BBDE3-BEDD-8EC6-B097-37A696435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16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93EA3-BB75-E0A1-FD58-6CD058101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3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C6A4C-8F9C-2588-09AF-C2209C21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14287"/>
            <a:ext cx="12087225" cy="6829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35ED3-152B-5AB6-28D9-8526EE6AAEBC}"/>
              </a:ext>
            </a:extLst>
          </p:cNvPr>
          <p:cNvSpPr txBox="1"/>
          <p:nvPr/>
        </p:nvSpPr>
        <p:spPr>
          <a:xfrm>
            <a:off x="3771839" y="1730181"/>
            <a:ext cx="196623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Sprinklers</a:t>
            </a:r>
          </a:p>
        </p:txBody>
      </p:sp>
    </p:spTree>
    <p:extLst>
      <p:ext uri="{BB962C8B-B14F-4D97-AF65-F5344CB8AC3E}">
        <p14:creationId xmlns:p14="http://schemas.microsoft.com/office/powerpoint/2010/main" val="492807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45363-353B-C9EF-780C-DCA27FF53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C847-BEAC-6422-612A-EBEB3BB7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331723" cy="1400530"/>
          </a:xfrm>
        </p:spPr>
        <p:txBody>
          <a:bodyPr/>
          <a:lstStyle/>
          <a:p>
            <a:r>
              <a:rPr lang="en-US" sz="3200" dirty="0"/>
              <a:t>Bottom line: Fires due to corruption can be eliminated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252AB-8294-1F1E-F74A-B7D08F46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1" y="755141"/>
            <a:ext cx="11087266" cy="61028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AB0669E-BF2E-4FEF-B56D-9700E045DD4D}"/>
              </a:ext>
            </a:extLst>
          </p:cNvPr>
          <p:cNvSpPr/>
          <p:nvPr/>
        </p:nvSpPr>
        <p:spPr>
          <a:xfrm>
            <a:off x="785612" y="2155672"/>
            <a:ext cx="2021982" cy="92238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518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5F88F-2F4D-0BCE-50B7-C21202982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74" y="0"/>
            <a:ext cx="8895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3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C3E1C-EC6F-7F3D-FC52-AE39B322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9525"/>
            <a:ext cx="12144375" cy="6838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FE164-1CFB-978B-36E2-2FF29A32BB66}"/>
              </a:ext>
            </a:extLst>
          </p:cNvPr>
          <p:cNvSpPr txBox="1"/>
          <p:nvPr/>
        </p:nvSpPr>
        <p:spPr>
          <a:xfrm>
            <a:off x="2512463" y="358324"/>
            <a:ext cx="731519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fires in 9 Northern Provinces (satellite landsat-8) between 1 January – 31 May 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F45FB-5E46-CE63-BAE8-E8F9B2735092}"/>
              </a:ext>
            </a:extLst>
          </p:cNvPr>
          <p:cNvSpPr txBox="1"/>
          <p:nvPr/>
        </p:nvSpPr>
        <p:spPr>
          <a:xfrm>
            <a:off x="6761408" y="6130344"/>
            <a:ext cx="443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D93025"/>
                </a:solidFill>
                <a:effectLst/>
                <a:latin typeface="Arial" panose="020B0604020202020204" pitchFamily="34" charset="0"/>
              </a:rPr>
              <a:t>1 rai = 0.16 hectares</a:t>
            </a:r>
            <a:endParaRPr lang="en-US" dirty="0"/>
          </a:p>
        </p:txBody>
      </p:sp>
      <p:pic>
        <p:nvPicPr>
          <p:cNvPr id="2" name="Picture 5" descr="MCWB01372_0000[1]">
            <a:extLst>
              <a:ext uri="{FF2B5EF4-FFF2-40B4-BE49-F238E27FC236}">
                <a16:creationId xmlns:a16="http://schemas.microsoft.com/office/drawing/2014/main" id="{CE17471F-F13E-04F0-FB3F-913BFE22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7742" y="5538950"/>
            <a:ext cx="552643" cy="52322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68E81-D261-CE33-64E5-78396EC79771}"/>
              </a:ext>
            </a:extLst>
          </p:cNvPr>
          <p:cNvSpPr txBox="1"/>
          <p:nvPr/>
        </p:nvSpPr>
        <p:spPr>
          <a:xfrm>
            <a:off x="1751888" y="2250162"/>
            <a:ext cx="1307506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Protected forests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709D1-AC53-DE1D-1180-3A104847CC51}"/>
              </a:ext>
            </a:extLst>
          </p:cNvPr>
          <p:cNvSpPr txBox="1"/>
          <p:nvPr/>
        </p:nvSpPr>
        <p:spPr>
          <a:xfrm>
            <a:off x="4527742" y="2250162"/>
            <a:ext cx="1307506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Reserve forests</a:t>
            </a:r>
          </a:p>
        </p:txBody>
      </p:sp>
    </p:spTree>
    <p:extLst>
      <p:ext uri="{BB962C8B-B14F-4D97-AF65-F5344CB8AC3E}">
        <p14:creationId xmlns:p14="http://schemas.microsoft.com/office/powerpoint/2010/main" val="32554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accel="5000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" accel="5000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37C93-F961-B6F5-CD5A-3D94CB720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4287"/>
            <a:ext cx="12172950" cy="682942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55A33-F73E-9DD4-9058-AD193A8241D8}"/>
              </a:ext>
            </a:extLst>
          </p:cNvPr>
          <p:cNvSpPr txBox="1"/>
          <p:nvPr/>
        </p:nvSpPr>
        <p:spPr>
          <a:xfrm>
            <a:off x="1854558" y="1056067"/>
            <a:ext cx="9208394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Agencies in charge of dealing with the country’s forest fires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1DC3A-E0D3-5A8B-7979-C852CD5B3FF2}"/>
              </a:ext>
            </a:extLst>
          </p:cNvPr>
          <p:cNvSpPr txBox="1"/>
          <p:nvPr/>
        </p:nvSpPr>
        <p:spPr>
          <a:xfrm>
            <a:off x="4146997" y="1669440"/>
            <a:ext cx="276895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</a:rPr>
              <a:t>Department of National Parks, Wildlife and Plant Conservation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B0619-87DF-6841-35DB-A1F726CFBCB3}"/>
              </a:ext>
            </a:extLst>
          </p:cNvPr>
          <p:cNvSpPr txBox="1"/>
          <p:nvPr/>
        </p:nvSpPr>
        <p:spPr>
          <a:xfrm>
            <a:off x="8409904" y="1669440"/>
            <a:ext cx="39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FFE876D-FEBF-A786-9CFB-92DCCECF3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565" y="1751509"/>
            <a:ext cx="2575775" cy="297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Forest Department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01EC07-C9A7-41E3-2669-950AE3C9EB26}"/>
              </a:ext>
            </a:extLst>
          </p:cNvPr>
          <p:cNvSpPr/>
          <p:nvPr/>
        </p:nvSpPr>
        <p:spPr>
          <a:xfrm>
            <a:off x="4443211" y="3773510"/>
            <a:ext cx="1378040" cy="63106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95F7AF-7097-3765-D77D-612261542F20}"/>
              </a:ext>
            </a:extLst>
          </p:cNvPr>
          <p:cNvSpPr/>
          <p:nvPr/>
        </p:nvSpPr>
        <p:spPr>
          <a:xfrm>
            <a:off x="8752918" y="3773509"/>
            <a:ext cx="1807757" cy="63106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6E3D1-406A-4A36-8BE0-21E4840E0EFD}"/>
              </a:ext>
            </a:extLst>
          </p:cNvPr>
          <p:cNvSpPr txBox="1"/>
          <p:nvPr/>
        </p:nvSpPr>
        <p:spPr>
          <a:xfrm>
            <a:off x="1262130" y="3889420"/>
            <a:ext cx="1815921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D099C-31CE-7980-7CDE-55B8089D46C4}"/>
              </a:ext>
            </a:extLst>
          </p:cNvPr>
          <p:cNvSpPr txBox="1"/>
          <p:nvPr/>
        </p:nvSpPr>
        <p:spPr>
          <a:xfrm>
            <a:off x="5924282" y="5617267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38BFB-B662-FA81-F9CB-1563DECE7CD3}"/>
              </a:ext>
            </a:extLst>
          </p:cNvPr>
          <p:cNvSpPr txBox="1"/>
          <p:nvPr/>
        </p:nvSpPr>
        <p:spPr>
          <a:xfrm>
            <a:off x="10391104" y="5617267"/>
            <a:ext cx="14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prevention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643EA-3C20-F4BC-DF14-F5DA0F331D88}"/>
              </a:ext>
            </a:extLst>
          </p:cNvPr>
          <p:cNvSpPr txBox="1"/>
          <p:nvPr/>
        </p:nvSpPr>
        <p:spPr>
          <a:xfrm>
            <a:off x="2009105" y="5574407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Mission</a:t>
            </a:r>
          </a:p>
        </p:txBody>
      </p:sp>
      <p:pic>
        <p:nvPicPr>
          <p:cNvPr id="2" name="Picture 5" descr="MCWB01372_0000[1]">
            <a:extLst>
              <a:ext uri="{FF2B5EF4-FFF2-40B4-BE49-F238E27FC236}">
                <a16:creationId xmlns:a16="http://schemas.microsoft.com/office/drawing/2014/main" id="{25F61F40-77EC-F5F6-065D-CF76FEA9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106" y="1607884"/>
            <a:ext cx="552643" cy="523220"/>
          </a:xfrm>
          <a:prstGeom prst="rect">
            <a:avLst/>
          </a:prstGeom>
          <a:noFill/>
        </p:spPr>
      </p:pic>
      <p:pic>
        <p:nvPicPr>
          <p:cNvPr id="10" name="Picture 5" descr="MCWB01372_0000[1]">
            <a:extLst>
              <a:ext uri="{FF2B5EF4-FFF2-40B4-BE49-F238E27FC236}">
                <a16:creationId xmlns:a16="http://schemas.microsoft.com/office/drawing/2014/main" id="{A6C8AFFE-4CFE-B650-3DAB-7BD27707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7348" y="1509455"/>
            <a:ext cx="552643" cy="523220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1B7E30-2414-E9C0-170D-A7D31E623526}"/>
              </a:ext>
            </a:extLst>
          </p:cNvPr>
          <p:cNvSpPr/>
          <p:nvPr/>
        </p:nvSpPr>
        <p:spPr>
          <a:xfrm>
            <a:off x="2009105" y="5617267"/>
            <a:ext cx="1068946" cy="3264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40135-80B9-93A1-F84B-A4D4176AD8DE}"/>
              </a:ext>
            </a:extLst>
          </p:cNvPr>
          <p:cNvSpPr txBox="1"/>
          <p:nvPr/>
        </p:nvSpPr>
        <p:spPr>
          <a:xfrm>
            <a:off x="8607169" y="6179199"/>
            <a:ext cx="125017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Predict?</a:t>
            </a:r>
          </a:p>
        </p:txBody>
      </p:sp>
    </p:spTree>
    <p:extLst>
      <p:ext uri="{BB962C8B-B14F-4D97-AF65-F5344CB8AC3E}">
        <p14:creationId xmlns:p14="http://schemas.microsoft.com/office/powerpoint/2010/main" val="308880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7B2B45-029D-9E99-8331-91C357BF7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789" y="452438"/>
            <a:ext cx="1117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Official Policy: Prohibit burning (Feb – April) / arrests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C5FF2-902F-3872-D188-0A998DBE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31" y="1306286"/>
            <a:ext cx="8827888" cy="53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C252AB-8294-1F1E-F74A-B7D08F46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1" y="755141"/>
            <a:ext cx="11087266" cy="6102859"/>
          </a:xfrm>
          <a:prstGeom prst="rect">
            <a:avLst/>
          </a:prstGeom>
        </p:spPr>
      </p:pic>
      <p:pic>
        <p:nvPicPr>
          <p:cNvPr id="3" name="Picture 5" descr="MCWB01372_0000[1]">
            <a:extLst>
              <a:ext uri="{FF2B5EF4-FFF2-40B4-BE49-F238E27FC236}">
                <a16:creationId xmlns:a16="http://schemas.microsoft.com/office/drawing/2014/main" id="{4D9E44CB-8ECD-A5A9-1094-23CC2BCD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848" y="4411732"/>
            <a:ext cx="552643" cy="523220"/>
          </a:xfrm>
          <a:prstGeom prst="rect">
            <a:avLst/>
          </a:prstGeom>
          <a:noFill/>
        </p:spPr>
      </p:pic>
      <p:pic>
        <p:nvPicPr>
          <p:cNvPr id="4" name="Picture 5" descr="MCWB01372_0000[1]">
            <a:extLst>
              <a:ext uri="{FF2B5EF4-FFF2-40B4-BE49-F238E27FC236}">
                <a16:creationId xmlns:a16="http://schemas.microsoft.com/office/drawing/2014/main" id="{EC3BC92F-628A-C660-0AB5-75EF1FB0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1170" y="1965464"/>
            <a:ext cx="552643" cy="523220"/>
          </a:xfrm>
          <a:prstGeom prst="rect">
            <a:avLst/>
          </a:prstGeom>
          <a:noFill/>
        </p:spPr>
      </p:pic>
      <p:pic>
        <p:nvPicPr>
          <p:cNvPr id="5" name="Picture 5" descr="MCWB01372_0000[1]">
            <a:extLst>
              <a:ext uri="{FF2B5EF4-FFF2-40B4-BE49-F238E27FC236}">
                <a16:creationId xmlns:a16="http://schemas.microsoft.com/office/drawing/2014/main" id="{910AEE45-56B4-3AC8-DF84-D126DA11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281" y="5493453"/>
            <a:ext cx="552643" cy="523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50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BB500-80DD-47D5-A225-1B8DB858CFB2}"/>
              </a:ext>
            </a:extLst>
          </p:cNvPr>
          <p:cNvSpPr txBox="1"/>
          <p:nvPr/>
        </p:nvSpPr>
        <p:spPr>
          <a:xfrm>
            <a:off x="1576693" y="295276"/>
            <a:ext cx="752835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Forest Fire (and Corruption) Prevention using Artificial Intelligence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D6E62-6E74-CFAF-F65F-6BB0ED450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38" y="3956515"/>
            <a:ext cx="11409524" cy="2266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BE963-EEA3-5DA0-4D76-D98307F8F2A2}"/>
              </a:ext>
            </a:extLst>
          </p:cNvPr>
          <p:cNvSpPr txBox="1"/>
          <p:nvPr/>
        </p:nvSpPr>
        <p:spPr>
          <a:xfrm>
            <a:off x="1576692" y="2459504"/>
            <a:ext cx="8389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latin typeface="inherit"/>
              </a:rPr>
              <a:t>in line with the community's way of life</a:t>
            </a:r>
            <a:r>
              <a:rPr lang="en-US" altLang="en-US" sz="1100" dirty="0"/>
              <a:t> </a:t>
            </a:r>
            <a:endParaRPr lang="en-US" altLang="en-US" sz="3200" dirty="0">
              <a:latin typeface="Arial" panose="020B0604020202020204" pitchFamily="34" charset="0"/>
            </a:endParaRPr>
          </a:p>
          <a:p>
            <a:endParaRPr lang="en-US" sz="40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882316D-8BA6-3851-B0DD-719026636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C847-BEAC-6422-612A-EBEB3BB7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17306" cy="1400530"/>
          </a:xfrm>
        </p:spPr>
        <p:txBody>
          <a:bodyPr/>
          <a:lstStyle/>
          <a:p>
            <a:r>
              <a:rPr lang="en-US" sz="3200" dirty="0"/>
              <a:t>What does this have to do with fighting corruption?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252AB-8294-1F1E-F74A-B7D08F46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1" y="755141"/>
            <a:ext cx="11087266" cy="61028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AB0669E-BF2E-4FEF-B56D-9700E045DD4D}"/>
              </a:ext>
            </a:extLst>
          </p:cNvPr>
          <p:cNvSpPr/>
          <p:nvPr/>
        </p:nvSpPr>
        <p:spPr>
          <a:xfrm>
            <a:off x="785612" y="2155672"/>
            <a:ext cx="2021982" cy="92238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3" name="Picture 5" descr="MCWB01372_0000[1]">
            <a:extLst>
              <a:ext uri="{FF2B5EF4-FFF2-40B4-BE49-F238E27FC236}">
                <a16:creationId xmlns:a16="http://schemas.microsoft.com/office/drawing/2014/main" id="{4D9E44CB-8ECD-A5A9-1094-23CC2BCD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848" y="4411732"/>
            <a:ext cx="552643" cy="523220"/>
          </a:xfrm>
          <a:prstGeom prst="rect">
            <a:avLst/>
          </a:prstGeom>
          <a:noFill/>
        </p:spPr>
      </p:pic>
      <p:pic>
        <p:nvPicPr>
          <p:cNvPr id="4" name="Picture 5" descr="MCWB01372_0000[1]">
            <a:extLst>
              <a:ext uri="{FF2B5EF4-FFF2-40B4-BE49-F238E27FC236}">
                <a16:creationId xmlns:a16="http://schemas.microsoft.com/office/drawing/2014/main" id="{EC3BC92F-628A-C660-0AB5-75EF1FB0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1170" y="1965464"/>
            <a:ext cx="552643" cy="523220"/>
          </a:xfrm>
          <a:prstGeom prst="rect">
            <a:avLst/>
          </a:prstGeom>
          <a:noFill/>
        </p:spPr>
      </p:pic>
      <p:pic>
        <p:nvPicPr>
          <p:cNvPr id="5" name="Picture 5" descr="MCWB01372_0000[1]">
            <a:extLst>
              <a:ext uri="{FF2B5EF4-FFF2-40B4-BE49-F238E27FC236}">
                <a16:creationId xmlns:a16="http://schemas.microsoft.com/office/drawing/2014/main" id="{910AEE45-56B4-3AC8-DF84-D126DA11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281" y="5493453"/>
            <a:ext cx="552643" cy="523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35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2226</TotalTime>
  <Words>366</Words>
  <Application>Microsoft Office PowerPoint</Application>
  <PresentationFormat>Widescreen</PresentationFormat>
  <Paragraphs>53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Browallia New</vt:lpstr>
      <vt:lpstr>Calibri</vt:lpstr>
      <vt:lpstr>Century Gothic</vt:lpstr>
      <vt:lpstr>inherit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Official Policy: Prohibit burning (Feb – April) / arrests</vt:lpstr>
      <vt:lpstr>PowerPoint Presentation</vt:lpstr>
      <vt:lpstr>PowerPoint Presentation</vt:lpstr>
      <vt:lpstr>What does this have to do with fighting corruption?</vt:lpstr>
      <vt:lpstr>The project comprises four components: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Bottom line: Fires due to corruption can be eliminated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Thiravudh Khoman</dc:creator>
  <cp:lastModifiedBy>Thiravudh Khoman</cp:lastModifiedBy>
  <cp:revision>82</cp:revision>
  <dcterms:created xsi:type="dcterms:W3CDTF">2023-11-26T13:12:06Z</dcterms:created>
  <dcterms:modified xsi:type="dcterms:W3CDTF">2024-10-21T12:38:23Z</dcterms:modified>
</cp:coreProperties>
</file>