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58" r:id="rId6"/>
    <p:sldId id="261"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57"/>
  </p:normalViewPr>
  <p:slideViewPr>
    <p:cSldViewPr snapToGrid="0">
      <p:cViewPr varScale="1">
        <p:scale>
          <a:sx n="74" d="100"/>
          <a:sy n="74" d="100"/>
        </p:scale>
        <p:origin x="176"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95E6-2638-A5C5-B958-907D3EC063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C9C970F-B6A1-EB4C-FEE1-E7EDE10B9D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B28239-89A6-65D3-EB9B-1050CCC86537}"/>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5" name="Footer Placeholder 4">
            <a:extLst>
              <a:ext uri="{FF2B5EF4-FFF2-40B4-BE49-F238E27FC236}">
                <a16:creationId xmlns:a16="http://schemas.microsoft.com/office/drawing/2014/main" id="{F5FD326D-3D52-CD6A-5DCD-C2C4A9932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67821-A859-FCCF-7651-ED50975CC5AA}"/>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426414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4625-3952-9D2F-62BE-B230061394D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49163F-8791-98FB-F722-8149B35FA5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DC990F-A12D-C7A1-3C29-08884986D275}"/>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5" name="Footer Placeholder 4">
            <a:extLst>
              <a:ext uri="{FF2B5EF4-FFF2-40B4-BE49-F238E27FC236}">
                <a16:creationId xmlns:a16="http://schemas.microsoft.com/office/drawing/2014/main" id="{2F425988-A93A-6B1B-1872-E0715EF1F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16A7E-5121-D272-5C00-A26D1AD408F6}"/>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56479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50745A-2581-2862-828D-F2B3645B0C9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D18268-93ED-46BD-2117-76E015E769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E006E4-2A07-B93A-AFC7-7306BFBC733A}"/>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5" name="Footer Placeholder 4">
            <a:extLst>
              <a:ext uri="{FF2B5EF4-FFF2-40B4-BE49-F238E27FC236}">
                <a16:creationId xmlns:a16="http://schemas.microsoft.com/office/drawing/2014/main" id="{F2338C13-7F93-C186-45A1-43159E76B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6EA30-CADD-83B2-A13D-4F5EF36E3EDA}"/>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97540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7791-5902-BBB2-D878-5C18F6321B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9DA658-BA6A-634A-8925-9281D874E38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2A779F-068E-14F6-B205-A1961DD5F0A4}"/>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5" name="Footer Placeholder 4">
            <a:extLst>
              <a:ext uri="{FF2B5EF4-FFF2-40B4-BE49-F238E27FC236}">
                <a16:creationId xmlns:a16="http://schemas.microsoft.com/office/drawing/2014/main" id="{E3A001C9-D27E-3412-0D25-CD4A4ED5E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A59EB-44FA-727F-583B-116A88E601B6}"/>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245093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8A64-5CEA-2DC8-1D59-44530733D08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2754B06-110C-F2D3-B816-5148D7CF28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5727CE-3B44-3BD6-FF73-195F9E1F27CA}"/>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5" name="Footer Placeholder 4">
            <a:extLst>
              <a:ext uri="{FF2B5EF4-FFF2-40B4-BE49-F238E27FC236}">
                <a16:creationId xmlns:a16="http://schemas.microsoft.com/office/drawing/2014/main" id="{119BA620-A444-1390-7B19-45BD9813B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B1BB6-9973-6102-BBC3-F2CF1A42E2F1}"/>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78276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0CF2-8A84-7D19-1652-679CB35A636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50C4DA-A831-223E-B5A5-5D6B6172443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5D248DB-9E72-8610-C62B-FA0CE18E22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04F160F-4C69-3212-C042-27F9D5706342}"/>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6" name="Footer Placeholder 5">
            <a:extLst>
              <a:ext uri="{FF2B5EF4-FFF2-40B4-BE49-F238E27FC236}">
                <a16:creationId xmlns:a16="http://schemas.microsoft.com/office/drawing/2014/main" id="{B56FA033-6CA4-2DED-AC05-48A91C61C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A4C7E1-CE07-73BF-4D60-8B397B1EEFF2}"/>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093628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DC7CD-3457-DA04-B50C-0F4FE4B4FD9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CEF6AE-9F3D-E2D6-A893-D3B67E339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3C6EF1-B407-68D6-71AB-85FA22D4162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834138E-4B5C-2169-4943-166109DA3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8167DF-49E8-5C81-855B-298F76CDF1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3D847F-5A08-49D0-C9CB-89DA67D85661}"/>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8" name="Footer Placeholder 7">
            <a:extLst>
              <a:ext uri="{FF2B5EF4-FFF2-40B4-BE49-F238E27FC236}">
                <a16:creationId xmlns:a16="http://schemas.microsoft.com/office/drawing/2014/main" id="{BB35CED5-E7F2-2381-05FE-B678C6A7B3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5A6655-7C62-B6FF-6C88-2136D6BE32B1}"/>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06827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B57B-56F4-32A1-931A-1DE5BF8C43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5AD56D0-29C6-3C20-E400-BE6E05D8215B}"/>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4" name="Footer Placeholder 3">
            <a:extLst>
              <a:ext uri="{FF2B5EF4-FFF2-40B4-BE49-F238E27FC236}">
                <a16:creationId xmlns:a16="http://schemas.microsoft.com/office/drawing/2014/main" id="{DFBEBD44-3194-AC10-F661-72FB1CD8C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BEB137-EA62-716D-692D-DDFD52317D13}"/>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36531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07D53-F9EC-6E02-F54B-D2CA1774C2DA}"/>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3" name="Footer Placeholder 2">
            <a:extLst>
              <a:ext uri="{FF2B5EF4-FFF2-40B4-BE49-F238E27FC236}">
                <a16:creationId xmlns:a16="http://schemas.microsoft.com/office/drawing/2014/main" id="{3CCB14E4-598C-F1A2-DDAF-5524458B39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6C9C4-EE79-3D2E-D1C1-F2452F39D384}"/>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398725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39D9-2128-C234-3598-4B7FE107E9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51C8B3-4708-286C-404B-DE4266353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53119B9-297A-25B9-6EAB-1680D615D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2C986A-C68C-8BFD-5C13-B9009BE09A1D}"/>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6" name="Footer Placeholder 5">
            <a:extLst>
              <a:ext uri="{FF2B5EF4-FFF2-40B4-BE49-F238E27FC236}">
                <a16:creationId xmlns:a16="http://schemas.microsoft.com/office/drawing/2014/main" id="{93E6F09F-39DE-08A3-DBB2-727EE543C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5D5FD-C98F-6FF9-4746-40363E1E31B0}"/>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24558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8101-3779-B26A-C0AF-85E0BAF1BB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697DF89-1C34-DC5E-AACF-0D8911037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C56F1D-8A79-2472-63A6-97425A2A7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885845-D22B-4F6A-D03D-737A25DAEF25}"/>
              </a:ext>
            </a:extLst>
          </p:cNvPr>
          <p:cNvSpPr>
            <a:spLocks noGrp="1"/>
          </p:cNvSpPr>
          <p:nvPr>
            <p:ph type="dt" sz="half" idx="10"/>
          </p:nvPr>
        </p:nvSpPr>
        <p:spPr/>
        <p:txBody>
          <a:bodyPr/>
          <a:lstStyle/>
          <a:p>
            <a:fld id="{B74053C4-D0A7-BE44-9DD9-6749595BDA28}" type="datetimeFigureOut">
              <a:rPr lang="en-US" smtClean="0"/>
              <a:t>10/21/24</a:t>
            </a:fld>
            <a:endParaRPr lang="en-US"/>
          </a:p>
        </p:txBody>
      </p:sp>
      <p:sp>
        <p:nvSpPr>
          <p:cNvPr id="6" name="Footer Placeholder 5">
            <a:extLst>
              <a:ext uri="{FF2B5EF4-FFF2-40B4-BE49-F238E27FC236}">
                <a16:creationId xmlns:a16="http://schemas.microsoft.com/office/drawing/2014/main" id="{0BF0CB23-988F-5262-BCF4-1FE10BA5C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00607-C0B3-B458-53F6-E870EA414D40}"/>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76750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04333-5238-C598-E01B-6403D2DE2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6BA1B1-F5D9-1D98-463A-CD4B753A0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BD0645-3A58-AF0E-3500-CEBD3B21E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4053C4-D0A7-BE44-9DD9-6749595BDA28}" type="datetimeFigureOut">
              <a:rPr lang="en-US" smtClean="0"/>
              <a:t>10/21/24</a:t>
            </a:fld>
            <a:endParaRPr lang="en-US"/>
          </a:p>
        </p:txBody>
      </p:sp>
      <p:sp>
        <p:nvSpPr>
          <p:cNvPr id="5" name="Footer Placeholder 4">
            <a:extLst>
              <a:ext uri="{FF2B5EF4-FFF2-40B4-BE49-F238E27FC236}">
                <a16:creationId xmlns:a16="http://schemas.microsoft.com/office/drawing/2014/main" id="{35E44589-2A47-2FAC-FE3E-2DE694FA3B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C68BA1-FBEC-3437-0FD2-4B9C672D6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B1B73D-4511-884B-ACFF-2AB28FC13F33}" type="slidenum">
              <a:rPr lang="en-US" smtClean="0"/>
              <a:t>‹#›</a:t>
            </a:fld>
            <a:endParaRPr lang="en-US"/>
          </a:p>
        </p:txBody>
      </p:sp>
    </p:spTree>
    <p:extLst>
      <p:ext uri="{BB962C8B-B14F-4D97-AF65-F5344CB8AC3E}">
        <p14:creationId xmlns:p14="http://schemas.microsoft.com/office/powerpoint/2010/main" val="2968916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62C1-E8B4-78C6-FD7C-A8894DA10EA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E9B05A2-A87E-03E9-DED3-B191EF30A058}"/>
              </a:ext>
            </a:extLst>
          </p:cNvPr>
          <p:cNvSpPr>
            <a:spLocks noGrp="1"/>
          </p:cNvSpPr>
          <p:nvPr>
            <p:ph type="subTitle" idx="1"/>
          </p:nvPr>
        </p:nvSpPr>
        <p:spPr/>
        <p:txBody>
          <a:bodyPr/>
          <a:lstStyle/>
          <a:p>
            <a:endParaRPr lang="en-US"/>
          </a:p>
        </p:txBody>
      </p:sp>
      <p:pic>
        <p:nvPicPr>
          <p:cNvPr id="7" name="Picture 6" descr="A white bridge with a tower and a blue text&#10;&#10;Description automatically generated with medium confidence">
            <a:extLst>
              <a:ext uri="{FF2B5EF4-FFF2-40B4-BE49-F238E27FC236}">
                <a16:creationId xmlns:a16="http://schemas.microsoft.com/office/drawing/2014/main" id="{181E8980-0DBD-DB70-0C88-5D804854CB18}"/>
              </a:ext>
            </a:extLst>
          </p:cNvPr>
          <p:cNvPicPr>
            <a:picLocks noChangeAspect="1"/>
          </p:cNvPicPr>
          <p:nvPr/>
        </p:nvPicPr>
        <p:blipFill>
          <a:blip r:embed="rId2"/>
          <a:stretch>
            <a:fillRect/>
          </a:stretch>
        </p:blipFill>
        <p:spPr>
          <a:xfrm>
            <a:off x="0" y="0"/>
            <a:ext cx="12177265" cy="6866308"/>
          </a:xfrm>
          <a:prstGeom prst="rect">
            <a:avLst/>
          </a:prstGeom>
        </p:spPr>
      </p:pic>
    </p:spTree>
    <p:extLst>
      <p:ext uri="{BB962C8B-B14F-4D97-AF65-F5344CB8AC3E}">
        <p14:creationId xmlns:p14="http://schemas.microsoft.com/office/powerpoint/2010/main" val="229344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6B364-C585-F03D-1479-0415129C1C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A5C41-0AFB-FFDF-2BC3-932992F582D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883333B-8541-8EC5-F771-E4B7148AD5B7}"/>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02BE9AE7-0341-10B2-A546-639093F6526A}"/>
              </a:ext>
            </a:extLst>
          </p:cNvPr>
          <p:cNvPicPr>
            <a:picLocks noChangeAspect="1"/>
          </p:cNvPicPr>
          <p:nvPr/>
        </p:nvPicPr>
        <p:blipFill>
          <a:blip r:embed="rId2"/>
          <a:stretch>
            <a:fillRect/>
          </a:stretch>
        </p:blipFill>
        <p:spPr>
          <a:xfrm>
            <a:off x="0" y="-8309"/>
            <a:ext cx="12192000" cy="6874617"/>
          </a:xfrm>
          <a:prstGeom prst="rect">
            <a:avLst/>
          </a:prstGeom>
        </p:spPr>
      </p:pic>
      <p:sp>
        <p:nvSpPr>
          <p:cNvPr id="4" name="Rectangle 3">
            <a:extLst>
              <a:ext uri="{FF2B5EF4-FFF2-40B4-BE49-F238E27FC236}">
                <a16:creationId xmlns:a16="http://schemas.microsoft.com/office/drawing/2014/main" id="{136980D1-E1BA-BA9A-C031-69C01478BF8E}"/>
              </a:ext>
            </a:extLst>
          </p:cNvPr>
          <p:cNvSpPr/>
          <p:nvPr/>
        </p:nvSpPr>
        <p:spPr>
          <a:xfrm>
            <a:off x="3925183" y="843676"/>
            <a:ext cx="4341638" cy="923330"/>
          </a:xfrm>
          <a:prstGeom prst="rect">
            <a:avLst/>
          </a:prstGeom>
          <a:noFill/>
        </p:spPr>
        <p:txBody>
          <a:bodyPr wrap="none" lIns="91440" tIns="45720" rIns="91440" bIns="4572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CONCLUSION</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9CBBCD0E-D257-216E-CE48-676A37727061}"/>
              </a:ext>
            </a:extLst>
          </p:cNvPr>
          <p:cNvSpPr txBox="1"/>
          <p:nvPr/>
        </p:nvSpPr>
        <p:spPr>
          <a:xfrm>
            <a:off x="690113" y="1780820"/>
            <a:ext cx="10179170" cy="2492990"/>
          </a:xfrm>
          <a:prstGeom prst="rect">
            <a:avLst/>
          </a:prstGeom>
          <a:noFill/>
        </p:spPr>
        <p:txBody>
          <a:bodyPr wrap="square" rtlCol="0">
            <a:spAutoFit/>
          </a:bodyPr>
          <a:lstStyle/>
          <a:p>
            <a:endParaRPr lang="en-US" dirty="0">
              <a:solidFill>
                <a:schemeClr val="bg1"/>
              </a:solidFill>
            </a:endParaRPr>
          </a:p>
          <a:p>
            <a:pPr algn="ctr"/>
            <a:r>
              <a:rPr lang="en-US" sz="2400" dirty="0">
                <a:solidFill>
                  <a:schemeClr val="bg1"/>
                </a:solidFill>
              </a:rPr>
              <a:t>WE NEED TO ACCEPT THE FACT THAT ALTHOUGH WE HAVE DIFFERENT FORMS OF GOVERNMENT, LAWS, AND CULTURE WE NEED TO FIND A COMMON GROUND THAT WILL BIND US TOGETHER,  SUCH AS THE USE OF  TECHNOLOGY AND </a:t>
            </a:r>
            <a:r>
              <a:rPr lang="en-US" sz="2400">
                <a:solidFill>
                  <a:schemeClr val="bg1"/>
                </a:solidFill>
              </a:rPr>
              <a:t>SHARING OF INFORMATION TO </a:t>
            </a:r>
            <a:r>
              <a:rPr lang="en-US" sz="2400" dirty="0">
                <a:solidFill>
                  <a:schemeClr val="bg1"/>
                </a:solidFill>
              </a:rPr>
              <a:t>WIN  THE FIGHT AGAINST CORRUPTION IN OUR REGION. </a:t>
            </a:r>
          </a:p>
          <a:p>
            <a:endParaRPr lang="en-US" dirty="0">
              <a:solidFill>
                <a:schemeClr val="bg1"/>
              </a:solidFill>
            </a:endParaRPr>
          </a:p>
        </p:txBody>
      </p:sp>
      <p:sp>
        <p:nvSpPr>
          <p:cNvPr id="8" name="TextBox 7">
            <a:extLst>
              <a:ext uri="{FF2B5EF4-FFF2-40B4-BE49-F238E27FC236}">
                <a16:creationId xmlns:a16="http://schemas.microsoft.com/office/drawing/2014/main" id="{F160E015-0890-B263-52BF-4E6CB6910595}"/>
              </a:ext>
            </a:extLst>
          </p:cNvPr>
          <p:cNvSpPr txBox="1"/>
          <p:nvPr/>
        </p:nvSpPr>
        <p:spPr>
          <a:xfrm>
            <a:off x="2977551" y="4287624"/>
            <a:ext cx="6236898" cy="2308324"/>
          </a:xfrm>
          <a:prstGeom prst="rect">
            <a:avLst/>
          </a:prstGeom>
          <a:noFill/>
        </p:spPr>
        <p:txBody>
          <a:bodyPr wrap="square">
            <a:spAutoFit/>
          </a:bodyPr>
          <a:lstStyle/>
          <a:p>
            <a:pPr algn="ctr"/>
            <a:r>
              <a:rPr lang="en-US" sz="4800" dirty="0">
                <a:solidFill>
                  <a:schemeClr val="bg1"/>
                </a:solidFill>
              </a:rPr>
              <a:t>UNITY IN DIVERSITY THROUGH TECHNOLOGY!</a:t>
            </a:r>
            <a:endParaRPr lang="en-US" sz="3200" dirty="0">
              <a:solidFill>
                <a:schemeClr val="bg1"/>
              </a:solidFill>
            </a:endParaRPr>
          </a:p>
        </p:txBody>
      </p:sp>
    </p:spTree>
    <p:extLst>
      <p:ext uri="{BB962C8B-B14F-4D97-AF65-F5344CB8AC3E}">
        <p14:creationId xmlns:p14="http://schemas.microsoft.com/office/powerpoint/2010/main" val="85920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anim calcmode="lin" valueType="num">
                                      <p:cBhvr>
                                        <p:cTn id="17"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18"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9" dur="2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
                                        <p:tgtEl>
                                          <p:spTgt spid="8"/>
                                        </p:tgtEl>
                                      </p:cBhvr>
                                    </p:animEffect>
                                    <p:anim calcmode="lin" valueType="num">
                                      <p:cBhvr>
                                        <p:cTn id="25" dur="400" fill="hold"/>
                                        <p:tgtEl>
                                          <p:spTgt spid="8"/>
                                        </p:tgtEl>
                                        <p:attrNameLst>
                                          <p:attrName>ppt_x</p:attrName>
                                        </p:attrNameLst>
                                      </p:cBhvr>
                                      <p:tavLst>
                                        <p:tav tm="0">
                                          <p:val>
                                            <p:strVal val="#ppt_x"/>
                                          </p:val>
                                        </p:tav>
                                        <p:tav tm="100000">
                                          <p:val>
                                            <p:strVal val="#ppt_x"/>
                                          </p:val>
                                        </p:tav>
                                      </p:tavLst>
                                    </p:anim>
                                    <p:anim calcmode="lin" valueType="num">
                                      <p:cBhvr>
                                        <p:cTn id="26" dur="400" fill="hold"/>
                                        <p:tgtEl>
                                          <p:spTgt spid="8"/>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80A29-7AF0-ABEA-734F-C349A420E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806F7-4933-27ED-50E6-14B80AF848B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98FFEF-044B-6FC7-AC52-9C21918FA9BB}"/>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CCF7FE7E-4BD5-2B87-B717-90D67BF93452}"/>
              </a:ext>
            </a:extLst>
          </p:cNvPr>
          <p:cNvPicPr>
            <a:picLocks noChangeAspect="1"/>
          </p:cNvPicPr>
          <p:nvPr/>
        </p:nvPicPr>
        <p:blipFill>
          <a:blip r:embed="rId2"/>
          <a:stretch>
            <a:fillRect/>
          </a:stretch>
        </p:blipFill>
        <p:spPr>
          <a:xfrm>
            <a:off x="0" y="-8309"/>
            <a:ext cx="12192000" cy="6874617"/>
          </a:xfrm>
          <a:prstGeom prst="rect">
            <a:avLst/>
          </a:prstGeom>
        </p:spPr>
      </p:pic>
      <p:sp>
        <p:nvSpPr>
          <p:cNvPr id="4" name="Rectangle 3">
            <a:extLst>
              <a:ext uri="{FF2B5EF4-FFF2-40B4-BE49-F238E27FC236}">
                <a16:creationId xmlns:a16="http://schemas.microsoft.com/office/drawing/2014/main" id="{A8AA8B07-FA55-93D7-5566-26859F22507E}"/>
              </a:ext>
            </a:extLst>
          </p:cNvPr>
          <p:cNvSpPr/>
          <p:nvPr/>
        </p:nvSpPr>
        <p:spPr>
          <a:xfrm>
            <a:off x="5703905" y="843676"/>
            <a:ext cx="784189" cy="923330"/>
          </a:xfrm>
          <a:prstGeom prst="rect">
            <a:avLst/>
          </a:prstGeom>
          <a:noFill/>
        </p:spPr>
        <p:txBody>
          <a:bodyPr wrap="none" lIns="91440" tIns="45720" rIns="91440" bIns="4572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N</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B7FCF6DB-3BDD-6465-F56E-D9B898C29912}"/>
              </a:ext>
            </a:extLst>
          </p:cNvPr>
          <p:cNvSpPr txBox="1"/>
          <p:nvPr/>
        </p:nvSpPr>
        <p:spPr>
          <a:xfrm>
            <a:off x="4280452" y="4041913"/>
            <a:ext cx="2186881" cy="923330"/>
          </a:xfrm>
          <a:prstGeom prst="rect">
            <a:avLst/>
          </a:prstGeom>
          <a:noFill/>
        </p:spPr>
        <p:txBody>
          <a:bodyPr wrap="none" rtlCol="0">
            <a:spAutoFit/>
          </a:bodyPr>
          <a:lstStyle/>
          <a:p>
            <a:r>
              <a:rPr lang="en-US" dirty="0">
                <a:solidFill>
                  <a:schemeClr val="bg1"/>
                </a:solidFill>
              </a:rPr>
              <a:t>SA</a:t>
            </a:r>
          </a:p>
          <a:p>
            <a:pPr algn="ct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27911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B90D-F2BA-C8FF-1BE5-757F29DB5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1D8A6-500B-A9A0-0E25-105BFBAF6E3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08B32F8-E237-10BF-0849-C41DD6320D67}"/>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4320E3B5-4F63-3D18-90D3-321D97F215AF}"/>
              </a:ext>
            </a:extLst>
          </p:cNvPr>
          <p:cNvPicPr>
            <a:picLocks noChangeAspect="1"/>
          </p:cNvPicPr>
          <p:nvPr/>
        </p:nvPicPr>
        <p:blipFill>
          <a:blip r:embed="rId2"/>
          <a:stretch>
            <a:fillRect/>
          </a:stretch>
        </p:blipFill>
        <p:spPr>
          <a:xfrm>
            <a:off x="0" y="-8309"/>
            <a:ext cx="12192000" cy="6874617"/>
          </a:xfrm>
          <a:prstGeom prst="rect">
            <a:avLst/>
          </a:prstGeom>
        </p:spPr>
      </p:pic>
      <p:sp>
        <p:nvSpPr>
          <p:cNvPr id="4" name="Rectangle 3">
            <a:extLst>
              <a:ext uri="{FF2B5EF4-FFF2-40B4-BE49-F238E27FC236}">
                <a16:creationId xmlns:a16="http://schemas.microsoft.com/office/drawing/2014/main" id="{C28D0ABE-D401-8D11-4146-7437751C8267}"/>
              </a:ext>
            </a:extLst>
          </p:cNvPr>
          <p:cNvSpPr/>
          <p:nvPr/>
        </p:nvSpPr>
        <p:spPr>
          <a:xfrm>
            <a:off x="343271" y="843676"/>
            <a:ext cx="11505457" cy="2154436"/>
          </a:xfrm>
          <a:prstGeom prst="rect">
            <a:avLst/>
          </a:prstGeom>
          <a:noFill/>
        </p:spPr>
        <p:txBody>
          <a:bodyPr wrap="none" lIns="91440" tIns="45720" rIns="91440" bIns="45720">
            <a:spAutoFit/>
          </a:bodyPr>
          <a:lstStyle/>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CROSS BORDER ANTI-CORRUPTION</a:t>
            </a:r>
          </a:p>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EFFORTS IN ASIA PACIFIC:</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ENHANCING REGIONAL COOPERATION</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2F7FA0B4-7503-9853-6295-229311C37003}"/>
              </a:ext>
            </a:extLst>
          </p:cNvPr>
          <p:cNvSpPr txBox="1"/>
          <p:nvPr/>
        </p:nvSpPr>
        <p:spPr>
          <a:xfrm>
            <a:off x="3728362" y="4719974"/>
            <a:ext cx="5522153" cy="1015663"/>
          </a:xfrm>
          <a:prstGeom prst="rect">
            <a:avLst/>
          </a:prstGeom>
          <a:noFill/>
        </p:spPr>
        <p:txBody>
          <a:bodyPr wrap="none" rtlCol="0">
            <a:spAutoFit/>
          </a:bodyPr>
          <a:lstStyle/>
          <a:p>
            <a:r>
              <a:rPr lang="en-US" sz="2400" dirty="0">
                <a:solidFill>
                  <a:schemeClr val="bg1"/>
                </a:solidFill>
              </a:rPr>
              <a:t>BY: CHAIRMAN GRECO BELGICA,</a:t>
            </a:r>
            <a:r>
              <a:rPr lang="en-US" dirty="0">
                <a:solidFill>
                  <a:schemeClr val="bg1"/>
                </a:solidFill>
              </a:rPr>
              <a:t> </a:t>
            </a:r>
            <a:r>
              <a:rPr lang="en-US" sz="2400" dirty="0">
                <a:solidFill>
                  <a:schemeClr val="bg1"/>
                </a:solidFill>
              </a:rPr>
              <a:t>MNSA </a:t>
            </a:r>
            <a:endParaRPr lang="en-US" dirty="0">
              <a:solidFill>
                <a:schemeClr val="bg1"/>
              </a:solidFill>
            </a:endParaRPr>
          </a:p>
          <a:p>
            <a:pPr algn="ct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86849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EA7C-368D-E9D8-659C-493462200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CE918-1940-BC94-BDD7-B8DDFAC9591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1413E5E-523A-3759-9317-4B34A143D9BC}"/>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590FE179-C120-B7EE-B5A1-672780B9C546}"/>
              </a:ext>
            </a:extLst>
          </p:cNvPr>
          <p:cNvPicPr>
            <a:picLocks noChangeAspect="1"/>
          </p:cNvPicPr>
          <p:nvPr/>
        </p:nvPicPr>
        <p:blipFill>
          <a:blip r:embed="rId2"/>
          <a:stretch>
            <a:fillRect/>
          </a:stretch>
        </p:blipFill>
        <p:spPr>
          <a:xfrm>
            <a:off x="0" y="-8309"/>
            <a:ext cx="12192000" cy="6874617"/>
          </a:xfrm>
          <a:prstGeom prst="rect">
            <a:avLst/>
          </a:prstGeom>
        </p:spPr>
      </p:pic>
      <p:sp>
        <p:nvSpPr>
          <p:cNvPr id="5" name="TextBox 4">
            <a:extLst>
              <a:ext uri="{FF2B5EF4-FFF2-40B4-BE49-F238E27FC236}">
                <a16:creationId xmlns:a16="http://schemas.microsoft.com/office/drawing/2014/main" id="{91D2092E-4A03-FF59-52D4-BF8A0D2FEA86}"/>
              </a:ext>
            </a:extLst>
          </p:cNvPr>
          <p:cNvSpPr txBox="1"/>
          <p:nvPr/>
        </p:nvSpPr>
        <p:spPr>
          <a:xfrm>
            <a:off x="4472196" y="221741"/>
            <a:ext cx="3768980" cy="707886"/>
          </a:xfrm>
          <a:prstGeom prst="rect">
            <a:avLst/>
          </a:prstGeom>
          <a:noFill/>
        </p:spPr>
        <p:txBody>
          <a:bodyPr wrap="none" rtlCol="0">
            <a:spAutoFit/>
          </a:bodyPr>
          <a:lstStyle/>
          <a:p>
            <a:r>
              <a:rPr lang="en-US" sz="4000" dirty="0">
                <a:solidFill>
                  <a:schemeClr val="bg1"/>
                </a:solidFill>
              </a:rPr>
              <a:t>INTRODUCTION</a:t>
            </a:r>
          </a:p>
        </p:txBody>
      </p:sp>
      <p:sp>
        <p:nvSpPr>
          <p:cNvPr id="8" name="TextBox 7">
            <a:extLst>
              <a:ext uri="{FF2B5EF4-FFF2-40B4-BE49-F238E27FC236}">
                <a16:creationId xmlns:a16="http://schemas.microsoft.com/office/drawing/2014/main" id="{99D30563-16F1-8754-1DA5-EC5EB5DC63ED}"/>
              </a:ext>
            </a:extLst>
          </p:cNvPr>
          <p:cNvSpPr txBox="1"/>
          <p:nvPr/>
        </p:nvSpPr>
        <p:spPr>
          <a:xfrm>
            <a:off x="260686" y="1122363"/>
            <a:ext cx="11670627" cy="5324535"/>
          </a:xfrm>
          <a:prstGeom prst="rect">
            <a:avLst/>
          </a:prstGeom>
          <a:noFill/>
        </p:spPr>
        <p:txBody>
          <a:bodyPr wrap="square" rtlCol="0">
            <a:spAutoFit/>
          </a:bodyPr>
          <a:lstStyle/>
          <a:p>
            <a:pPr algn="ctr"/>
            <a:r>
              <a:rPr lang="en-US" sz="3200" dirty="0">
                <a:solidFill>
                  <a:schemeClr val="bg1"/>
                </a:solidFill>
              </a:rPr>
              <a:t>CORRUPTION IS AKIN TO A MALIGNANT TUMOR THAT DRAWS ITS STRENGTH FROM ANONIMITY . THUS, IT MUST BE DETECTED (I.E., EXPOSED) AND ADDRESSED TO SAVE SOCIETY FROM THE CERTAINTY OF DEATH AND DECAY.   THE SPREAD OF THIS LIFE-THREATENING  ILLNESS HAS EXPONENTIALLY INCREASED WITH THE USE OF TECHNOLOGY. OUR REGION IS LIKE THE HUMAN BODY, UNLESS WE UNITE AND CONCERTEDLY RESOLVE THIS SOCIAL DISEASE, THIS CANCER WILL SPREAD WITHIN OUR REGION TO DESTROY OUR  COUNTRIES AND  OUR PEACEFUL CO-EXISTENCE.</a:t>
            </a:r>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9003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B3340-53CF-BA8F-02FA-7477CC19B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D781D-DE03-0253-FE23-96724E4BC22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7560AEB-167C-A8D3-149A-C89B13EE9BAD}"/>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D5FED334-E807-F8B9-09D0-6CF77695EE57}"/>
              </a:ext>
            </a:extLst>
          </p:cNvPr>
          <p:cNvPicPr>
            <a:picLocks noChangeAspect="1"/>
          </p:cNvPicPr>
          <p:nvPr/>
        </p:nvPicPr>
        <p:blipFill>
          <a:blip r:embed="rId2"/>
          <a:stretch>
            <a:fillRect/>
          </a:stretch>
        </p:blipFill>
        <p:spPr>
          <a:xfrm>
            <a:off x="0" y="-8309"/>
            <a:ext cx="12192000" cy="6874617"/>
          </a:xfrm>
          <a:prstGeom prst="rect">
            <a:avLst/>
          </a:prstGeom>
        </p:spPr>
      </p:pic>
      <p:sp>
        <p:nvSpPr>
          <p:cNvPr id="4" name="Rectangle 3">
            <a:extLst>
              <a:ext uri="{FF2B5EF4-FFF2-40B4-BE49-F238E27FC236}">
                <a16:creationId xmlns:a16="http://schemas.microsoft.com/office/drawing/2014/main" id="{05F889E3-81F5-2B90-CE12-A344C73F29B2}"/>
              </a:ext>
            </a:extLst>
          </p:cNvPr>
          <p:cNvSpPr/>
          <p:nvPr/>
        </p:nvSpPr>
        <p:spPr>
          <a:xfrm>
            <a:off x="1240349" y="843676"/>
            <a:ext cx="9711313" cy="1754326"/>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chemeClr val="bg1"/>
                </a:solidFill>
                <a:effectLst>
                  <a:glow rad="38100">
                    <a:schemeClr val="accent1">
                      <a:alpha val="40000"/>
                    </a:schemeClr>
                  </a:glow>
                </a:effectLst>
              </a:rPr>
              <a:t>PROPOSED SOLUTION:</a:t>
            </a:r>
          </a:p>
          <a:p>
            <a:pPr algn="ctr"/>
            <a:r>
              <a:rPr lang="en-US" sz="5400" b="1" spc="50" dirty="0">
                <a:ln w="9525" cmpd="sng">
                  <a:solidFill>
                    <a:schemeClr val="accent1"/>
                  </a:solidFill>
                  <a:prstDash val="solid"/>
                </a:ln>
                <a:solidFill>
                  <a:schemeClr val="bg1"/>
                </a:solidFill>
                <a:effectLst>
                  <a:glow rad="38100">
                    <a:schemeClr val="accent1">
                      <a:alpha val="40000"/>
                    </a:schemeClr>
                  </a:glow>
                </a:effectLst>
              </a:rPr>
              <a:t>THE PHILIPPINE EXPERIENCE</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44187483-DB42-11BA-39E2-B2EC839EBD3E}"/>
              </a:ext>
            </a:extLst>
          </p:cNvPr>
          <p:cNvSpPr txBox="1"/>
          <p:nvPr/>
        </p:nvSpPr>
        <p:spPr>
          <a:xfrm>
            <a:off x="43937" y="2876689"/>
            <a:ext cx="12518042" cy="3816429"/>
          </a:xfrm>
          <a:prstGeom prst="rect">
            <a:avLst/>
          </a:prstGeom>
          <a:noFill/>
        </p:spPr>
        <p:txBody>
          <a:bodyPr wrap="none" rtlCol="0">
            <a:spAutoFit/>
          </a:bodyPr>
          <a:lstStyle/>
          <a:p>
            <a:pPr algn="ctr"/>
            <a:r>
              <a:rPr lang="en-US" sz="3200" dirty="0">
                <a:solidFill>
                  <a:schemeClr val="bg1"/>
                </a:solidFill>
              </a:rPr>
              <a:t>ACKNOWLEGING THAT PACC NEEDS TO LEARN</a:t>
            </a:r>
          </a:p>
          <a:p>
            <a:pPr algn="ctr"/>
            <a:r>
              <a:rPr lang="en-US" sz="3200" dirty="0">
                <a:solidFill>
                  <a:schemeClr val="bg1"/>
                </a:solidFill>
              </a:rPr>
              <a:t>FROM THE BEST PRACTICES OF OTHER COUNTRIES </a:t>
            </a:r>
          </a:p>
          <a:p>
            <a:pPr algn="ctr"/>
            <a:r>
              <a:rPr lang="en-US" sz="3200" dirty="0">
                <a:solidFill>
                  <a:schemeClr val="bg1"/>
                </a:solidFill>
              </a:rPr>
              <a:t>ON ANTI-CORRUPTION EFFORTS, </a:t>
            </a:r>
          </a:p>
          <a:p>
            <a:pPr algn="ctr"/>
            <a:r>
              <a:rPr lang="en-US" sz="3200" dirty="0">
                <a:solidFill>
                  <a:schemeClr val="bg1"/>
                </a:solidFill>
              </a:rPr>
              <a:t>WE FIRST WENT TO CHINA IN DECEMBER 2018. </a:t>
            </a:r>
          </a:p>
          <a:p>
            <a:pPr algn="ctr"/>
            <a:r>
              <a:rPr lang="en-US" sz="3200" dirty="0">
                <a:solidFill>
                  <a:schemeClr val="bg1"/>
                </a:solidFill>
              </a:rPr>
              <a:t>THE NATIONAL SUPERVISION COMMISSION HEADED BY</a:t>
            </a:r>
          </a:p>
          <a:p>
            <a:pPr algn="ctr"/>
            <a:r>
              <a:rPr lang="en-US" sz="3200" dirty="0">
                <a:solidFill>
                  <a:schemeClr val="bg1"/>
                </a:solidFill>
              </a:rPr>
              <a:t> LI SHU LEI HOSTED A DINNER  AND WE LEARNED …..</a:t>
            </a:r>
          </a:p>
          <a:p>
            <a:pPr algn="ctr"/>
            <a:endParaRPr lang="en-US" sz="32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5434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style.rotation</p:attrName>
                                        </p:attrNameLst>
                                      </p:cBhvr>
                                      <p:tavLst>
                                        <p:tav tm="0">
                                          <p:val>
                                            <p:fltVal val="720"/>
                                          </p:val>
                                        </p:tav>
                                        <p:tav tm="100000">
                                          <p:val>
                                            <p:fltVal val="0"/>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anim calcmode="lin" valueType="num">
                                      <p:cBhvr>
                                        <p:cTn id="18"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02DA-35D6-0F8A-D281-754B43AA1A4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1BD508E-DF85-DB33-D7AF-38AA72EA6710}"/>
              </a:ext>
            </a:extLst>
          </p:cNvPr>
          <p:cNvSpPr>
            <a:spLocks noGrp="1"/>
          </p:cNvSpPr>
          <p:nvPr>
            <p:ph type="subTitle" idx="1"/>
          </p:nvPr>
        </p:nvSpPr>
        <p:spPr/>
        <p:txBody>
          <a:bodyPr/>
          <a:lstStyle/>
          <a:p>
            <a:endParaRPr lang="en-US"/>
          </a:p>
        </p:txBody>
      </p:sp>
      <p:pic>
        <p:nvPicPr>
          <p:cNvPr id="4" name="Picture 3" descr="A building with a steeple and a steeple&#10;&#10;Description automatically generated">
            <a:extLst>
              <a:ext uri="{FF2B5EF4-FFF2-40B4-BE49-F238E27FC236}">
                <a16:creationId xmlns:a16="http://schemas.microsoft.com/office/drawing/2014/main" id="{3234F733-127C-8913-0D97-F2DFBB3C4A6D}"/>
              </a:ext>
            </a:extLst>
          </p:cNvPr>
          <p:cNvPicPr>
            <a:picLocks noChangeAspect="1"/>
          </p:cNvPicPr>
          <p:nvPr/>
        </p:nvPicPr>
        <p:blipFill>
          <a:blip r:embed="rId2"/>
          <a:stretch>
            <a:fillRect/>
          </a:stretch>
        </p:blipFill>
        <p:spPr>
          <a:xfrm>
            <a:off x="0" y="-8309"/>
            <a:ext cx="12192000" cy="6874617"/>
          </a:xfrm>
          <a:prstGeom prst="rect">
            <a:avLst/>
          </a:prstGeom>
        </p:spPr>
      </p:pic>
      <p:sp>
        <p:nvSpPr>
          <p:cNvPr id="5" name="TextBox 4">
            <a:extLst>
              <a:ext uri="{FF2B5EF4-FFF2-40B4-BE49-F238E27FC236}">
                <a16:creationId xmlns:a16="http://schemas.microsoft.com/office/drawing/2014/main" id="{12F8F859-9E73-96D0-09A5-CC734BBD00EF}"/>
              </a:ext>
            </a:extLst>
          </p:cNvPr>
          <p:cNvSpPr txBox="1"/>
          <p:nvPr/>
        </p:nvSpPr>
        <p:spPr>
          <a:xfrm>
            <a:off x="537269" y="420288"/>
            <a:ext cx="11359007" cy="5632311"/>
          </a:xfrm>
          <a:prstGeom prst="rect">
            <a:avLst/>
          </a:prstGeom>
          <a:noFill/>
        </p:spPr>
        <p:txBody>
          <a:bodyPr wrap="none" rtlCol="0">
            <a:spAutoFit/>
          </a:bodyPr>
          <a:lstStyle/>
          <a:p>
            <a:pPr algn="ctr"/>
            <a:r>
              <a:rPr lang="en-US" sz="4000" dirty="0">
                <a:solidFill>
                  <a:schemeClr val="bg1"/>
                </a:solidFill>
              </a:rPr>
              <a:t>THAT CHINA ALSO HAVE A PROBLEM:</a:t>
            </a:r>
          </a:p>
          <a:p>
            <a:pPr algn="ctr"/>
            <a:r>
              <a:rPr lang="en-US" sz="4000" dirty="0">
                <a:solidFill>
                  <a:schemeClr val="bg1"/>
                </a:solidFill>
              </a:rPr>
              <a:t>THEY WANT TO CATCH FUGUTIVES WHO</a:t>
            </a:r>
          </a:p>
          <a:p>
            <a:pPr algn="ctr"/>
            <a:r>
              <a:rPr lang="en-US" sz="4000" dirty="0">
                <a:solidFill>
                  <a:schemeClr val="bg1"/>
                </a:solidFill>
              </a:rPr>
              <a:t>HIDE IN OTHER COUNTRIES. WITH TECHNOLOGY, </a:t>
            </a:r>
          </a:p>
          <a:p>
            <a:pPr algn="ctr"/>
            <a:r>
              <a:rPr lang="en-US" sz="4000" dirty="0">
                <a:solidFill>
                  <a:schemeClr val="bg1"/>
                </a:solidFill>
              </a:rPr>
              <a:t>THEY DISCOVERED THAT THE TWO</a:t>
            </a:r>
          </a:p>
          <a:p>
            <a:pPr algn="ctr"/>
            <a:r>
              <a:rPr lang="en-US" sz="4000" dirty="0">
                <a:solidFill>
                  <a:schemeClr val="bg1"/>
                </a:solidFill>
              </a:rPr>
              <a:t>MOST WANTED CORRUPT OFFICIALS </a:t>
            </a:r>
          </a:p>
          <a:p>
            <a:pPr algn="ctr"/>
            <a:r>
              <a:rPr lang="en-US" sz="4000" dirty="0">
                <a:solidFill>
                  <a:schemeClr val="bg1"/>
                </a:solidFill>
              </a:rPr>
              <a:t>ARE HIDING IN THE PHILIPPINES. </a:t>
            </a:r>
          </a:p>
          <a:p>
            <a:pPr algn="ctr"/>
            <a:r>
              <a:rPr lang="en-US" sz="4000" dirty="0">
                <a:solidFill>
                  <a:schemeClr val="bg1"/>
                </a:solidFill>
              </a:rPr>
              <a:t>THEY REQUESTED US TO HELP</a:t>
            </a:r>
          </a:p>
          <a:p>
            <a:pPr algn="ctr"/>
            <a:r>
              <a:rPr lang="en-US" sz="4000" dirty="0">
                <a:solidFill>
                  <a:schemeClr val="bg1"/>
                </a:solidFill>
              </a:rPr>
              <a:t>IN THE ARREST AND DEPORTATION OF THESE</a:t>
            </a:r>
          </a:p>
          <a:p>
            <a:pPr algn="ctr"/>
            <a:r>
              <a:rPr lang="en-US" sz="4000" dirty="0">
                <a:solidFill>
                  <a:schemeClr val="bg1"/>
                </a:solidFill>
              </a:rPr>
              <a:t>CRIMINALS. </a:t>
            </a:r>
          </a:p>
        </p:txBody>
      </p:sp>
    </p:spTree>
    <p:extLst>
      <p:ext uri="{BB962C8B-B14F-4D97-AF65-F5344CB8AC3E}">
        <p14:creationId xmlns:p14="http://schemas.microsoft.com/office/powerpoint/2010/main" val="367254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Scale>
                                      <p:cBhvr>
                                        <p:cTn id="7"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xEl>
                                              <p:pRg st="0" end="0"/>
                                            </p:txEl>
                                          </p:spTgt>
                                        </p:tgtEl>
                                        <p:attrNameLst>
                                          <p:attrName>ppt_x</p:attrName>
                                          <p:attrName>ppt_y</p:attrName>
                                        </p:attrNameLst>
                                      </p:cBhvr>
                                    </p:animMotion>
                                    <p:animEffect transition="in" filter="fade">
                                      <p:cBhvr>
                                        <p:cTn id="9" dur="1000"/>
                                        <p:tgtEl>
                                          <p:spTgt spid="5">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Scale>
                                      <p:cBhvr>
                                        <p:cTn id="12"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xEl>
                                              <p:pRg st="1" end="1"/>
                                            </p:txEl>
                                          </p:spTgt>
                                        </p:tgtEl>
                                        <p:attrNameLst>
                                          <p:attrName>ppt_x</p:attrName>
                                          <p:attrName>ppt_y</p:attrName>
                                        </p:attrNameLst>
                                      </p:cBhvr>
                                    </p:animMotion>
                                    <p:animEffect transition="in" filter="fade">
                                      <p:cBhvr>
                                        <p:cTn id="14" dur="1000"/>
                                        <p:tgtEl>
                                          <p:spTgt spid="5">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Scale>
                                      <p:cBhvr>
                                        <p:cTn id="17" dur="1000" decel="50000" fill="hold">
                                          <p:stCondLst>
                                            <p:cond delay="0"/>
                                          </p:stCondLst>
                                        </p:cTn>
                                        <p:tgtEl>
                                          <p:spTgt spid="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xEl>
                                              <p:pRg st="2" end="2"/>
                                            </p:txEl>
                                          </p:spTgt>
                                        </p:tgtEl>
                                        <p:attrNameLst>
                                          <p:attrName>ppt_x</p:attrName>
                                          <p:attrName>ppt_y</p:attrName>
                                        </p:attrNameLst>
                                      </p:cBhvr>
                                    </p:animMotion>
                                    <p:animEffect transition="in" filter="fade">
                                      <p:cBhvr>
                                        <p:cTn id="19" dur="1000"/>
                                        <p:tgtEl>
                                          <p:spTgt spid="5">
                                            <p:txEl>
                                              <p:pRg st="2" end="2"/>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Scale>
                                      <p:cBhvr>
                                        <p:cTn id="22" dur="1000" decel="50000" fill="hold">
                                          <p:stCondLst>
                                            <p:cond delay="0"/>
                                          </p:stCondLst>
                                        </p:cTn>
                                        <p:tgtEl>
                                          <p:spTgt spid="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xEl>
                                              <p:pRg st="3" end="3"/>
                                            </p:txEl>
                                          </p:spTgt>
                                        </p:tgtEl>
                                        <p:attrNameLst>
                                          <p:attrName>ppt_x</p:attrName>
                                          <p:attrName>ppt_y</p:attrName>
                                        </p:attrNameLst>
                                      </p:cBhvr>
                                    </p:animMotion>
                                    <p:animEffect transition="in" filter="fade">
                                      <p:cBhvr>
                                        <p:cTn id="24" dur="1000"/>
                                        <p:tgtEl>
                                          <p:spTgt spid="5">
                                            <p:txEl>
                                              <p:pRg st="3" end="3"/>
                                            </p:txEl>
                                          </p:spTgt>
                                        </p:tgtEl>
                                      </p:cBhvr>
                                    </p:animEffect>
                                  </p:childTnLst>
                                </p:cTn>
                              </p:par>
                              <p:par>
                                <p:cTn id="25" presetID="5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Scale>
                                      <p:cBhvr>
                                        <p:cTn id="27" dur="1000" decel="50000" fill="hold">
                                          <p:stCondLst>
                                            <p:cond delay="0"/>
                                          </p:stCondLst>
                                        </p:cTn>
                                        <p:tgtEl>
                                          <p:spTgt spid="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
                                            <p:txEl>
                                              <p:pRg st="4" end="4"/>
                                            </p:txEl>
                                          </p:spTgt>
                                        </p:tgtEl>
                                        <p:attrNameLst>
                                          <p:attrName>ppt_x</p:attrName>
                                          <p:attrName>ppt_y</p:attrName>
                                        </p:attrNameLst>
                                      </p:cBhvr>
                                    </p:animMotion>
                                    <p:animEffect transition="in" filter="fade">
                                      <p:cBhvr>
                                        <p:cTn id="29" dur="1000"/>
                                        <p:tgtEl>
                                          <p:spTgt spid="5">
                                            <p:txEl>
                                              <p:pRg st="4" end="4"/>
                                            </p:txEl>
                                          </p:spTgt>
                                        </p:tgtEl>
                                      </p:cBhvr>
                                    </p:animEffect>
                                  </p:childTnLst>
                                </p:cTn>
                              </p:par>
                              <p:par>
                                <p:cTn id="30" presetID="5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Scale>
                                      <p:cBhvr>
                                        <p:cTn id="32" dur="1000" decel="50000" fill="hold">
                                          <p:stCondLst>
                                            <p:cond delay="0"/>
                                          </p:stCondLst>
                                        </p:cTn>
                                        <p:tgtEl>
                                          <p:spTgt spid="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5">
                                            <p:txEl>
                                              <p:pRg st="5" end="5"/>
                                            </p:txEl>
                                          </p:spTgt>
                                        </p:tgtEl>
                                        <p:attrNameLst>
                                          <p:attrName>ppt_x</p:attrName>
                                          <p:attrName>ppt_y</p:attrName>
                                        </p:attrNameLst>
                                      </p:cBhvr>
                                    </p:animMotion>
                                    <p:animEffect transition="in" filter="fade">
                                      <p:cBhvr>
                                        <p:cTn id="34" dur="1000"/>
                                        <p:tgtEl>
                                          <p:spTgt spid="5">
                                            <p:txEl>
                                              <p:pRg st="5" end="5"/>
                                            </p:txEl>
                                          </p:spTgt>
                                        </p:tgtEl>
                                      </p:cBhvr>
                                    </p:animEffect>
                                  </p:childTnLst>
                                </p:cTn>
                              </p:par>
                              <p:par>
                                <p:cTn id="35" presetID="52"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Scale>
                                      <p:cBhvr>
                                        <p:cTn id="37" dur="1000" decel="50000" fill="hold">
                                          <p:stCondLst>
                                            <p:cond delay="0"/>
                                          </p:stCondLst>
                                        </p:cTn>
                                        <p:tgtEl>
                                          <p:spTgt spid="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5">
                                            <p:txEl>
                                              <p:pRg st="6" end="6"/>
                                            </p:txEl>
                                          </p:spTgt>
                                        </p:tgtEl>
                                        <p:attrNameLst>
                                          <p:attrName>ppt_x</p:attrName>
                                          <p:attrName>ppt_y</p:attrName>
                                        </p:attrNameLst>
                                      </p:cBhvr>
                                    </p:animMotion>
                                    <p:animEffect transition="in" filter="fade">
                                      <p:cBhvr>
                                        <p:cTn id="39" dur="1000"/>
                                        <p:tgtEl>
                                          <p:spTgt spid="5">
                                            <p:txEl>
                                              <p:pRg st="6" end="6"/>
                                            </p:txEl>
                                          </p:spTgt>
                                        </p:tgtEl>
                                      </p:cBhvr>
                                    </p:animEffect>
                                  </p:childTnLst>
                                </p:cTn>
                              </p:par>
                              <p:par>
                                <p:cTn id="40" presetID="52" presetClass="entr" presetSubtype="0" fill="hold" nodeType="with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Scale>
                                      <p:cBhvr>
                                        <p:cTn id="42" dur="1000" decel="50000" fill="hold">
                                          <p:stCondLst>
                                            <p:cond delay="0"/>
                                          </p:stCondLst>
                                        </p:cTn>
                                        <p:tgtEl>
                                          <p:spTgt spid="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xEl>
                                              <p:pRg st="7" end="7"/>
                                            </p:txEl>
                                          </p:spTgt>
                                        </p:tgtEl>
                                        <p:attrNameLst>
                                          <p:attrName>ppt_x</p:attrName>
                                          <p:attrName>ppt_y</p:attrName>
                                        </p:attrNameLst>
                                      </p:cBhvr>
                                    </p:animMotion>
                                    <p:animEffect transition="in" filter="fade">
                                      <p:cBhvr>
                                        <p:cTn id="44" dur="1000"/>
                                        <p:tgtEl>
                                          <p:spTgt spid="5">
                                            <p:txEl>
                                              <p:pRg st="7" end="7"/>
                                            </p:txEl>
                                          </p:spTgt>
                                        </p:tgtEl>
                                      </p:cBhvr>
                                    </p:animEffect>
                                  </p:childTnLst>
                                </p:cTn>
                              </p:par>
                              <p:par>
                                <p:cTn id="45" presetID="52"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Scale>
                                      <p:cBhvr>
                                        <p:cTn id="47" dur="1000" decel="50000" fill="hold">
                                          <p:stCondLst>
                                            <p:cond delay="0"/>
                                          </p:stCondLst>
                                        </p:cTn>
                                        <p:tgtEl>
                                          <p:spTgt spid="5">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5">
                                            <p:txEl>
                                              <p:pRg st="8" end="8"/>
                                            </p:txEl>
                                          </p:spTgt>
                                        </p:tgtEl>
                                        <p:attrNameLst>
                                          <p:attrName>ppt_x</p:attrName>
                                          <p:attrName>ppt_y</p:attrName>
                                        </p:attrNameLst>
                                      </p:cBhvr>
                                    </p:animMotion>
                                    <p:animEffect transition="in" filter="fade">
                                      <p:cBhvr>
                                        <p:cTn id="49"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A654C-506B-8FF6-FF11-7200901C1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DBA63-EAF0-3424-D396-034631DD3C7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17332F5-D801-D573-66C0-52F1AEEE797A}"/>
              </a:ext>
            </a:extLst>
          </p:cNvPr>
          <p:cNvSpPr>
            <a:spLocks noGrp="1"/>
          </p:cNvSpPr>
          <p:nvPr>
            <p:ph type="subTitle" idx="1"/>
          </p:nvPr>
        </p:nvSpPr>
        <p:spPr/>
        <p:txBody>
          <a:bodyPr/>
          <a:lstStyle/>
          <a:p>
            <a:endParaRPr lang="en-US"/>
          </a:p>
        </p:txBody>
      </p:sp>
      <p:pic>
        <p:nvPicPr>
          <p:cNvPr id="4" name="Picture 3" descr="A building with a steeple and a steeple&#10;&#10;Description automatically generated">
            <a:extLst>
              <a:ext uri="{FF2B5EF4-FFF2-40B4-BE49-F238E27FC236}">
                <a16:creationId xmlns:a16="http://schemas.microsoft.com/office/drawing/2014/main" id="{242A9FE6-4D14-EFFC-7D9E-6FF885FAE4A8}"/>
              </a:ext>
            </a:extLst>
          </p:cNvPr>
          <p:cNvPicPr>
            <a:picLocks noChangeAspect="1"/>
          </p:cNvPicPr>
          <p:nvPr/>
        </p:nvPicPr>
        <p:blipFill>
          <a:blip r:embed="rId2"/>
          <a:stretch>
            <a:fillRect/>
          </a:stretch>
        </p:blipFill>
        <p:spPr>
          <a:xfrm>
            <a:off x="0" y="-8309"/>
            <a:ext cx="12192000" cy="6874617"/>
          </a:xfrm>
          <a:prstGeom prst="rect">
            <a:avLst/>
          </a:prstGeom>
        </p:spPr>
      </p:pic>
      <p:sp>
        <p:nvSpPr>
          <p:cNvPr id="5" name="TextBox 4">
            <a:extLst>
              <a:ext uri="{FF2B5EF4-FFF2-40B4-BE49-F238E27FC236}">
                <a16:creationId xmlns:a16="http://schemas.microsoft.com/office/drawing/2014/main" id="{A35E8BBE-8D04-C39C-8FB7-98F9C73E14F2}"/>
              </a:ext>
            </a:extLst>
          </p:cNvPr>
          <p:cNvSpPr txBox="1"/>
          <p:nvPr/>
        </p:nvSpPr>
        <p:spPr>
          <a:xfrm>
            <a:off x="4469554" y="676345"/>
            <a:ext cx="3640086" cy="1692771"/>
          </a:xfrm>
          <a:prstGeom prst="rect">
            <a:avLst/>
          </a:prstGeom>
          <a:noFill/>
        </p:spPr>
        <p:txBody>
          <a:bodyPr wrap="square" rtlCol="0">
            <a:spAutoFit/>
          </a:bodyPr>
          <a:lstStyle/>
          <a:p>
            <a:pPr algn="ctr"/>
            <a:r>
              <a:rPr lang="en-US" sz="4000" dirty="0">
                <a:solidFill>
                  <a:schemeClr val="bg1"/>
                </a:solidFill>
              </a:rPr>
              <a:t>JAN 16, 2019</a:t>
            </a:r>
          </a:p>
          <a:p>
            <a:pPr algn="ctr"/>
            <a:r>
              <a:rPr lang="en-US" sz="3200" dirty="0">
                <a:solidFill>
                  <a:schemeClr val="bg1"/>
                </a:solidFill>
              </a:rPr>
              <a:t>Fugitive Xie </a:t>
            </a:r>
            <a:r>
              <a:rPr lang="en-US" sz="3200" dirty="0" err="1">
                <a:solidFill>
                  <a:schemeClr val="bg1"/>
                </a:solidFill>
              </a:rPr>
              <a:t>Haojie</a:t>
            </a:r>
            <a:endParaRPr lang="en-US" sz="3200" dirty="0">
              <a:solidFill>
                <a:schemeClr val="bg1"/>
              </a:solidFill>
            </a:endParaRPr>
          </a:p>
          <a:p>
            <a:pPr algn="ctr"/>
            <a:r>
              <a:rPr lang="en-US" sz="3200" dirty="0">
                <a:solidFill>
                  <a:schemeClr val="bg1"/>
                </a:solidFill>
              </a:rPr>
              <a:t>Was arrested</a:t>
            </a:r>
            <a:endParaRPr lang="en-US" sz="2800" dirty="0">
              <a:solidFill>
                <a:schemeClr val="bg1"/>
              </a:solidFill>
            </a:endParaRPr>
          </a:p>
        </p:txBody>
      </p:sp>
      <p:pic>
        <p:nvPicPr>
          <p:cNvPr id="7" name="Picture 6" descr="A group of men in uniform&#10;&#10;Description automatically generated">
            <a:extLst>
              <a:ext uri="{FF2B5EF4-FFF2-40B4-BE49-F238E27FC236}">
                <a16:creationId xmlns:a16="http://schemas.microsoft.com/office/drawing/2014/main" id="{8F0AB76F-E921-2781-861A-8D16148B13F8}"/>
              </a:ext>
            </a:extLst>
          </p:cNvPr>
          <p:cNvPicPr>
            <a:picLocks noChangeAspect="1"/>
          </p:cNvPicPr>
          <p:nvPr/>
        </p:nvPicPr>
        <p:blipFill>
          <a:blip r:embed="rId3"/>
          <a:stretch>
            <a:fillRect/>
          </a:stretch>
        </p:blipFill>
        <p:spPr>
          <a:xfrm>
            <a:off x="804855" y="571677"/>
            <a:ext cx="3277507" cy="5735637"/>
          </a:xfrm>
          <a:prstGeom prst="rect">
            <a:avLst/>
          </a:prstGeom>
        </p:spPr>
      </p:pic>
      <p:sp>
        <p:nvSpPr>
          <p:cNvPr id="9" name="Down Arrow 8">
            <a:extLst>
              <a:ext uri="{FF2B5EF4-FFF2-40B4-BE49-F238E27FC236}">
                <a16:creationId xmlns:a16="http://schemas.microsoft.com/office/drawing/2014/main" id="{46B81F0D-8F7F-6301-B019-15C65C8ABC79}"/>
              </a:ext>
            </a:extLst>
          </p:cNvPr>
          <p:cNvSpPr/>
          <p:nvPr/>
        </p:nvSpPr>
        <p:spPr>
          <a:xfrm rot="5795340">
            <a:off x="3803287" y="1482279"/>
            <a:ext cx="257892" cy="231517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1EAE586D-28C8-E738-9CCC-AFD768D60671}"/>
              </a:ext>
            </a:extLst>
          </p:cNvPr>
          <p:cNvSpPr txBox="1"/>
          <p:nvPr/>
        </p:nvSpPr>
        <p:spPr>
          <a:xfrm>
            <a:off x="5209137" y="2434411"/>
            <a:ext cx="2236318" cy="1384995"/>
          </a:xfrm>
          <a:prstGeom prst="rect">
            <a:avLst/>
          </a:prstGeom>
          <a:noFill/>
        </p:spPr>
        <p:txBody>
          <a:bodyPr wrap="none" rtlCol="0">
            <a:spAutoFit/>
          </a:bodyPr>
          <a:lstStyle/>
          <a:p>
            <a:pPr algn="ctr"/>
            <a:r>
              <a:rPr lang="en-US" sz="2800" dirty="0">
                <a:solidFill>
                  <a:schemeClr val="bg1"/>
                </a:solidFill>
              </a:rPr>
              <a:t>ONE DOWN, </a:t>
            </a:r>
          </a:p>
          <a:p>
            <a:pPr algn="ctr"/>
            <a:r>
              <a:rPr lang="en-US" sz="2800" dirty="0">
                <a:solidFill>
                  <a:schemeClr val="bg1"/>
                </a:solidFill>
              </a:rPr>
              <a:t>ONE TO GO!</a:t>
            </a:r>
          </a:p>
          <a:p>
            <a:pPr algn="ctr"/>
            <a:endParaRPr lang="en-US" sz="2800" dirty="0">
              <a:solidFill>
                <a:schemeClr val="bg1"/>
              </a:solidFill>
            </a:endParaRPr>
          </a:p>
        </p:txBody>
      </p:sp>
      <p:pic>
        <p:nvPicPr>
          <p:cNvPr id="12" name="Picture 11" descr="A close-up of a person&#10;&#10;Description automatically generated">
            <a:extLst>
              <a:ext uri="{FF2B5EF4-FFF2-40B4-BE49-F238E27FC236}">
                <a16:creationId xmlns:a16="http://schemas.microsoft.com/office/drawing/2014/main" id="{92D93AA0-55B5-C769-D10A-DF875DB7757C}"/>
              </a:ext>
            </a:extLst>
          </p:cNvPr>
          <p:cNvPicPr>
            <a:picLocks noChangeAspect="1"/>
          </p:cNvPicPr>
          <p:nvPr/>
        </p:nvPicPr>
        <p:blipFill>
          <a:blip r:embed="rId4"/>
          <a:stretch>
            <a:fillRect/>
          </a:stretch>
        </p:blipFill>
        <p:spPr>
          <a:xfrm>
            <a:off x="8191487" y="599477"/>
            <a:ext cx="3343703" cy="5427686"/>
          </a:xfrm>
          <a:prstGeom prst="rect">
            <a:avLst/>
          </a:prstGeom>
        </p:spPr>
      </p:pic>
      <p:sp>
        <p:nvSpPr>
          <p:cNvPr id="14" name="Right Arrow 13">
            <a:extLst>
              <a:ext uri="{FF2B5EF4-FFF2-40B4-BE49-F238E27FC236}">
                <a16:creationId xmlns:a16="http://schemas.microsoft.com/office/drawing/2014/main" id="{F75FB9EB-88F6-CD73-51A0-F4AFB710E178}"/>
              </a:ext>
            </a:extLst>
          </p:cNvPr>
          <p:cNvSpPr/>
          <p:nvPr/>
        </p:nvSpPr>
        <p:spPr>
          <a:xfrm>
            <a:off x="7352464" y="2909857"/>
            <a:ext cx="1412306" cy="38828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4F55AAE-F4E7-C79C-4590-55691E6033FA}"/>
              </a:ext>
            </a:extLst>
          </p:cNvPr>
          <p:cNvSpPr txBox="1"/>
          <p:nvPr/>
        </p:nvSpPr>
        <p:spPr>
          <a:xfrm>
            <a:off x="4650586" y="3942477"/>
            <a:ext cx="3380797" cy="1815882"/>
          </a:xfrm>
          <a:prstGeom prst="rect">
            <a:avLst/>
          </a:prstGeom>
          <a:noFill/>
        </p:spPr>
        <p:txBody>
          <a:bodyPr wrap="none" rtlCol="0">
            <a:spAutoFit/>
          </a:bodyPr>
          <a:lstStyle/>
          <a:p>
            <a:r>
              <a:rPr lang="en-US" sz="2800" dirty="0">
                <a:solidFill>
                  <a:schemeClr val="bg1"/>
                </a:solidFill>
              </a:rPr>
              <a:t>He was arrested and</a:t>
            </a:r>
          </a:p>
          <a:p>
            <a:r>
              <a:rPr lang="en-US" sz="2800" dirty="0">
                <a:solidFill>
                  <a:schemeClr val="bg1"/>
                </a:solidFill>
              </a:rPr>
              <a:t>Deported to China in</a:t>
            </a:r>
          </a:p>
          <a:p>
            <a:r>
              <a:rPr lang="en-US" sz="2800" dirty="0">
                <a:solidFill>
                  <a:schemeClr val="bg1"/>
                </a:solidFill>
              </a:rPr>
              <a:t>2021, after a pursuit</a:t>
            </a:r>
          </a:p>
          <a:p>
            <a:r>
              <a:rPr lang="en-US" sz="2800" dirty="0">
                <a:solidFill>
                  <a:schemeClr val="bg1"/>
                </a:solidFill>
              </a:rPr>
              <a:t>that  began in 2011</a:t>
            </a:r>
          </a:p>
        </p:txBody>
      </p:sp>
    </p:spTree>
    <p:extLst>
      <p:ext uri="{BB962C8B-B14F-4D97-AF65-F5344CB8AC3E}">
        <p14:creationId xmlns:p14="http://schemas.microsoft.com/office/powerpoint/2010/main" val="42170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8" presetClass="entr" presetSubtype="0" accel="50000" fill="hold" grpId="0" nodeType="clickEffect">
                                  <p:stCondLst>
                                    <p:cond delay="0"/>
                                  </p:stCondLst>
                                  <p:iterate type="wd">
                                    <p:tmPct val="50000"/>
                                  </p:iterate>
                                  <p:childTnLst>
                                    <p:set>
                                      <p:cBhvr>
                                        <p:cTn id="14" dur="1" fill="hold">
                                          <p:stCondLst>
                                            <p:cond delay="0"/>
                                          </p:stCondLst>
                                        </p:cTn>
                                        <p:tgtEl>
                                          <p:spTgt spid="10"/>
                                        </p:tgtEl>
                                        <p:attrNameLst>
                                          <p:attrName>style.visibility</p:attrName>
                                        </p:attrNameLst>
                                      </p:cBhvr>
                                      <p:to>
                                        <p:strVal val="visible"/>
                                      </p:to>
                                    </p:set>
                                    <p:set>
                                      <p:cBhvr>
                                        <p:cTn id="15" dur="227" fill="hold">
                                          <p:stCondLst>
                                            <p:cond delay="0"/>
                                          </p:stCondLst>
                                        </p:cTn>
                                        <p:tgtEl>
                                          <p:spTgt spid="10"/>
                                        </p:tgtEl>
                                        <p:attrNameLst>
                                          <p:attrName>style.rotation</p:attrName>
                                        </p:attrNameLst>
                                      </p:cBhvr>
                                      <p:to>
                                        <p:strVal val="-45.0"/>
                                      </p:to>
                                    </p:set>
                                    <p:anim calcmode="lin" valueType="num">
                                      <p:cBhvr>
                                        <p:cTn id="16"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0.70"/>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heel(1)">
                                      <p:cBhvr>
                                        <p:cTn id="4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C75D0-C5EE-6B65-88EA-50BBF754D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28043-1796-46D3-0D43-6FBEFEC5B3D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1BDF5E8-0644-F06C-7396-AA1CB6220651}"/>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2BCD1243-545B-6330-0E35-90D22C4A3244}"/>
              </a:ext>
            </a:extLst>
          </p:cNvPr>
          <p:cNvPicPr>
            <a:picLocks noChangeAspect="1"/>
          </p:cNvPicPr>
          <p:nvPr/>
        </p:nvPicPr>
        <p:blipFill>
          <a:blip r:embed="rId2"/>
          <a:stretch>
            <a:fillRect/>
          </a:stretch>
        </p:blipFill>
        <p:spPr>
          <a:xfrm>
            <a:off x="0" y="-8309"/>
            <a:ext cx="12192000" cy="6874617"/>
          </a:xfrm>
          <a:prstGeom prst="rect">
            <a:avLst/>
          </a:prstGeom>
        </p:spPr>
      </p:pic>
      <p:sp>
        <p:nvSpPr>
          <p:cNvPr id="4" name="Rectangle 3">
            <a:extLst>
              <a:ext uri="{FF2B5EF4-FFF2-40B4-BE49-F238E27FC236}">
                <a16:creationId xmlns:a16="http://schemas.microsoft.com/office/drawing/2014/main" id="{92E3C71B-BC07-3811-2F45-3182048CA96C}"/>
              </a:ext>
            </a:extLst>
          </p:cNvPr>
          <p:cNvSpPr/>
          <p:nvPr/>
        </p:nvSpPr>
        <p:spPr>
          <a:xfrm>
            <a:off x="1094067" y="681229"/>
            <a:ext cx="4279825" cy="1661993"/>
          </a:xfrm>
          <a:prstGeom prst="rect">
            <a:avLst/>
          </a:prstGeom>
          <a:noFill/>
        </p:spPr>
        <p:txBody>
          <a:bodyPr wrap="none" lIns="91440" tIns="45720" rIns="91440" bIns="4572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This paved </a:t>
            </a:r>
          </a:p>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the way to …..</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929342B2-99F9-75FD-3658-D9C6EB10437B}"/>
              </a:ext>
            </a:extLst>
          </p:cNvPr>
          <p:cNvSpPr txBox="1"/>
          <p:nvPr/>
        </p:nvSpPr>
        <p:spPr>
          <a:xfrm>
            <a:off x="166860" y="2340658"/>
            <a:ext cx="6302951" cy="3539430"/>
          </a:xfrm>
          <a:prstGeom prst="rect">
            <a:avLst/>
          </a:prstGeom>
          <a:noFill/>
        </p:spPr>
        <p:txBody>
          <a:bodyPr wrap="square" rtlCol="0">
            <a:spAutoFit/>
          </a:bodyPr>
          <a:lstStyle/>
          <a:p>
            <a:pPr algn="ctr"/>
            <a:r>
              <a:rPr lang="en-US" sz="3200" dirty="0">
                <a:solidFill>
                  <a:schemeClr val="bg1"/>
                </a:solidFill>
              </a:rPr>
              <a:t>The signing of  a</a:t>
            </a:r>
          </a:p>
          <a:p>
            <a:pPr algn="ctr"/>
            <a:r>
              <a:rPr lang="en-US" sz="3200" dirty="0">
                <a:solidFill>
                  <a:schemeClr val="bg1"/>
                </a:solidFill>
              </a:rPr>
              <a:t>Memorandum of Understanding </a:t>
            </a:r>
          </a:p>
          <a:p>
            <a:pPr algn="ctr"/>
            <a:r>
              <a:rPr lang="en-US" sz="3200" dirty="0">
                <a:solidFill>
                  <a:schemeClr val="bg1"/>
                </a:solidFill>
              </a:rPr>
              <a:t>on Cooperation between </a:t>
            </a:r>
          </a:p>
          <a:p>
            <a:pPr algn="ctr"/>
            <a:r>
              <a:rPr lang="en-US" sz="3200" dirty="0">
                <a:solidFill>
                  <a:schemeClr val="bg1"/>
                </a:solidFill>
              </a:rPr>
              <a:t>PACC and the National Commission of Supervision</a:t>
            </a:r>
          </a:p>
          <a:p>
            <a:pPr algn="ctr"/>
            <a:r>
              <a:rPr lang="en-US" sz="3200" dirty="0">
                <a:solidFill>
                  <a:schemeClr val="bg1"/>
                </a:solidFill>
              </a:rPr>
              <a:t>In April 2019 at the Belt and Road</a:t>
            </a:r>
          </a:p>
          <a:p>
            <a:pPr algn="ctr"/>
            <a:r>
              <a:rPr lang="en-US" sz="3200" dirty="0">
                <a:solidFill>
                  <a:schemeClr val="bg1"/>
                </a:solidFill>
              </a:rPr>
              <a:t>Initiative in Beijing.</a:t>
            </a:r>
          </a:p>
        </p:txBody>
      </p:sp>
      <p:pic>
        <p:nvPicPr>
          <p:cNvPr id="8" name="Picture 7" descr="A document with black text&#10;&#10;Description automatically generated">
            <a:extLst>
              <a:ext uri="{FF2B5EF4-FFF2-40B4-BE49-F238E27FC236}">
                <a16:creationId xmlns:a16="http://schemas.microsoft.com/office/drawing/2014/main" id="{3900A9B8-0E0F-A07A-BF92-4C60F0706F78}"/>
              </a:ext>
            </a:extLst>
          </p:cNvPr>
          <p:cNvPicPr>
            <a:picLocks noChangeAspect="1"/>
          </p:cNvPicPr>
          <p:nvPr/>
        </p:nvPicPr>
        <p:blipFill>
          <a:blip r:embed="rId3"/>
          <a:stretch>
            <a:fillRect/>
          </a:stretch>
        </p:blipFill>
        <p:spPr>
          <a:xfrm>
            <a:off x="6626497" y="351278"/>
            <a:ext cx="4279825" cy="6155442"/>
          </a:xfrm>
          <a:prstGeom prst="rect">
            <a:avLst/>
          </a:prstGeom>
        </p:spPr>
      </p:pic>
      <p:sp>
        <p:nvSpPr>
          <p:cNvPr id="10" name="Right Arrow 9">
            <a:extLst>
              <a:ext uri="{FF2B5EF4-FFF2-40B4-BE49-F238E27FC236}">
                <a16:creationId xmlns:a16="http://schemas.microsoft.com/office/drawing/2014/main" id="{BC2A82A8-B2C6-6A5A-401C-73E2DB4B144C}"/>
              </a:ext>
            </a:extLst>
          </p:cNvPr>
          <p:cNvSpPr/>
          <p:nvPr/>
        </p:nvSpPr>
        <p:spPr>
          <a:xfrm>
            <a:off x="5483160" y="2373502"/>
            <a:ext cx="1441414"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46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50871-8562-F0BD-E534-4F19CBC37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386BE-A4CF-0DAB-3F23-20A7C721C47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18EF0B6-5AA5-3761-C6B9-79A677F3FD46}"/>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BEF01C81-84CA-B8D7-00EC-1663BCA20E9F}"/>
              </a:ext>
            </a:extLst>
          </p:cNvPr>
          <p:cNvPicPr>
            <a:picLocks noChangeAspect="1"/>
          </p:cNvPicPr>
          <p:nvPr/>
        </p:nvPicPr>
        <p:blipFill>
          <a:blip r:embed="rId2"/>
          <a:stretch>
            <a:fillRect/>
          </a:stretch>
        </p:blipFill>
        <p:spPr>
          <a:xfrm>
            <a:off x="26593" y="-16617"/>
            <a:ext cx="12192000" cy="6874617"/>
          </a:xfrm>
          <a:prstGeom prst="rect">
            <a:avLst/>
          </a:prstGeom>
        </p:spPr>
      </p:pic>
      <p:sp>
        <p:nvSpPr>
          <p:cNvPr id="4" name="Rectangle 3">
            <a:extLst>
              <a:ext uri="{FF2B5EF4-FFF2-40B4-BE49-F238E27FC236}">
                <a16:creationId xmlns:a16="http://schemas.microsoft.com/office/drawing/2014/main" id="{54B7C2FD-D5DE-41CB-BB57-0D0680A8BB88}"/>
              </a:ext>
            </a:extLst>
          </p:cNvPr>
          <p:cNvSpPr/>
          <p:nvPr/>
        </p:nvSpPr>
        <p:spPr>
          <a:xfrm>
            <a:off x="592185" y="409482"/>
            <a:ext cx="11007630" cy="923330"/>
          </a:xfrm>
          <a:prstGeom prst="rect">
            <a:avLst/>
          </a:prstGeom>
          <a:noFill/>
        </p:spPr>
        <p:txBody>
          <a:bodyPr wrap="none" lIns="91440" tIns="45720" rIns="91440" bIns="4572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This cooperation extended worldwide</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6137A160-F17D-A89D-51EA-5A040133DA24}"/>
              </a:ext>
            </a:extLst>
          </p:cNvPr>
          <p:cNvSpPr txBox="1"/>
          <p:nvPr/>
        </p:nvSpPr>
        <p:spPr>
          <a:xfrm>
            <a:off x="8894548" y="2586633"/>
            <a:ext cx="696088" cy="923330"/>
          </a:xfrm>
          <a:prstGeom prst="rect">
            <a:avLst/>
          </a:prstGeom>
          <a:noFill/>
        </p:spPr>
        <p:txBody>
          <a:bodyPr wrap="none" rtlCol="0">
            <a:spAutoFit/>
          </a:bodyPr>
          <a:lstStyle/>
          <a:p>
            <a:endParaRPr lang="en-US" dirty="0">
              <a:solidFill>
                <a:schemeClr val="bg1"/>
              </a:solidFill>
            </a:endParaRPr>
          </a:p>
          <a:p>
            <a:pPr algn="ctr"/>
            <a:endParaRPr lang="en-US" dirty="0">
              <a:solidFill>
                <a:schemeClr val="bg1"/>
              </a:solidFill>
            </a:endParaRPr>
          </a:p>
          <a:p>
            <a:endParaRPr lang="en-US" dirty="0">
              <a:solidFill>
                <a:schemeClr val="bg1"/>
              </a:solidFill>
            </a:endParaRPr>
          </a:p>
        </p:txBody>
      </p:sp>
      <p:sp>
        <p:nvSpPr>
          <p:cNvPr id="10" name="TextBox 9">
            <a:extLst>
              <a:ext uri="{FF2B5EF4-FFF2-40B4-BE49-F238E27FC236}">
                <a16:creationId xmlns:a16="http://schemas.microsoft.com/office/drawing/2014/main" id="{82B616D1-A76F-51E4-4FC4-FA7FCE5C9434}"/>
              </a:ext>
            </a:extLst>
          </p:cNvPr>
          <p:cNvSpPr txBox="1"/>
          <p:nvPr/>
        </p:nvSpPr>
        <p:spPr>
          <a:xfrm>
            <a:off x="3840726" y="1086980"/>
            <a:ext cx="8310287" cy="6063198"/>
          </a:xfrm>
          <a:prstGeom prst="rect">
            <a:avLst/>
          </a:prstGeom>
          <a:noFill/>
        </p:spPr>
        <p:txBody>
          <a:bodyPr wrap="none" rtlCol="0">
            <a:spAutoFit/>
          </a:bodyPr>
          <a:lstStyle/>
          <a:p>
            <a:pPr algn="ctr"/>
            <a:r>
              <a:rPr lang="en-US" sz="3600" dirty="0">
                <a:solidFill>
                  <a:schemeClr val="bg1"/>
                </a:solidFill>
              </a:rPr>
              <a:t>This is </a:t>
            </a:r>
            <a:r>
              <a:rPr lang="en-US" sz="3600" dirty="0" err="1">
                <a:solidFill>
                  <a:schemeClr val="bg1"/>
                </a:solidFill>
              </a:rPr>
              <a:t>Kamon</a:t>
            </a:r>
            <a:r>
              <a:rPr lang="en-US" sz="3600" dirty="0">
                <a:solidFill>
                  <a:schemeClr val="bg1"/>
                </a:solidFill>
              </a:rPr>
              <a:t> from </a:t>
            </a:r>
          </a:p>
          <a:p>
            <a:pPr algn="ctr"/>
            <a:r>
              <a:rPr lang="en-US" sz="3200" dirty="0">
                <a:solidFill>
                  <a:schemeClr val="bg1"/>
                </a:solidFill>
              </a:rPr>
              <a:t>National Anti-Corruption Commission</a:t>
            </a:r>
          </a:p>
          <a:p>
            <a:pPr algn="ctr"/>
            <a:r>
              <a:rPr lang="en-US" sz="3200" dirty="0">
                <a:solidFill>
                  <a:schemeClr val="bg1"/>
                </a:solidFill>
              </a:rPr>
              <a:t>of Thailand (NACCT)</a:t>
            </a:r>
            <a:endParaRPr lang="en-US" sz="3600" dirty="0">
              <a:solidFill>
                <a:schemeClr val="bg1"/>
              </a:solidFill>
            </a:endParaRPr>
          </a:p>
          <a:p>
            <a:pPr algn="ctr"/>
            <a:r>
              <a:rPr lang="en-US" sz="3600" dirty="0">
                <a:solidFill>
                  <a:schemeClr val="bg1"/>
                </a:solidFill>
              </a:rPr>
              <a:t>He attended a 2 week </a:t>
            </a:r>
          </a:p>
          <a:p>
            <a:pPr algn="ctr"/>
            <a:r>
              <a:rPr lang="en-US" sz="3600" dirty="0">
                <a:solidFill>
                  <a:schemeClr val="bg1"/>
                </a:solidFill>
              </a:rPr>
              <a:t>Seminar  on anti corruption together with</a:t>
            </a:r>
          </a:p>
          <a:p>
            <a:pPr algn="ctr"/>
            <a:r>
              <a:rPr lang="en-US" sz="3600" dirty="0">
                <a:solidFill>
                  <a:schemeClr val="bg1"/>
                </a:solidFill>
              </a:rPr>
              <a:t> representatives  from other countries</a:t>
            </a:r>
          </a:p>
          <a:p>
            <a:pPr algn="ctr"/>
            <a:r>
              <a:rPr lang="en-US" sz="3600" dirty="0">
                <a:solidFill>
                  <a:schemeClr val="bg1"/>
                </a:solidFill>
              </a:rPr>
              <a:t>worldwide... The cooperation turned into </a:t>
            </a:r>
          </a:p>
          <a:p>
            <a:pPr algn="ctr"/>
            <a:r>
              <a:rPr lang="en-US" sz="3600" dirty="0">
                <a:solidFill>
                  <a:schemeClr val="bg1"/>
                </a:solidFill>
              </a:rPr>
              <a:t>a lasting friendship… </a:t>
            </a:r>
          </a:p>
          <a:p>
            <a:pPr algn="ctr"/>
            <a:r>
              <a:rPr lang="en-US" sz="3600" dirty="0">
                <a:solidFill>
                  <a:schemeClr val="bg1"/>
                </a:solidFill>
              </a:rPr>
              <a:t>This is what WACC is doing now!</a:t>
            </a:r>
          </a:p>
          <a:p>
            <a:pPr algn="ctr"/>
            <a:endParaRPr lang="en-US" sz="3600" dirty="0">
              <a:solidFill>
                <a:schemeClr val="bg1"/>
              </a:solidFill>
            </a:endParaRPr>
          </a:p>
          <a:p>
            <a:pPr algn="ctr"/>
            <a:r>
              <a:rPr lang="en-US" sz="3600" dirty="0">
                <a:solidFill>
                  <a:schemeClr val="bg1"/>
                </a:solidFill>
              </a:rPr>
              <a:t>=</a:t>
            </a:r>
          </a:p>
        </p:txBody>
      </p:sp>
      <p:pic>
        <p:nvPicPr>
          <p:cNvPr id="12" name="Picture 11" descr="A group of men standing in a room&#10;&#10;Description automatically generated">
            <a:extLst>
              <a:ext uri="{FF2B5EF4-FFF2-40B4-BE49-F238E27FC236}">
                <a16:creationId xmlns:a16="http://schemas.microsoft.com/office/drawing/2014/main" id="{9B88BC84-3EF6-EDD9-24C2-059C76030929}"/>
              </a:ext>
            </a:extLst>
          </p:cNvPr>
          <p:cNvPicPr>
            <a:picLocks noChangeAspect="1"/>
          </p:cNvPicPr>
          <p:nvPr/>
        </p:nvPicPr>
        <p:blipFill>
          <a:blip r:embed="rId3"/>
          <a:stretch>
            <a:fillRect/>
          </a:stretch>
        </p:blipFill>
        <p:spPr>
          <a:xfrm rot="5400000">
            <a:off x="-481893" y="2119526"/>
            <a:ext cx="4862901" cy="3647176"/>
          </a:xfrm>
          <a:prstGeom prst="rect">
            <a:avLst/>
          </a:prstGeom>
        </p:spPr>
      </p:pic>
      <p:sp>
        <p:nvSpPr>
          <p:cNvPr id="13" name="Down Arrow 12">
            <a:extLst>
              <a:ext uri="{FF2B5EF4-FFF2-40B4-BE49-F238E27FC236}">
                <a16:creationId xmlns:a16="http://schemas.microsoft.com/office/drawing/2014/main" id="{7502840D-32A7-A43D-5968-66B188678317}"/>
              </a:ext>
            </a:extLst>
          </p:cNvPr>
          <p:cNvSpPr/>
          <p:nvPr/>
        </p:nvSpPr>
        <p:spPr>
          <a:xfrm rot="4261963">
            <a:off x="3546554" y="622530"/>
            <a:ext cx="210343" cy="2674385"/>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666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anim calcmode="lin" valueType="num">
                                      <p:cBhvr>
                                        <p:cTn id="26" dur="2000" fill="hold"/>
                                        <p:tgtEl>
                                          <p:spTgt spid="10"/>
                                        </p:tgtEl>
                                        <p:attrNameLst>
                                          <p:attrName>ppt_w</p:attrName>
                                        </p:attrNameLst>
                                      </p:cBhvr>
                                      <p:tavLst>
                                        <p:tav tm="0" fmla="#ppt_w*sin(2.5*pi*$)">
                                          <p:val>
                                            <p:fltVal val="0"/>
                                          </p:val>
                                        </p:tav>
                                        <p:tav tm="100000">
                                          <p:val>
                                            <p:fltVal val="1"/>
                                          </p:val>
                                        </p:tav>
                                      </p:tavLst>
                                    </p:anim>
                                    <p:anim calcmode="lin" valueType="num">
                                      <p:cBhvr>
                                        <p:cTn id="2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CE531-54B3-C6ED-683B-1DF271A5F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3FB13-9095-E4EB-BF98-35D1DC6C641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2D2B22D-0A4A-6DD4-0EA1-283839DC8A3C}"/>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FE4491E5-6996-8CB8-D5B9-FD841F3E4B90}"/>
              </a:ext>
            </a:extLst>
          </p:cNvPr>
          <p:cNvPicPr>
            <a:picLocks noChangeAspect="1"/>
          </p:cNvPicPr>
          <p:nvPr/>
        </p:nvPicPr>
        <p:blipFill>
          <a:blip r:embed="rId2"/>
          <a:stretch>
            <a:fillRect/>
          </a:stretch>
        </p:blipFill>
        <p:spPr>
          <a:xfrm>
            <a:off x="0" y="3876"/>
            <a:ext cx="12192000" cy="6874617"/>
          </a:xfrm>
          <a:prstGeom prst="rect">
            <a:avLst/>
          </a:prstGeom>
        </p:spPr>
      </p:pic>
      <p:sp>
        <p:nvSpPr>
          <p:cNvPr id="4" name="Rectangle 3">
            <a:extLst>
              <a:ext uri="{FF2B5EF4-FFF2-40B4-BE49-F238E27FC236}">
                <a16:creationId xmlns:a16="http://schemas.microsoft.com/office/drawing/2014/main" id="{AD159862-AC89-454E-19FE-F60C825FAF08}"/>
              </a:ext>
            </a:extLst>
          </p:cNvPr>
          <p:cNvSpPr/>
          <p:nvPr/>
        </p:nvSpPr>
        <p:spPr>
          <a:xfrm>
            <a:off x="4156915" y="660698"/>
            <a:ext cx="4395754" cy="923330"/>
          </a:xfrm>
          <a:prstGeom prst="rect">
            <a:avLst/>
          </a:prstGeom>
          <a:noFill/>
        </p:spPr>
        <p:txBody>
          <a:bodyPr wrap="none" lIns="91440" tIns="45720" rIns="91440" bIns="4572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THE SEMINAR </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6CBD9F58-7582-415C-7E00-2ED612A4B6F9}"/>
              </a:ext>
            </a:extLst>
          </p:cNvPr>
          <p:cNvSpPr txBox="1"/>
          <p:nvPr/>
        </p:nvSpPr>
        <p:spPr>
          <a:xfrm>
            <a:off x="1121434" y="1742536"/>
            <a:ext cx="10467169" cy="3416320"/>
          </a:xfrm>
          <a:prstGeom prst="rect">
            <a:avLst/>
          </a:prstGeom>
          <a:noFill/>
        </p:spPr>
        <p:txBody>
          <a:bodyPr wrap="square" rtlCol="0">
            <a:spAutoFit/>
          </a:bodyPr>
          <a:lstStyle/>
          <a:p>
            <a:pPr algn="ctr"/>
            <a:r>
              <a:rPr lang="en-US" sz="3600" dirty="0">
                <a:solidFill>
                  <a:schemeClr val="bg1"/>
                </a:solidFill>
              </a:rPr>
              <a:t>In the seminar,  we learned that with the use of technology, it only takes  95 dedicated people in China to monitor complaints and refer them to the appropriate agencies for immediate action. </a:t>
            </a:r>
          </a:p>
          <a:p>
            <a:endParaRPr lang="en-US" sz="3600" dirty="0">
              <a:solidFill>
                <a:schemeClr val="bg1"/>
              </a:solidFill>
            </a:endParaRPr>
          </a:p>
          <a:p>
            <a:pPr algn="ct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56572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211</TotalTime>
  <Words>424</Words>
  <Application>Microsoft Macintosh PowerPoint</Application>
  <PresentationFormat>Widescreen</PresentationFormat>
  <Paragraphs>62</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Information</dc:creator>
  <cp:lastModifiedBy>EDUARDO BRINGAS</cp:lastModifiedBy>
  <cp:revision>2</cp:revision>
  <dcterms:created xsi:type="dcterms:W3CDTF">2024-10-02T06:32:44Z</dcterms:created>
  <dcterms:modified xsi:type="dcterms:W3CDTF">2024-10-21T15:18:02Z</dcterms:modified>
</cp:coreProperties>
</file>