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61" d="100"/>
          <a:sy n="61" d="100"/>
        </p:scale>
        <p:origin x="8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01427A-8628-4CEA-8F55-82CDD3AF263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FE4802-88B5-4364-9411-676A2A92C6F8}">
      <dgm:prSet phldrT="[Text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dirty="0"/>
            <a:t>Economic recovery</a:t>
          </a:r>
        </a:p>
      </dgm:t>
    </dgm:pt>
    <dgm:pt modelId="{392DCC8F-65AD-47FA-8C6B-43FCEC8347B8}" type="parTrans" cxnId="{E571E07B-E0B2-4F88-B8A5-BF22BD358253}">
      <dgm:prSet/>
      <dgm:spPr/>
      <dgm:t>
        <a:bodyPr/>
        <a:lstStyle/>
        <a:p>
          <a:endParaRPr lang="en-US"/>
        </a:p>
      </dgm:t>
    </dgm:pt>
    <dgm:pt modelId="{B46132EB-9756-443E-97BC-85FA369B7B35}" type="sibTrans" cxnId="{E571E07B-E0B2-4F88-B8A5-BF22BD358253}">
      <dgm:prSet/>
      <dgm:spPr/>
      <dgm:t>
        <a:bodyPr/>
        <a:lstStyle/>
        <a:p>
          <a:endParaRPr lang="en-US"/>
        </a:p>
      </dgm:t>
    </dgm:pt>
    <dgm:pt modelId="{132289F8-493A-4803-9AF2-5B44BC4CA202}">
      <dgm:prSet phldrT="[Text]"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</a:rPr>
            <a:t>Health security</a:t>
          </a:r>
        </a:p>
      </dgm:t>
    </dgm:pt>
    <dgm:pt modelId="{185AF5F9-428F-420E-A0E7-93C8CF68A9A7}" type="parTrans" cxnId="{AE134627-1DE9-4875-B32D-28EF1055A56A}">
      <dgm:prSet/>
      <dgm:spPr/>
      <dgm:t>
        <a:bodyPr/>
        <a:lstStyle/>
        <a:p>
          <a:endParaRPr lang="en-US"/>
        </a:p>
      </dgm:t>
    </dgm:pt>
    <dgm:pt modelId="{B515F0FE-7708-41E2-A684-45C26C8A6F91}" type="sibTrans" cxnId="{AE134627-1DE9-4875-B32D-28EF1055A56A}">
      <dgm:prSet/>
      <dgm:spPr/>
      <dgm:t>
        <a:bodyPr/>
        <a:lstStyle/>
        <a:p>
          <a:endParaRPr lang="en-US"/>
        </a:p>
      </dgm:t>
    </dgm:pt>
    <dgm:pt modelId="{347DC2DD-CB3C-477D-8025-602BD2E20126}">
      <dgm:prSet phldrT="[Text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dirty="0"/>
            <a:t>Digital transformation</a:t>
          </a:r>
        </a:p>
      </dgm:t>
    </dgm:pt>
    <dgm:pt modelId="{19D0F870-5EC6-4483-A8B8-76670CB136BD}" type="parTrans" cxnId="{AB882007-8F2F-4A53-84E8-B1D8D94395D8}">
      <dgm:prSet/>
      <dgm:spPr/>
      <dgm:t>
        <a:bodyPr/>
        <a:lstStyle/>
        <a:p>
          <a:endParaRPr lang="en-US"/>
        </a:p>
      </dgm:t>
    </dgm:pt>
    <dgm:pt modelId="{3B6E85BB-7694-40F7-A876-7A6181D1A9A5}" type="sibTrans" cxnId="{AB882007-8F2F-4A53-84E8-B1D8D94395D8}">
      <dgm:prSet/>
      <dgm:spPr/>
      <dgm:t>
        <a:bodyPr/>
        <a:lstStyle/>
        <a:p>
          <a:endParaRPr lang="en-US"/>
        </a:p>
      </dgm:t>
    </dgm:pt>
    <dgm:pt modelId="{168D7435-6A9D-43EB-A270-40A49B573C74}">
      <dgm:prSet phldrT="[Text]"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</a:rPr>
            <a:t>Climate change</a:t>
          </a:r>
        </a:p>
      </dgm:t>
    </dgm:pt>
    <dgm:pt modelId="{DD3FDA7C-28F7-4E8A-A8A9-0605F3E4E4BA}" type="parTrans" cxnId="{ADB1CE70-BD51-4B2B-99AE-816715B5E5AC}">
      <dgm:prSet/>
      <dgm:spPr/>
      <dgm:t>
        <a:bodyPr/>
        <a:lstStyle/>
        <a:p>
          <a:endParaRPr lang="en-US"/>
        </a:p>
      </dgm:t>
    </dgm:pt>
    <dgm:pt modelId="{E37A5302-1D6F-4947-9AF8-95D409FD3877}" type="sibTrans" cxnId="{ADB1CE70-BD51-4B2B-99AE-816715B5E5AC}">
      <dgm:prSet/>
      <dgm:spPr/>
      <dgm:t>
        <a:bodyPr/>
        <a:lstStyle/>
        <a:p>
          <a:endParaRPr lang="en-US"/>
        </a:p>
      </dgm:t>
    </dgm:pt>
    <dgm:pt modelId="{DC23F21D-F534-4529-A23D-BDA4CC87D5A7}">
      <dgm:prSet phldrT="[Text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dirty="0"/>
            <a:t>Social inequality </a:t>
          </a:r>
        </a:p>
      </dgm:t>
    </dgm:pt>
    <dgm:pt modelId="{ECC248BA-2B04-4681-A320-7EA510682445}" type="parTrans" cxnId="{17238444-16A7-4CDB-ACC0-6B626BAD5B50}">
      <dgm:prSet/>
      <dgm:spPr/>
      <dgm:t>
        <a:bodyPr/>
        <a:lstStyle/>
        <a:p>
          <a:endParaRPr lang="en-US"/>
        </a:p>
      </dgm:t>
    </dgm:pt>
    <dgm:pt modelId="{799E0464-CB57-4411-87E3-DF79544D9800}" type="sibTrans" cxnId="{17238444-16A7-4CDB-ACC0-6B626BAD5B50}">
      <dgm:prSet/>
      <dgm:spPr/>
      <dgm:t>
        <a:bodyPr/>
        <a:lstStyle/>
        <a:p>
          <a:endParaRPr lang="en-US"/>
        </a:p>
      </dgm:t>
    </dgm:pt>
    <dgm:pt modelId="{3712D987-8E52-4048-9351-B4A59C7C1785}">
      <dgm:prSet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</a:rPr>
            <a:t>Demographic shifts</a:t>
          </a:r>
        </a:p>
      </dgm:t>
    </dgm:pt>
    <dgm:pt modelId="{E6F3A111-6EDA-4251-B28E-7BA54FAD210C}" type="parTrans" cxnId="{8BF413A7-6DA5-4501-A42C-3E065CF66C64}">
      <dgm:prSet/>
      <dgm:spPr/>
      <dgm:t>
        <a:bodyPr/>
        <a:lstStyle/>
        <a:p>
          <a:endParaRPr lang="en-US"/>
        </a:p>
      </dgm:t>
    </dgm:pt>
    <dgm:pt modelId="{2E8260F6-7646-4C25-B8C7-49DBE271AA54}" type="sibTrans" cxnId="{8BF413A7-6DA5-4501-A42C-3E065CF66C64}">
      <dgm:prSet/>
      <dgm:spPr/>
      <dgm:t>
        <a:bodyPr/>
        <a:lstStyle/>
        <a:p>
          <a:endParaRPr lang="en-US"/>
        </a:p>
      </dgm:t>
    </dgm:pt>
    <dgm:pt modelId="{00978950-F6E1-4379-9B26-8581D7131FEF}" type="pres">
      <dgm:prSet presAssocID="{6C01427A-8628-4CEA-8F55-82CDD3AF263D}" presName="diagram" presStyleCnt="0">
        <dgm:presLayoutVars>
          <dgm:dir/>
          <dgm:resizeHandles val="exact"/>
        </dgm:presLayoutVars>
      </dgm:prSet>
      <dgm:spPr/>
    </dgm:pt>
    <dgm:pt modelId="{50C08D7F-865C-4939-8F05-60EA63FCEBAF}" type="pres">
      <dgm:prSet presAssocID="{39FE4802-88B5-4364-9411-676A2A92C6F8}" presName="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06905F35-1454-4D38-855F-66E58DB945C3}" type="pres">
      <dgm:prSet presAssocID="{B46132EB-9756-443E-97BC-85FA369B7B35}" presName="sibTrans" presStyleCnt="0"/>
      <dgm:spPr/>
    </dgm:pt>
    <dgm:pt modelId="{63C62A33-C72D-49C9-B792-01C3105DCB13}" type="pres">
      <dgm:prSet presAssocID="{132289F8-493A-4803-9AF2-5B44BC4CA202}" presName="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709A13AA-383F-4BDD-A019-7C99A7D14C6C}" type="pres">
      <dgm:prSet presAssocID="{B515F0FE-7708-41E2-A684-45C26C8A6F91}" presName="sibTrans" presStyleCnt="0"/>
      <dgm:spPr/>
    </dgm:pt>
    <dgm:pt modelId="{2621B109-6BAA-472A-A2F6-4876A165BE93}" type="pres">
      <dgm:prSet presAssocID="{347DC2DD-CB3C-477D-8025-602BD2E20126}" presName="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CDA6AFD8-CC9B-4443-B2C6-A93866362984}" type="pres">
      <dgm:prSet presAssocID="{3B6E85BB-7694-40F7-A876-7A6181D1A9A5}" presName="sibTrans" presStyleCnt="0"/>
      <dgm:spPr/>
    </dgm:pt>
    <dgm:pt modelId="{5A35E350-53B8-458B-9DAD-8FB01C2A348D}" type="pres">
      <dgm:prSet presAssocID="{168D7435-6A9D-43EB-A270-40A49B573C74}" presName="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ACFBB8C6-7089-48C5-98E6-493F31D0B637}" type="pres">
      <dgm:prSet presAssocID="{E37A5302-1D6F-4947-9AF8-95D409FD3877}" presName="sibTrans" presStyleCnt="0"/>
      <dgm:spPr/>
    </dgm:pt>
    <dgm:pt modelId="{6777A439-ED37-451F-B4A0-F0E87BEC9C06}" type="pres">
      <dgm:prSet presAssocID="{DC23F21D-F534-4529-A23D-BDA4CC87D5A7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132ACFED-6BC0-414B-B5DD-41AA184EA775}" type="pres">
      <dgm:prSet presAssocID="{799E0464-CB57-4411-87E3-DF79544D9800}" presName="sibTrans" presStyleCnt="0"/>
      <dgm:spPr/>
    </dgm:pt>
    <dgm:pt modelId="{4E00465A-36B7-40D9-A4DC-06B0D4D659DE}" type="pres">
      <dgm:prSet presAssocID="{3712D987-8E52-4048-9351-B4A59C7C1785}" presName="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5AAA00-349D-422B-B603-F1DC64185BA5}" type="presOf" srcId="{DC23F21D-F534-4529-A23D-BDA4CC87D5A7}" destId="{6777A439-ED37-451F-B4A0-F0E87BEC9C06}" srcOrd="0" destOrd="0" presId="urn:microsoft.com/office/officeart/2005/8/layout/default"/>
    <dgm:cxn modelId="{AB882007-8F2F-4A53-84E8-B1D8D94395D8}" srcId="{6C01427A-8628-4CEA-8F55-82CDD3AF263D}" destId="{347DC2DD-CB3C-477D-8025-602BD2E20126}" srcOrd="2" destOrd="0" parTransId="{19D0F870-5EC6-4483-A8B8-76670CB136BD}" sibTransId="{3B6E85BB-7694-40F7-A876-7A6181D1A9A5}"/>
    <dgm:cxn modelId="{AE134627-1DE9-4875-B32D-28EF1055A56A}" srcId="{6C01427A-8628-4CEA-8F55-82CDD3AF263D}" destId="{132289F8-493A-4803-9AF2-5B44BC4CA202}" srcOrd="1" destOrd="0" parTransId="{185AF5F9-428F-420E-A0E7-93C8CF68A9A7}" sibTransId="{B515F0FE-7708-41E2-A684-45C26C8A6F91}"/>
    <dgm:cxn modelId="{17238444-16A7-4CDB-ACC0-6B626BAD5B50}" srcId="{6C01427A-8628-4CEA-8F55-82CDD3AF263D}" destId="{DC23F21D-F534-4529-A23D-BDA4CC87D5A7}" srcOrd="4" destOrd="0" parTransId="{ECC248BA-2B04-4681-A320-7EA510682445}" sibTransId="{799E0464-CB57-4411-87E3-DF79544D9800}"/>
    <dgm:cxn modelId="{ADB1CE70-BD51-4B2B-99AE-816715B5E5AC}" srcId="{6C01427A-8628-4CEA-8F55-82CDD3AF263D}" destId="{168D7435-6A9D-43EB-A270-40A49B573C74}" srcOrd="3" destOrd="0" parTransId="{DD3FDA7C-28F7-4E8A-A8A9-0605F3E4E4BA}" sibTransId="{E37A5302-1D6F-4947-9AF8-95D409FD3877}"/>
    <dgm:cxn modelId="{4DE6165A-8140-4A9B-B11E-97BDC12DBF73}" type="presOf" srcId="{168D7435-6A9D-43EB-A270-40A49B573C74}" destId="{5A35E350-53B8-458B-9DAD-8FB01C2A348D}" srcOrd="0" destOrd="0" presId="urn:microsoft.com/office/officeart/2005/8/layout/default"/>
    <dgm:cxn modelId="{E571E07B-E0B2-4F88-B8A5-BF22BD358253}" srcId="{6C01427A-8628-4CEA-8F55-82CDD3AF263D}" destId="{39FE4802-88B5-4364-9411-676A2A92C6F8}" srcOrd="0" destOrd="0" parTransId="{392DCC8F-65AD-47FA-8C6B-43FCEC8347B8}" sibTransId="{B46132EB-9756-443E-97BC-85FA369B7B35}"/>
    <dgm:cxn modelId="{F424E3A2-EC00-4C10-BF37-EF601270B9C0}" type="presOf" srcId="{132289F8-493A-4803-9AF2-5B44BC4CA202}" destId="{63C62A33-C72D-49C9-B792-01C3105DCB13}" srcOrd="0" destOrd="0" presId="urn:microsoft.com/office/officeart/2005/8/layout/default"/>
    <dgm:cxn modelId="{4FDE89A5-C625-4A75-AF41-08DF1807985A}" type="presOf" srcId="{347DC2DD-CB3C-477D-8025-602BD2E20126}" destId="{2621B109-6BAA-472A-A2F6-4876A165BE93}" srcOrd="0" destOrd="0" presId="urn:microsoft.com/office/officeart/2005/8/layout/default"/>
    <dgm:cxn modelId="{8BF413A7-6DA5-4501-A42C-3E065CF66C64}" srcId="{6C01427A-8628-4CEA-8F55-82CDD3AF263D}" destId="{3712D987-8E52-4048-9351-B4A59C7C1785}" srcOrd="5" destOrd="0" parTransId="{E6F3A111-6EDA-4251-B28E-7BA54FAD210C}" sibTransId="{2E8260F6-7646-4C25-B8C7-49DBE271AA54}"/>
    <dgm:cxn modelId="{19623EBA-62E5-4BE6-B5DB-378CC9A86863}" type="presOf" srcId="{6C01427A-8628-4CEA-8F55-82CDD3AF263D}" destId="{00978950-F6E1-4379-9B26-8581D7131FEF}" srcOrd="0" destOrd="0" presId="urn:microsoft.com/office/officeart/2005/8/layout/default"/>
    <dgm:cxn modelId="{A4322DCA-1217-49F1-B591-C8C7BA5306EB}" type="presOf" srcId="{39FE4802-88B5-4364-9411-676A2A92C6F8}" destId="{50C08D7F-865C-4939-8F05-60EA63FCEBAF}" srcOrd="0" destOrd="0" presId="urn:microsoft.com/office/officeart/2005/8/layout/default"/>
    <dgm:cxn modelId="{F9DCD7D0-8E16-452A-A222-7B5F702C3270}" type="presOf" srcId="{3712D987-8E52-4048-9351-B4A59C7C1785}" destId="{4E00465A-36B7-40D9-A4DC-06B0D4D659DE}" srcOrd="0" destOrd="0" presId="urn:microsoft.com/office/officeart/2005/8/layout/default"/>
    <dgm:cxn modelId="{E71ADD40-0E3E-44C0-AF05-44F8D236E546}" type="presParOf" srcId="{00978950-F6E1-4379-9B26-8581D7131FEF}" destId="{50C08D7F-865C-4939-8F05-60EA63FCEBAF}" srcOrd="0" destOrd="0" presId="urn:microsoft.com/office/officeart/2005/8/layout/default"/>
    <dgm:cxn modelId="{35E36079-FED2-47C8-BBB2-28F43236F3CD}" type="presParOf" srcId="{00978950-F6E1-4379-9B26-8581D7131FEF}" destId="{06905F35-1454-4D38-855F-66E58DB945C3}" srcOrd="1" destOrd="0" presId="urn:microsoft.com/office/officeart/2005/8/layout/default"/>
    <dgm:cxn modelId="{C635CB0C-A365-434B-846F-627F8D0427F8}" type="presParOf" srcId="{00978950-F6E1-4379-9B26-8581D7131FEF}" destId="{63C62A33-C72D-49C9-B792-01C3105DCB13}" srcOrd="2" destOrd="0" presId="urn:microsoft.com/office/officeart/2005/8/layout/default"/>
    <dgm:cxn modelId="{1461BCDC-BED4-4B49-9BD2-D0233D129F9D}" type="presParOf" srcId="{00978950-F6E1-4379-9B26-8581D7131FEF}" destId="{709A13AA-383F-4BDD-A019-7C99A7D14C6C}" srcOrd="3" destOrd="0" presId="urn:microsoft.com/office/officeart/2005/8/layout/default"/>
    <dgm:cxn modelId="{CC847A9A-EB52-42AF-9F78-05B1B0FDB21D}" type="presParOf" srcId="{00978950-F6E1-4379-9B26-8581D7131FEF}" destId="{2621B109-6BAA-472A-A2F6-4876A165BE93}" srcOrd="4" destOrd="0" presId="urn:microsoft.com/office/officeart/2005/8/layout/default"/>
    <dgm:cxn modelId="{B099FCCA-015C-4946-BA21-45656BE85FC0}" type="presParOf" srcId="{00978950-F6E1-4379-9B26-8581D7131FEF}" destId="{CDA6AFD8-CC9B-4443-B2C6-A93866362984}" srcOrd="5" destOrd="0" presId="urn:microsoft.com/office/officeart/2005/8/layout/default"/>
    <dgm:cxn modelId="{C10F19C7-A1BC-472E-9A35-3F51B48C21E2}" type="presParOf" srcId="{00978950-F6E1-4379-9B26-8581D7131FEF}" destId="{5A35E350-53B8-458B-9DAD-8FB01C2A348D}" srcOrd="6" destOrd="0" presId="urn:microsoft.com/office/officeart/2005/8/layout/default"/>
    <dgm:cxn modelId="{AA01534E-29B8-4109-976C-7D3ED0F0F99D}" type="presParOf" srcId="{00978950-F6E1-4379-9B26-8581D7131FEF}" destId="{ACFBB8C6-7089-48C5-98E6-493F31D0B637}" srcOrd="7" destOrd="0" presId="urn:microsoft.com/office/officeart/2005/8/layout/default"/>
    <dgm:cxn modelId="{2792C37E-6325-4794-9092-08379CF241E2}" type="presParOf" srcId="{00978950-F6E1-4379-9B26-8581D7131FEF}" destId="{6777A439-ED37-451F-B4A0-F0E87BEC9C06}" srcOrd="8" destOrd="0" presId="urn:microsoft.com/office/officeart/2005/8/layout/default"/>
    <dgm:cxn modelId="{145D5367-F445-4A5C-92D3-93CCE9101DA7}" type="presParOf" srcId="{00978950-F6E1-4379-9B26-8581D7131FEF}" destId="{132ACFED-6BC0-414B-B5DD-41AA184EA775}" srcOrd="9" destOrd="0" presId="urn:microsoft.com/office/officeart/2005/8/layout/default"/>
    <dgm:cxn modelId="{B59781E9-084F-47C9-B7D6-88C5CD651BB2}" type="presParOf" srcId="{00978950-F6E1-4379-9B26-8581D7131FEF}" destId="{4E00465A-36B7-40D9-A4DC-06B0D4D659D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826D20-189D-4DD8-9BEF-74DDF9D0F87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F5AD3C-4751-4189-9EF5-E9EAFE0C02B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3600" b="1" dirty="0">
              <a:latin typeface="+mn-lt"/>
            </a:rPr>
            <a:t>Future of good governance</a:t>
          </a:r>
        </a:p>
      </dgm:t>
    </dgm:pt>
    <dgm:pt modelId="{37211E97-48AD-4077-A6B2-DB2C646EEA14}" type="parTrans" cxnId="{61F8A6D7-1B20-47F5-9DA5-4437018DE993}">
      <dgm:prSet/>
      <dgm:spPr/>
      <dgm:t>
        <a:bodyPr/>
        <a:lstStyle/>
        <a:p>
          <a:endParaRPr lang="en-US" sz="3200"/>
        </a:p>
      </dgm:t>
    </dgm:pt>
    <dgm:pt modelId="{F6510C25-87FC-4EFE-AE7F-2620159506BB}" type="sibTrans" cxnId="{61F8A6D7-1B20-47F5-9DA5-4437018DE993}">
      <dgm:prSet/>
      <dgm:spPr/>
      <dgm:t>
        <a:bodyPr/>
        <a:lstStyle/>
        <a:p>
          <a:endParaRPr lang="en-US" sz="3200"/>
        </a:p>
      </dgm:t>
    </dgm:pt>
    <dgm:pt modelId="{2BCA6E6B-5C23-49D6-ADB3-1EAA771FA213}">
      <dgm:prSet phldrT="[Text]" custT="1"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sz="3200" b="0" i="0" dirty="0">
              <a:solidFill>
                <a:schemeClr val="tx1">
                  <a:lumMod val="85000"/>
                  <a:lumOff val="15000"/>
                </a:schemeClr>
              </a:solidFill>
            </a:rPr>
            <a:t>Leveraging technology and digital transformation</a:t>
          </a:r>
          <a:endParaRPr lang="en-US" sz="32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34C7F2D-4D7F-47C7-819A-949CE8A7EB90}" type="parTrans" cxnId="{857B10DE-DF4C-4700-B27B-6D5229DD333F}">
      <dgm:prSet/>
      <dgm:spPr/>
      <dgm:t>
        <a:bodyPr/>
        <a:lstStyle/>
        <a:p>
          <a:endParaRPr lang="en-US" sz="3200"/>
        </a:p>
      </dgm:t>
    </dgm:pt>
    <dgm:pt modelId="{9C3E31D1-5DE0-47A0-B8EE-7B081BD95BF0}" type="sibTrans" cxnId="{857B10DE-DF4C-4700-B27B-6D5229DD333F}">
      <dgm:prSet/>
      <dgm:spPr/>
      <dgm:t>
        <a:bodyPr/>
        <a:lstStyle/>
        <a:p>
          <a:endParaRPr lang="en-US" sz="3200"/>
        </a:p>
      </dgm:t>
    </dgm:pt>
    <dgm:pt modelId="{2BC3FB2C-CE8D-499C-BEC2-137FE672CA55}">
      <dgm:prSet phldrT="[Text]" custT="1"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sz="3200" dirty="0">
              <a:solidFill>
                <a:schemeClr val="tx1">
                  <a:lumMod val="85000"/>
                  <a:lumOff val="15000"/>
                </a:schemeClr>
              </a:solidFill>
            </a:rPr>
            <a:t>Prioritizing sustainability for good governance </a:t>
          </a:r>
        </a:p>
      </dgm:t>
    </dgm:pt>
    <dgm:pt modelId="{F59647CC-B1A1-4700-BE7D-E9367DBD84AE}" type="parTrans" cxnId="{9021D3AD-B4E7-4B14-AFAC-7BBB8C362027}">
      <dgm:prSet/>
      <dgm:spPr/>
      <dgm:t>
        <a:bodyPr/>
        <a:lstStyle/>
        <a:p>
          <a:endParaRPr lang="en-US" sz="3200"/>
        </a:p>
      </dgm:t>
    </dgm:pt>
    <dgm:pt modelId="{FE47C56A-31C5-4BC5-9BB3-729B1695D317}" type="sibTrans" cxnId="{9021D3AD-B4E7-4B14-AFAC-7BBB8C362027}">
      <dgm:prSet/>
      <dgm:spPr/>
      <dgm:t>
        <a:bodyPr/>
        <a:lstStyle/>
        <a:p>
          <a:endParaRPr lang="en-US" sz="3200"/>
        </a:p>
      </dgm:t>
    </dgm:pt>
    <dgm:pt modelId="{3B376A5D-C66B-43AD-8220-54F87DDD5929}">
      <dgm:prSet phldrT="[Text]" custT="1"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sz="3200" dirty="0">
              <a:solidFill>
                <a:schemeClr val="tx1">
                  <a:lumMod val="85000"/>
                  <a:lumOff val="15000"/>
                </a:schemeClr>
              </a:solidFill>
            </a:rPr>
            <a:t>Addressing social equity and inclusion</a:t>
          </a:r>
        </a:p>
      </dgm:t>
    </dgm:pt>
    <dgm:pt modelId="{287B3A99-B3CD-443D-AB17-D51CFF982B20}" type="parTrans" cxnId="{344CB9FE-7048-4CFA-8557-13613BE06660}">
      <dgm:prSet/>
      <dgm:spPr/>
      <dgm:t>
        <a:bodyPr/>
        <a:lstStyle/>
        <a:p>
          <a:endParaRPr lang="en-US" sz="3200"/>
        </a:p>
      </dgm:t>
    </dgm:pt>
    <dgm:pt modelId="{0CAFA4EA-F1E5-42F1-9BE9-01D3F054ABB0}" type="sibTrans" cxnId="{344CB9FE-7048-4CFA-8557-13613BE06660}">
      <dgm:prSet/>
      <dgm:spPr/>
      <dgm:t>
        <a:bodyPr/>
        <a:lstStyle/>
        <a:p>
          <a:endParaRPr lang="en-US" sz="3200"/>
        </a:p>
      </dgm:t>
    </dgm:pt>
    <dgm:pt modelId="{D62C5FF8-D45C-4C74-B375-9D5E70FFF59C}" type="pres">
      <dgm:prSet presAssocID="{0E826D20-189D-4DD8-9BEF-74DDF9D0F874}" presName="composite" presStyleCnt="0">
        <dgm:presLayoutVars>
          <dgm:chMax val="1"/>
          <dgm:dir/>
          <dgm:resizeHandles val="exact"/>
        </dgm:presLayoutVars>
      </dgm:prSet>
      <dgm:spPr/>
    </dgm:pt>
    <dgm:pt modelId="{ADE0B047-55D2-46A0-A2A2-767CBB1F1FFC}" type="pres">
      <dgm:prSet presAssocID="{89F5AD3C-4751-4189-9EF5-E9EAFE0C02B7}" presName="roof" presStyleLbl="dkBgShp" presStyleIdx="0" presStyleCnt="2" custLinFactNeighborY="-3619"/>
      <dgm:spPr>
        <a:prstGeom prst="roundRect">
          <a:avLst/>
        </a:prstGeom>
      </dgm:spPr>
    </dgm:pt>
    <dgm:pt modelId="{E4F70CAF-4EE5-4B3C-A0ED-A310519EF75B}" type="pres">
      <dgm:prSet presAssocID="{89F5AD3C-4751-4189-9EF5-E9EAFE0C02B7}" presName="pillars" presStyleCnt="0"/>
      <dgm:spPr/>
    </dgm:pt>
    <dgm:pt modelId="{22D288EE-AC12-4FE4-8413-23F0A3AA569F}" type="pres">
      <dgm:prSet presAssocID="{89F5AD3C-4751-4189-9EF5-E9EAFE0C02B7}" presName="pillar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BCF21928-4969-4B6F-AD51-BEF455E22244}" type="pres">
      <dgm:prSet presAssocID="{2BC3FB2C-CE8D-499C-BEC2-137FE672CA55}" presName="pillarX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5153CD7C-1A21-48FC-96C6-091DE56B4C40}" type="pres">
      <dgm:prSet presAssocID="{3B376A5D-C66B-43AD-8220-54F87DDD5929}" presName="pillarX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B9E5CF58-1D00-4268-A3CF-2DE719E5F48F}" type="pres">
      <dgm:prSet presAssocID="{89F5AD3C-4751-4189-9EF5-E9EAFE0C02B7}" presName="base" presStyleLbl="dkBgShp" presStyleIdx="1" presStyleCnt="2"/>
      <dgm:spPr>
        <a:solidFill>
          <a:srgbClr val="0070C0"/>
        </a:solidFill>
      </dgm:spPr>
    </dgm:pt>
  </dgm:ptLst>
  <dgm:cxnLst>
    <dgm:cxn modelId="{0F01C901-D381-4EAA-A94F-96D5092ECFDE}" type="presOf" srcId="{0E826D20-189D-4DD8-9BEF-74DDF9D0F874}" destId="{D62C5FF8-D45C-4C74-B375-9D5E70FFF59C}" srcOrd="0" destOrd="0" presId="urn:microsoft.com/office/officeart/2005/8/layout/hList3"/>
    <dgm:cxn modelId="{3A787130-0BE0-48F6-BBF5-551006EDB608}" type="presOf" srcId="{2BC3FB2C-CE8D-499C-BEC2-137FE672CA55}" destId="{BCF21928-4969-4B6F-AD51-BEF455E22244}" srcOrd="0" destOrd="0" presId="urn:microsoft.com/office/officeart/2005/8/layout/hList3"/>
    <dgm:cxn modelId="{10C6A866-AA70-4C65-96B3-06D41792A999}" type="presOf" srcId="{2BCA6E6B-5C23-49D6-ADB3-1EAA771FA213}" destId="{22D288EE-AC12-4FE4-8413-23F0A3AA569F}" srcOrd="0" destOrd="0" presId="urn:microsoft.com/office/officeart/2005/8/layout/hList3"/>
    <dgm:cxn modelId="{F060E44C-6433-4ED7-B8D3-82ED13EB48C3}" type="presOf" srcId="{3B376A5D-C66B-43AD-8220-54F87DDD5929}" destId="{5153CD7C-1A21-48FC-96C6-091DE56B4C40}" srcOrd="0" destOrd="0" presId="urn:microsoft.com/office/officeart/2005/8/layout/hList3"/>
    <dgm:cxn modelId="{9021D3AD-B4E7-4B14-AFAC-7BBB8C362027}" srcId="{89F5AD3C-4751-4189-9EF5-E9EAFE0C02B7}" destId="{2BC3FB2C-CE8D-499C-BEC2-137FE672CA55}" srcOrd="1" destOrd="0" parTransId="{F59647CC-B1A1-4700-BE7D-E9367DBD84AE}" sibTransId="{FE47C56A-31C5-4BC5-9BB3-729B1695D317}"/>
    <dgm:cxn modelId="{EFF7A2AF-019D-4B84-B0AA-AAA148AE139F}" type="presOf" srcId="{89F5AD3C-4751-4189-9EF5-E9EAFE0C02B7}" destId="{ADE0B047-55D2-46A0-A2A2-767CBB1F1FFC}" srcOrd="0" destOrd="0" presId="urn:microsoft.com/office/officeart/2005/8/layout/hList3"/>
    <dgm:cxn modelId="{61F8A6D7-1B20-47F5-9DA5-4437018DE993}" srcId="{0E826D20-189D-4DD8-9BEF-74DDF9D0F874}" destId="{89F5AD3C-4751-4189-9EF5-E9EAFE0C02B7}" srcOrd="0" destOrd="0" parTransId="{37211E97-48AD-4077-A6B2-DB2C646EEA14}" sibTransId="{F6510C25-87FC-4EFE-AE7F-2620159506BB}"/>
    <dgm:cxn modelId="{857B10DE-DF4C-4700-B27B-6D5229DD333F}" srcId="{89F5AD3C-4751-4189-9EF5-E9EAFE0C02B7}" destId="{2BCA6E6B-5C23-49D6-ADB3-1EAA771FA213}" srcOrd="0" destOrd="0" parTransId="{834C7F2D-4D7F-47C7-819A-949CE8A7EB90}" sibTransId="{9C3E31D1-5DE0-47A0-B8EE-7B081BD95BF0}"/>
    <dgm:cxn modelId="{344CB9FE-7048-4CFA-8557-13613BE06660}" srcId="{89F5AD3C-4751-4189-9EF5-E9EAFE0C02B7}" destId="{3B376A5D-C66B-43AD-8220-54F87DDD5929}" srcOrd="2" destOrd="0" parTransId="{287B3A99-B3CD-443D-AB17-D51CFF982B20}" sibTransId="{0CAFA4EA-F1E5-42F1-9BE9-01D3F054ABB0}"/>
    <dgm:cxn modelId="{3668BD8E-970B-4F13-9650-FD03DAF1D21F}" type="presParOf" srcId="{D62C5FF8-D45C-4C74-B375-9D5E70FFF59C}" destId="{ADE0B047-55D2-46A0-A2A2-767CBB1F1FFC}" srcOrd="0" destOrd="0" presId="urn:microsoft.com/office/officeart/2005/8/layout/hList3"/>
    <dgm:cxn modelId="{AF3282C1-DF51-4DA9-9EB9-B8DA54DAE2FE}" type="presParOf" srcId="{D62C5FF8-D45C-4C74-B375-9D5E70FFF59C}" destId="{E4F70CAF-4EE5-4B3C-A0ED-A310519EF75B}" srcOrd="1" destOrd="0" presId="urn:microsoft.com/office/officeart/2005/8/layout/hList3"/>
    <dgm:cxn modelId="{35823BBB-E6CB-4888-B939-68B358CC6AD9}" type="presParOf" srcId="{E4F70CAF-4EE5-4B3C-A0ED-A310519EF75B}" destId="{22D288EE-AC12-4FE4-8413-23F0A3AA569F}" srcOrd="0" destOrd="0" presId="urn:microsoft.com/office/officeart/2005/8/layout/hList3"/>
    <dgm:cxn modelId="{74C03866-7832-4B66-BEC9-45A7583E074B}" type="presParOf" srcId="{E4F70CAF-4EE5-4B3C-A0ED-A310519EF75B}" destId="{BCF21928-4969-4B6F-AD51-BEF455E22244}" srcOrd="1" destOrd="0" presId="urn:microsoft.com/office/officeart/2005/8/layout/hList3"/>
    <dgm:cxn modelId="{1FB07BA1-79A4-4715-B623-83DF45AC1D33}" type="presParOf" srcId="{E4F70CAF-4EE5-4B3C-A0ED-A310519EF75B}" destId="{5153CD7C-1A21-48FC-96C6-091DE56B4C40}" srcOrd="2" destOrd="0" presId="urn:microsoft.com/office/officeart/2005/8/layout/hList3"/>
    <dgm:cxn modelId="{05B0FD84-4BD9-441D-B283-D1A9FD915CD5}" type="presParOf" srcId="{D62C5FF8-D45C-4C74-B375-9D5E70FFF59C}" destId="{B9E5CF58-1D00-4268-A3CF-2DE719E5F4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008CCC-1924-4F88-9EAF-16DC3CBC15F0}" type="doc">
      <dgm:prSet loTypeId="urn:diagrams.loki3.com/TabbedArc+Icon" loCatId="relationship" qsTypeId="urn:microsoft.com/office/officeart/2005/8/quickstyle/3d2" qsCatId="3D" csTypeId="urn:microsoft.com/office/officeart/2005/8/colors/accent1_2" csCatId="accent1" phldr="1"/>
      <dgm:spPr/>
    </dgm:pt>
    <dgm:pt modelId="{303BED5F-2C5C-4B99-99F5-45CEF81B75F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400" b="1" dirty="0">
              <a:solidFill>
                <a:srgbClr val="0070C0"/>
              </a:solidFill>
              <a:latin typeface="+mn-lt"/>
            </a:rPr>
            <a:t>Adaptive</a:t>
          </a:r>
        </a:p>
      </dgm:t>
    </dgm:pt>
    <dgm:pt modelId="{CFFEE569-12CE-4748-958C-89372DE0F6DC}" type="parTrans" cxnId="{630CA1E0-5038-4C18-90C1-6CACA5A4FB11}">
      <dgm:prSet/>
      <dgm:spPr/>
      <dgm:t>
        <a:bodyPr/>
        <a:lstStyle/>
        <a:p>
          <a:endParaRPr lang="en-US" sz="1200"/>
        </a:p>
      </dgm:t>
    </dgm:pt>
    <dgm:pt modelId="{2E743E50-7C86-4C30-8BDD-AC62FA29338B}" type="sibTrans" cxnId="{630CA1E0-5038-4C18-90C1-6CACA5A4FB11}">
      <dgm:prSet/>
      <dgm:spPr/>
      <dgm:t>
        <a:bodyPr/>
        <a:lstStyle/>
        <a:p>
          <a:endParaRPr lang="en-US" sz="1200"/>
        </a:p>
      </dgm:t>
    </dgm:pt>
    <dgm:pt modelId="{8604C97A-4A94-48EE-8AE7-AB526D5F7A54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400" b="1" dirty="0">
              <a:solidFill>
                <a:srgbClr val="0070C0"/>
              </a:solidFill>
              <a:latin typeface="+mn-lt"/>
            </a:rPr>
            <a:t>Innovative</a:t>
          </a:r>
        </a:p>
      </dgm:t>
    </dgm:pt>
    <dgm:pt modelId="{E0667366-ACDB-4587-9F50-D25B85044D92}" type="parTrans" cxnId="{B9554A40-1CE1-424D-B175-42221BE9EAFE}">
      <dgm:prSet/>
      <dgm:spPr/>
      <dgm:t>
        <a:bodyPr/>
        <a:lstStyle/>
        <a:p>
          <a:endParaRPr lang="en-US" sz="1200"/>
        </a:p>
      </dgm:t>
    </dgm:pt>
    <dgm:pt modelId="{762FCB42-7B8D-4684-8715-F6C05538511B}" type="sibTrans" cxnId="{B9554A40-1CE1-424D-B175-42221BE9EAFE}">
      <dgm:prSet/>
      <dgm:spPr/>
      <dgm:t>
        <a:bodyPr/>
        <a:lstStyle/>
        <a:p>
          <a:endParaRPr lang="en-US" sz="1200"/>
        </a:p>
      </dgm:t>
    </dgm:pt>
    <dgm:pt modelId="{2EF6197A-9FC2-47F6-AF30-FCAEC7E1D434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400" b="1" dirty="0">
              <a:solidFill>
                <a:srgbClr val="0070C0"/>
              </a:solidFill>
              <a:latin typeface="+mn-lt"/>
            </a:rPr>
            <a:t>Responsive</a:t>
          </a:r>
        </a:p>
      </dgm:t>
    </dgm:pt>
    <dgm:pt modelId="{F70AFC38-AB6F-411A-A2B1-F4CDB955F843}" type="parTrans" cxnId="{4F32941D-04F1-4DE3-8C2B-A4812F70E555}">
      <dgm:prSet/>
      <dgm:spPr/>
      <dgm:t>
        <a:bodyPr/>
        <a:lstStyle/>
        <a:p>
          <a:endParaRPr lang="en-US" sz="1200"/>
        </a:p>
      </dgm:t>
    </dgm:pt>
    <dgm:pt modelId="{2E3BA189-8656-4673-BDB0-AF980142644C}" type="sibTrans" cxnId="{4F32941D-04F1-4DE3-8C2B-A4812F70E555}">
      <dgm:prSet/>
      <dgm:spPr/>
      <dgm:t>
        <a:bodyPr/>
        <a:lstStyle/>
        <a:p>
          <a:endParaRPr lang="en-US" sz="1200"/>
        </a:p>
      </dgm:t>
    </dgm:pt>
    <dgm:pt modelId="{9484E823-5B82-4C2B-843E-7D5837FA8081}" type="pres">
      <dgm:prSet presAssocID="{7E008CCC-1924-4F88-9EAF-16DC3CBC15F0}" presName="Name0" presStyleCnt="0">
        <dgm:presLayoutVars>
          <dgm:dir/>
          <dgm:resizeHandles val="exact"/>
        </dgm:presLayoutVars>
      </dgm:prSet>
      <dgm:spPr/>
    </dgm:pt>
    <dgm:pt modelId="{FB833188-16D1-4481-AE48-CBCAE4876A72}" type="pres">
      <dgm:prSet presAssocID="{303BED5F-2C5C-4B99-99F5-45CEF81B75F5}" presName="twoplus" presStyleLbl="node1" presStyleIdx="0" presStyleCnt="3">
        <dgm:presLayoutVars>
          <dgm:bulletEnabled val="1"/>
        </dgm:presLayoutVars>
      </dgm:prSet>
      <dgm:spPr/>
    </dgm:pt>
    <dgm:pt modelId="{E051FB98-B835-42E0-A408-E12A39780AEE}" type="pres">
      <dgm:prSet presAssocID="{8604C97A-4A94-48EE-8AE7-AB526D5F7A54}" presName="twoplus" presStyleLbl="node1" presStyleIdx="1" presStyleCnt="3">
        <dgm:presLayoutVars>
          <dgm:bulletEnabled val="1"/>
        </dgm:presLayoutVars>
      </dgm:prSet>
      <dgm:spPr/>
    </dgm:pt>
    <dgm:pt modelId="{EFA2655B-7B77-4BE2-926B-18343A628119}" type="pres">
      <dgm:prSet presAssocID="{2EF6197A-9FC2-47F6-AF30-FCAEC7E1D434}" presName="twoplus" presStyleLbl="node1" presStyleIdx="2" presStyleCnt="3">
        <dgm:presLayoutVars>
          <dgm:bulletEnabled val="1"/>
        </dgm:presLayoutVars>
      </dgm:prSet>
      <dgm:spPr/>
    </dgm:pt>
  </dgm:ptLst>
  <dgm:cxnLst>
    <dgm:cxn modelId="{CF7C5B17-93EA-45DC-AD83-E6435DCD4A74}" type="presOf" srcId="{303BED5F-2C5C-4B99-99F5-45CEF81B75F5}" destId="{FB833188-16D1-4481-AE48-CBCAE4876A72}" srcOrd="0" destOrd="0" presId="urn:diagrams.loki3.com/TabbedArc+Icon"/>
    <dgm:cxn modelId="{4F32941D-04F1-4DE3-8C2B-A4812F70E555}" srcId="{7E008CCC-1924-4F88-9EAF-16DC3CBC15F0}" destId="{2EF6197A-9FC2-47F6-AF30-FCAEC7E1D434}" srcOrd="2" destOrd="0" parTransId="{F70AFC38-AB6F-411A-A2B1-F4CDB955F843}" sibTransId="{2E3BA189-8656-4673-BDB0-AF980142644C}"/>
    <dgm:cxn modelId="{B9554A40-1CE1-424D-B175-42221BE9EAFE}" srcId="{7E008CCC-1924-4F88-9EAF-16DC3CBC15F0}" destId="{8604C97A-4A94-48EE-8AE7-AB526D5F7A54}" srcOrd="1" destOrd="0" parTransId="{E0667366-ACDB-4587-9F50-D25B85044D92}" sibTransId="{762FCB42-7B8D-4684-8715-F6C05538511B}"/>
    <dgm:cxn modelId="{E03ED045-A95F-4775-AC7E-9486A528764A}" type="presOf" srcId="{2EF6197A-9FC2-47F6-AF30-FCAEC7E1D434}" destId="{EFA2655B-7B77-4BE2-926B-18343A628119}" srcOrd="0" destOrd="0" presId="urn:diagrams.loki3.com/TabbedArc+Icon"/>
    <dgm:cxn modelId="{8E9E377F-EFB9-41C7-8CAF-09B34E47A574}" type="presOf" srcId="{7E008CCC-1924-4F88-9EAF-16DC3CBC15F0}" destId="{9484E823-5B82-4C2B-843E-7D5837FA8081}" srcOrd="0" destOrd="0" presId="urn:diagrams.loki3.com/TabbedArc+Icon"/>
    <dgm:cxn modelId="{1B212196-79F6-42FF-93F2-B4FAF0D3B283}" type="presOf" srcId="{8604C97A-4A94-48EE-8AE7-AB526D5F7A54}" destId="{E051FB98-B835-42E0-A408-E12A39780AEE}" srcOrd="0" destOrd="0" presId="urn:diagrams.loki3.com/TabbedArc+Icon"/>
    <dgm:cxn modelId="{630CA1E0-5038-4C18-90C1-6CACA5A4FB11}" srcId="{7E008CCC-1924-4F88-9EAF-16DC3CBC15F0}" destId="{303BED5F-2C5C-4B99-99F5-45CEF81B75F5}" srcOrd="0" destOrd="0" parTransId="{CFFEE569-12CE-4748-958C-89372DE0F6DC}" sibTransId="{2E743E50-7C86-4C30-8BDD-AC62FA29338B}"/>
    <dgm:cxn modelId="{5032E113-98B2-48FC-ACEB-CCA199717630}" type="presParOf" srcId="{9484E823-5B82-4C2B-843E-7D5837FA8081}" destId="{FB833188-16D1-4481-AE48-CBCAE4876A72}" srcOrd="0" destOrd="0" presId="urn:diagrams.loki3.com/TabbedArc+Icon"/>
    <dgm:cxn modelId="{DE3657EF-C101-4CA5-8332-5ED45484F087}" type="presParOf" srcId="{9484E823-5B82-4C2B-843E-7D5837FA8081}" destId="{E051FB98-B835-42E0-A408-E12A39780AEE}" srcOrd="1" destOrd="0" presId="urn:diagrams.loki3.com/TabbedArc+Icon"/>
    <dgm:cxn modelId="{3331D50E-AF43-46BB-87E2-DBE969DE020E}" type="presParOf" srcId="{9484E823-5B82-4C2B-843E-7D5837FA8081}" destId="{EFA2655B-7B77-4BE2-926B-18343A628119}" srcOrd="2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805349-F332-45A7-8874-67E10DF5BC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90FAB1-E534-43FF-BE28-B912D8005779}">
      <dgm:prSet phldrT="[Text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b="0" i="0" dirty="0"/>
            <a:t>Building Strategic Agility</a:t>
          </a:r>
          <a:endParaRPr lang="en-US" dirty="0"/>
        </a:p>
      </dgm:t>
    </dgm:pt>
    <dgm:pt modelId="{584E5322-8109-43E2-B431-EA58B35D82AD}" type="parTrans" cxnId="{3A5D59B7-AF44-4285-AE7B-EA78667CC86A}">
      <dgm:prSet/>
      <dgm:spPr/>
      <dgm:t>
        <a:bodyPr/>
        <a:lstStyle/>
        <a:p>
          <a:endParaRPr lang="en-US"/>
        </a:p>
      </dgm:t>
    </dgm:pt>
    <dgm:pt modelId="{ECBF1A3B-B27A-496D-A018-B164B4E35B08}" type="sibTrans" cxnId="{3A5D59B7-AF44-4285-AE7B-EA78667CC86A}">
      <dgm:prSet/>
      <dgm:spPr/>
      <dgm:t>
        <a:bodyPr/>
        <a:lstStyle/>
        <a:p>
          <a:endParaRPr lang="en-US"/>
        </a:p>
      </dgm:t>
    </dgm:pt>
    <dgm:pt modelId="{3E9762AE-280C-425B-AE61-55D162F209F9}">
      <dgm:prSet phldrT="[Text]"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b="0" i="0" dirty="0">
              <a:solidFill>
                <a:srgbClr val="0070C0"/>
              </a:solidFill>
            </a:rPr>
            <a:t>Promoting Digital Transformation</a:t>
          </a:r>
          <a:endParaRPr lang="en-US" dirty="0">
            <a:solidFill>
              <a:srgbClr val="0070C0"/>
            </a:solidFill>
          </a:endParaRPr>
        </a:p>
      </dgm:t>
    </dgm:pt>
    <dgm:pt modelId="{03D31E72-1F50-4290-BEFA-EE378CA20728}" type="parTrans" cxnId="{87DACEFF-A906-454D-9435-7CABD1B99C05}">
      <dgm:prSet/>
      <dgm:spPr/>
      <dgm:t>
        <a:bodyPr/>
        <a:lstStyle/>
        <a:p>
          <a:endParaRPr lang="en-US"/>
        </a:p>
      </dgm:t>
    </dgm:pt>
    <dgm:pt modelId="{06A97684-80ED-4624-93E5-B68B354E7E59}" type="sibTrans" cxnId="{87DACEFF-A906-454D-9435-7CABD1B99C05}">
      <dgm:prSet/>
      <dgm:spPr/>
      <dgm:t>
        <a:bodyPr/>
        <a:lstStyle/>
        <a:p>
          <a:endParaRPr lang="en-US"/>
        </a:p>
      </dgm:t>
    </dgm:pt>
    <dgm:pt modelId="{3DFF9440-C92A-469A-8C49-203A9BDBC9FD}">
      <dgm:prSet phldrT="[Text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b="0" i="0" dirty="0"/>
            <a:t>Fostering Collaboration and Partnerships</a:t>
          </a:r>
          <a:endParaRPr lang="en-US" dirty="0"/>
        </a:p>
      </dgm:t>
    </dgm:pt>
    <dgm:pt modelId="{AFFAE021-A450-479B-A254-C35AC4F3EFAF}" type="parTrans" cxnId="{84E420CB-94FE-4A69-829F-5173398CDD6C}">
      <dgm:prSet/>
      <dgm:spPr/>
      <dgm:t>
        <a:bodyPr/>
        <a:lstStyle/>
        <a:p>
          <a:endParaRPr lang="en-US"/>
        </a:p>
      </dgm:t>
    </dgm:pt>
    <dgm:pt modelId="{E4F2F3E9-AB17-422B-B6E2-402E2B4F8861}" type="sibTrans" cxnId="{84E420CB-94FE-4A69-829F-5173398CDD6C}">
      <dgm:prSet/>
      <dgm:spPr/>
      <dgm:t>
        <a:bodyPr/>
        <a:lstStyle/>
        <a:p>
          <a:endParaRPr lang="en-US"/>
        </a:p>
      </dgm:t>
    </dgm:pt>
    <dgm:pt modelId="{2C682A08-2E16-46F5-80B9-B84E9D717864}">
      <dgm:prSet phldrT="[Text]"/>
      <dgm:spPr>
        <a:noFill/>
        <a:ln w="57150">
          <a:solidFill>
            <a:srgbClr val="0070C0"/>
          </a:solidFill>
        </a:ln>
      </dgm:spPr>
      <dgm:t>
        <a:bodyPr/>
        <a:lstStyle/>
        <a:p>
          <a:r>
            <a:rPr lang="en-US" b="0" i="0" dirty="0">
              <a:solidFill>
                <a:srgbClr val="0070C0"/>
              </a:solidFill>
            </a:rPr>
            <a:t>Promoting Innovation</a:t>
          </a:r>
          <a:endParaRPr lang="en-US" dirty="0">
            <a:solidFill>
              <a:srgbClr val="0070C0"/>
            </a:solidFill>
          </a:endParaRPr>
        </a:p>
      </dgm:t>
    </dgm:pt>
    <dgm:pt modelId="{CF00E4AC-17E8-4464-A914-BCC82F88DC6A}" type="parTrans" cxnId="{187E53C8-A8CB-4846-9AB2-00296072D91C}">
      <dgm:prSet/>
      <dgm:spPr/>
      <dgm:t>
        <a:bodyPr/>
        <a:lstStyle/>
        <a:p>
          <a:endParaRPr lang="en-US"/>
        </a:p>
      </dgm:t>
    </dgm:pt>
    <dgm:pt modelId="{C9A9254B-9DBD-4BB2-824B-1162BDB274EF}" type="sibTrans" cxnId="{187E53C8-A8CB-4846-9AB2-00296072D91C}">
      <dgm:prSet/>
      <dgm:spPr/>
      <dgm:t>
        <a:bodyPr/>
        <a:lstStyle/>
        <a:p>
          <a:endParaRPr lang="en-US"/>
        </a:p>
      </dgm:t>
    </dgm:pt>
    <dgm:pt modelId="{E5E2C480-4A5A-402D-8D0F-422C53C7A15E}">
      <dgm:prSet phldrT="[Text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b="0" i="0" dirty="0"/>
            <a:t>Strengthening Capacity</a:t>
          </a:r>
          <a:endParaRPr lang="en-US" dirty="0"/>
        </a:p>
      </dgm:t>
    </dgm:pt>
    <dgm:pt modelId="{7A1F7AD5-226A-4428-9D76-CFE743DB7529}" type="parTrans" cxnId="{FB53125D-15BB-4D03-9F19-10E2037B40DB}">
      <dgm:prSet/>
      <dgm:spPr/>
      <dgm:t>
        <a:bodyPr/>
        <a:lstStyle/>
        <a:p>
          <a:endParaRPr lang="en-US"/>
        </a:p>
      </dgm:t>
    </dgm:pt>
    <dgm:pt modelId="{EBF375A3-FE59-4BC9-B42E-970029F91F65}" type="sibTrans" cxnId="{FB53125D-15BB-4D03-9F19-10E2037B40DB}">
      <dgm:prSet/>
      <dgm:spPr/>
      <dgm:t>
        <a:bodyPr/>
        <a:lstStyle/>
        <a:p>
          <a:endParaRPr lang="en-US"/>
        </a:p>
      </dgm:t>
    </dgm:pt>
    <dgm:pt modelId="{1A72C28F-427E-4B6B-895F-229FBEC10C9C}" type="pres">
      <dgm:prSet presAssocID="{BD805349-F332-45A7-8874-67E10DF5BC5C}" presName="diagram" presStyleCnt="0">
        <dgm:presLayoutVars>
          <dgm:dir/>
          <dgm:resizeHandles val="exact"/>
        </dgm:presLayoutVars>
      </dgm:prSet>
      <dgm:spPr/>
    </dgm:pt>
    <dgm:pt modelId="{F3D05B15-7767-458D-8AC5-810C77058726}" type="pres">
      <dgm:prSet presAssocID="{8390FAB1-E534-43FF-BE28-B912D8005779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C688799-C5B8-4E93-A436-1F4264343E65}" type="pres">
      <dgm:prSet presAssocID="{ECBF1A3B-B27A-496D-A018-B164B4E35B08}" presName="sibTrans" presStyleCnt="0"/>
      <dgm:spPr/>
    </dgm:pt>
    <dgm:pt modelId="{9802A4CD-25DE-4854-8631-CF06BE08FBC5}" type="pres">
      <dgm:prSet presAssocID="{3E9762AE-280C-425B-AE61-55D162F209F9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2D6C911-38F8-414B-9ECB-87834E72B10D}" type="pres">
      <dgm:prSet presAssocID="{06A97684-80ED-4624-93E5-B68B354E7E59}" presName="sibTrans" presStyleCnt="0"/>
      <dgm:spPr/>
    </dgm:pt>
    <dgm:pt modelId="{C981F3EA-AE3D-4CF1-8771-658BC39A3302}" type="pres">
      <dgm:prSet presAssocID="{3DFF9440-C92A-469A-8C49-203A9BDBC9FD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C3108646-B0BD-43C2-922B-7296A8810EBB}" type="pres">
      <dgm:prSet presAssocID="{E4F2F3E9-AB17-422B-B6E2-402E2B4F8861}" presName="sibTrans" presStyleCnt="0"/>
      <dgm:spPr/>
    </dgm:pt>
    <dgm:pt modelId="{B2375195-8DC5-4740-BA52-D4400A3B2B2A}" type="pres">
      <dgm:prSet presAssocID="{2C682A08-2E16-46F5-80B9-B84E9D717864}" presName="node" presStyleLbl="node1" presStyleIdx="3" presStyleCnt="5" custLinFactNeighborY="-11154">
        <dgm:presLayoutVars>
          <dgm:bulletEnabled val="1"/>
        </dgm:presLayoutVars>
      </dgm:prSet>
      <dgm:spPr>
        <a:prstGeom prst="roundRect">
          <a:avLst/>
        </a:prstGeom>
      </dgm:spPr>
    </dgm:pt>
    <dgm:pt modelId="{BAC78C13-7B9B-454C-B33E-CE01110BDD54}" type="pres">
      <dgm:prSet presAssocID="{C9A9254B-9DBD-4BB2-824B-1162BDB274EF}" presName="sibTrans" presStyleCnt="0"/>
      <dgm:spPr/>
    </dgm:pt>
    <dgm:pt modelId="{1F0219C4-0937-4AFC-B329-194D25F62C04}" type="pres">
      <dgm:prSet presAssocID="{E5E2C480-4A5A-402D-8D0F-422C53C7A15E}" presName="node" presStyleLbl="node1" presStyleIdx="4" presStyleCnt="5" custLinFactNeighborY="-1115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D06F42B-8386-4BD6-BDD5-B91F536027BA}" type="presOf" srcId="{3DFF9440-C92A-469A-8C49-203A9BDBC9FD}" destId="{C981F3EA-AE3D-4CF1-8771-658BC39A3302}" srcOrd="0" destOrd="0" presId="urn:microsoft.com/office/officeart/2005/8/layout/default"/>
    <dgm:cxn modelId="{4BDBAA38-5870-4E22-ACA8-EE2977BB5B4C}" type="presOf" srcId="{E5E2C480-4A5A-402D-8D0F-422C53C7A15E}" destId="{1F0219C4-0937-4AFC-B329-194D25F62C04}" srcOrd="0" destOrd="0" presId="urn:microsoft.com/office/officeart/2005/8/layout/default"/>
    <dgm:cxn modelId="{FB53125D-15BB-4D03-9F19-10E2037B40DB}" srcId="{BD805349-F332-45A7-8874-67E10DF5BC5C}" destId="{E5E2C480-4A5A-402D-8D0F-422C53C7A15E}" srcOrd="4" destOrd="0" parTransId="{7A1F7AD5-226A-4428-9D76-CFE743DB7529}" sibTransId="{EBF375A3-FE59-4BC9-B42E-970029F91F65}"/>
    <dgm:cxn modelId="{E6E65068-D07B-4E0B-8028-6B1FED30D513}" type="presOf" srcId="{3E9762AE-280C-425B-AE61-55D162F209F9}" destId="{9802A4CD-25DE-4854-8631-CF06BE08FBC5}" srcOrd="0" destOrd="0" presId="urn:microsoft.com/office/officeart/2005/8/layout/default"/>
    <dgm:cxn modelId="{0D7B0D54-7925-49B3-A153-B4E87886D833}" type="presOf" srcId="{BD805349-F332-45A7-8874-67E10DF5BC5C}" destId="{1A72C28F-427E-4B6B-895F-229FBEC10C9C}" srcOrd="0" destOrd="0" presId="urn:microsoft.com/office/officeart/2005/8/layout/default"/>
    <dgm:cxn modelId="{E2E5F77E-5517-4B19-92A6-AB75D375D73C}" type="presOf" srcId="{2C682A08-2E16-46F5-80B9-B84E9D717864}" destId="{B2375195-8DC5-4740-BA52-D4400A3B2B2A}" srcOrd="0" destOrd="0" presId="urn:microsoft.com/office/officeart/2005/8/layout/default"/>
    <dgm:cxn modelId="{3A5D59B7-AF44-4285-AE7B-EA78667CC86A}" srcId="{BD805349-F332-45A7-8874-67E10DF5BC5C}" destId="{8390FAB1-E534-43FF-BE28-B912D8005779}" srcOrd="0" destOrd="0" parTransId="{584E5322-8109-43E2-B431-EA58B35D82AD}" sibTransId="{ECBF1A3B-B27A-496D-A018-B164B4E35B08}"/>
    <dgm:cxn modelId="{DFDA93BF-2446-4868-9FB4-7D1FC81B62E5}" type="presOf" srcId="{8390FAB1-E534-43FF-BE28-B912D8005779}" destId="{F3D05B15-7767-458D-8AC5-810C77058726}" srcOrd="0" destOrd="0" presId="urn:microsoft.com/office/officeart/2005/8/layout/default"/>
    <dgm:cxn modelId="{187E53C8-A8CB-4846-9AB2-00296072D91C}" srcId="{BD805349-F332-45A7-8874-67E10DF5BC5C}" destId="{2C682A08-2E16-46F5-80B9-B84E9D717864}" srcOrd="3" destOrd="0" parTransId="{CF00E4AC-17E8-4464-A914-BCC82F88DC6A}" sibTransId="{C9A9254B-9DBD-4BB2-824B-1162BDB274EF}"/>
    <dgm:cxn modelId="{84E420CB-94FE-4A69-829F-5173398CDD6C}" srcId="{BD805349-F332-45A7-8874-67E10DF5BC5C}" destId="{3DFF9440-C92A-469A-8C49-203A9BDBC9FD}" srcOrd="2" destOrd="0" parTransId="{AFFAE021-A450-479B-A254-C35AC4F3EFAF}" sibTransId="{E4F2F3E9-AB17-422B-B6E2-402E2B4F8861}"/>
    <dgm:cxn modelId="{87DACEFF-A906-454D-9435-7CABD1B99C05}" srcId="{BD805349-F332-45A7-8874-67E10DF5BC5C}" destId="{3E9762AE-280C-425B-AE61-55D162F209F9}" srcOrd="1" destOrd="0" parTransId="{03D31E72-1F50-4290-BEFA-EE378CA20728}" sibTransId="{06A97684-80ED-4624-93E5-B68B354E7E59}"/>
    <dgm:cxn modelId="{48A3947E-F8D9-4237-B735-867C7288D369}" type="presParOf" srcId="{1A72C28F-427E-4B6B-895F-229FBEC10C9C}" destId="{F3D05B15-7767-458D-8AC5-810C77058726}" srcOrd="0" destOrd="0" presId="urn:microsoft.com/office/officeart/2005/8/layout/default"/>
    <dgm:cxn modelId="{38A1EE36-5911-4EB2-B50D-813F02173C04}" type="presParOf" srcId="{1A72C28F-427E-4B6B-895F-229FBEC10C9C}" destId="{EC688799-C5B8-4E93-A436-1F4264343E65}" srcOrd="1" destOrd="0" presId="urn:microsoft.com/office/officeart/2005/8/layout/default"/>
    <dgm:cxn modelId="{CEC5446F-74CB-4D20-8EA6-E03975C23E08}" type="presParOf" srcId="{1A72C28F-427E-4B6B-895F-229FBEC10C9C}" destId="{9802A4CD-25DE-4854-8631-CF06BE08FBC5}" srcOrd="2" destOrd="0" presId="urn:microsoft.com/office/officeart/2005/8/layout/default"/>
    <dgm:cxn modelId="{9D48B13A-128E-4E62-B18D-4D664DE05377}" type="presParOf" srcId="{1A72C28F-427E-4B6B-895F-229FBEC10C9C}" destId="{E2D6C911-38F8-414B-9ECB-87834E72B10D}" srcOrd="3" destOrd="0" presId="urn:microsoft.com/office/officeart/2005/8/layout/default"/>
    <dgm:cxn modelId="{4818B8E8-A07D-4B9D-95BB-533E0BE6E066}" type="presParOf" srcId="{1A72C28F-427E-4B6B-895F-229FBEC10C9C}" destId="{C981F3EA-AE3D-4CF1-8771-658BC39A3302}" srcOrd="4" destOrd="0" presId="urn:microsoft.com/office/officeart/2005/8/layout/default"/>
    <dgm:cxn modelId="{D5FBBA3B-46CA-49FC-A471-8641F2501E1B}" type="presParOf" srcId="{1A72C28F-427E-4B6B-895F-229FBEC10C9C}" destId="{C3108646-B0BD-43C2-922B-7296A8810EBB}" srcOrd="5" destOrd="0" presId="urn:microsoft.com/office/officeart/2005/8/layout/default"/>
    <dgm:cxn modelId="{1A6F5E5E-318F-4770-956F-76FAA10C5AE8}" type="presParOf" srcId="{1A72C28F-427E-4B6B-895F-229FBEC10C9C}" destId="{B2375195-8DC5-4740-BA52-D4400A3B2B2A}" srcOrd="6" destOrd="0" presId="urn:microsoft.com/office/officeart/2005/8/layout/default"/>
    <dgm:cxn modelId="{7F27BFF0-C708-44F7-8E29-D775BD23695F}" type="presParOf" srcId="{1A72C28F-427E-4B6B-895F-229FBEC10C9C}" destId="{BAC78C13-7B9B-454C-B33E-CE01110BDD54}" srcOrd="7" destOrd="0" presId="urn:microsoft.com/office/officeart/2005/8/layout/default"/>
    <dgm:cxn modelId="{DE10919F-1B8E-4417-9CE7-96A9FB572CA9}" type="presParOf" srcId="{1A72C28F-427E-4B6B-895F-229FBEC10C9C}" destId="{1F0219C4-0937-4AFC-B329-194D25F62C0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08D7F-865C-4939-8F05-60EA63FCEBAF}">
      <dsp:nvSpPr>
        <dsp:cNvPr id="0" name=""/>
        <dsp:cNvSpPr/>
      </dsp:nvSpPr>
      <dsp:spPr>
        <a:xfrm>
          <a:off x="195677" y="2624"/>
          <a:ext cx="3008548" cy="1805129"/>
        </a:xfrm>
        <a:prstGeom prst="roundRect">
          <a:avLst/>
        </a:prstGeom>
        <a:solidFill>
          <a:srgbClr val="0070C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Economic recovery</a:t>
          </a:r>
        </a:p>
      </dsp:txBody>
      <dsp:txXfrm>
        <a:off x="283796" y="90743"/>
        <a:ext cx="2832310" cy="1628891"/>
      </dsp:txXfrm>
    </dsp:sp>
    <dsp:sp modelId="{63C62A33-C72D-49C9-B792-01C3105DCB13}">
      <dsp:nvSpPr>
        <dsp:cNvPr id="0" name=""/>
        <dsp:cNvSpPr/>
      </dsp:nvSpPr>
      <dsp:spPr>
        <a:xfrm>
          <a:off x="3505081" y="2624"/>
          <a:ext cx="3008548" cy="1805129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>
                  <a:lumMod val="85000"/>
                  <a:lumOff val="15000"/>
                </a:schemeClr>
              </a:solidFill>
            </a:rPr>
            <a:t>Health security</a:t>
          </a:r>
        </a:p>
      </dsp:txBody>
      <dsp:txXfrm>
        <a:off x="3593200" y="90743"/>
        <a:ext cx="2832310" cy="1628891"/>
      </dsp:txXfrm>
    </dsp:sp>
    <dsp:sp modelId="{2621B109-6BAA-472A-A2F6-4876A165BE93}">
      <dsp:nvSpPr>
        <dsp:cNvPr id="0" name=""/>
        <dsp:cNvSpPr/>
      </dsp:nvSpPr>
      <dsp:spPr>
        <a:xfrm>
          <a:off x="6814485" y="2624"/>
          <a:ext cx="3008548" cy="1805129"/>
        </a:xfrm>
        <a:prstGeom prst="roundRect">
          <a:avLst/>
        </a:prstGeom>
        <a:solidFill>
          <a:srgbClr val="0070C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Digital transformation</a:t>
          </a:r>
        </a:p>
      </dsp:txBody>
      <dsp:txXfrm>
        <a:off x="6902604" y="90743"/>
        <a:ext cx="2832310" cy="1628891"/>
      </dsp:txXfrm>
    </dsp:sp>
    <dsp:sp modelId="{5A35E350-53B8-458B-9DAD-8FB01C2A348D}">
      <dsp:nvSpPr>
        <dsp:cNvPr id="0" name=""/>
        <dsp:cNvSpPr/>
      </dsp:nvSpPr>
      <dsp:spPr>
        <a:xfrm>
          <a:off x="195677" y="2108608"/>
          <a:ext cx="3008548" cy="1805129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>
                  <a:lumMod val="85000"/>
                  <a:lumOff val="15000"/>
                </a:schemeClr>
              </a:solidFill>
            </a:rPr>
            <a:t>Climate change</a:t>
          </a:r>
        </a:p>
      </dsp:txBody>
      <dsp:txXfrm>
        <a:off x="283796" y="2196727"/>
        <a:ext cx="2832310" cy="1628891"/>
      </dsp:txXfrm>
    </dsp:sp>
    <dsp:sp modelId="{6777A439-ED37-451F-B4A0-F0E87BEC9C06}">
      <dsp:nvSpPr>
        <dsp:cNvPr id="0" name=""/>
        <dsp:cNvSpPr/>
      </dsp:nvSpPr>
      <dsp:spPr>
        <a:xfrm>
          <a:off x="3505081" y="2108608"/>
          <a:ext cx="3008548" cy="1805129"/>
        </a:xfrm>
        <a:prstGeom prst="roundRect">
          <a:avLst/>
        </a:prstGeom>
        <a:solidFill>
          <a:srgbClr val="0070C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Social inequality </a:t>
          </a:r>
        </a:p>
      </dsp:txBody>
      <dsp:txXfrm>
        <a:off x="3593200" y="2196727"/>
        <a:ext cx="2832310" cy="1628891"/>
      </dsp:txXfrm>
    </dsp:sp>
    <dsp:sp modelId="{4E00465A-36B7-40D9-A4DC-06B0D4D659DE}">
      <dsp:nvSpPr>
        <dsp:cNvPr id="0" name=""/>
        <dsp:cNvSpPr/>
      </dsp:nvSpPr>
      <dsp:spPr>
        <a:xfrm>
          <a:off x="6814485" y="2108608"/>
          <a:ext cx="3008548" cy="1805129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>
                  <a:lumMod val="85000"/>
                  <a:lumOff val="15000"/>
                </a:schemeClr>
              </a:solidFill>
            </a:rPr>
            <a:t>Demographic shifts</a:t>
          </a:r>
        </a:p>
      </dsp:txBody>
      <dsp:txXfrm>
        <a:off x="6902604" y="2196727"/>
        <a:ext cx="2832310" cy="1628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0B047-55D2-46A0-A2A2-767CBB1F1FFC}">
      <dsp:nvSpPr>
        <dsp:cNvPr id="0" name=""/>
        <dsp:cNvSpPr/>
      </dsp:nvSpPr>
      <dsp:spPr>
        <a:xfrm>
          <a:off x="0" y="0"/>
          <a:ext cx="10515600" cy="1023183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+mn-lt"/>
            </a:rPr>
            <a:t>Future of good governance</a:t>
          </a:r>
        </a:p>
      </dsp:txBody>
      <dsp:txXfrm>
        <a:off x="49948" y="49948"/>
        <a:ext cx="10415704" cy="923287"/>
      </dsp:txXfrm>
    </dsp:sp>
    <dsp:sp modelId="{22D288EE-AC12-4FE4-8413-23F0A3AA569F}">
      <dsp:nvSpPr>
        <dsp:cNvPr id="0" name=""/>
        <dsp:cNvSpPr/>
      </dsp:nvSpPr>
      <dsp:spPr>
        <a:xfrm>
          <a:off x="5134" y="1023183"/>
          <a:ext cx="3501776" cy="2148686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solidFill>
                <a:schemeClr val="tx1">
                  <a:lumMod val="85000"/>
                  <a:lumOff val="15000"/>
                </a:schemeClr>
              </a:solidFill>
            </a:rPr>
            <a:t>Leveraging technology and digital transformation</a:t>
          </a:r>
          <a:endParaRPr lang="en-US" sz="32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10024" y="1128073"/>
        <a:ext cx="3291996" cy="1938906"/>
      </dsp:txXfrm>
    </dsp:sp>
    <dsp:sp modelId="{BCF21928-4969-4B6F-AD51-BEF455E22244}">
      <dsp:nvSpPr>
        <dsp:cNvPr id="0" name=""/>
        <dsp:cNvSpPr/>
      </dsp:nvSpPr>
      <dsp:spPr>
        <a:xfrm>
          <a:off x="3506911" y="1023183"/>
          <a:ext cx="3501776" cy="2148686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85000"/>
                  <a:lumOff val="15000"/>
                </a:schemeClr>
              </a:solidFill>
            </a:rPr>
            <a:t>Prioritizing sustainability for good governance </a:t>
          </a:r>
        </a:p>
      </dsp:txBody>
      <dsp:txXfrm>
        <a:off x="3611801" y="1128073"/>
        <a:ext cx="3291996" cy="1938906"/>
      </dsp:txXfrm>
    </dsp:sp>
    <dsp:sp modelId="{5153CD7C-1A21-48FC-96C6-091DE56B4C40}">
      <dsp:nvSpPr>
        <dsp:cNvPr id="0" name=""/>
        <dsp:cNvSpPr/>
      </dsp:nvSpPr>
      <dsp:spPr>
        <a:xfrm>
          <a:off x="7008688" y="1023183"/>
          <a:ext cx="3501776" cy="2148686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85000"/>
                  <a:lumOff val="15000"/>
                </a:schemeClr>
              </a:solidFill>
            </a:rPr>
            <a:t>Addressing social equity and inclusion</a:t>
          </a:r>
        </a:p>
      </dsp:txBody>
      <dsp:txXfrm>
        <a:off x="7113578" y="1128073"/>
        <a:ext cx="3291996" cy="1938906"/>
      </dsp:txXfrm>
    </dsp:sp>
    <dsp:sp modelId="{B9E5CF58-1D00-4268-A3CF-2DE719E5F48F}">
      <dsp:nvSpPr>
        <dsp:cNvPr id="0" name=""/>
        <dsp:cNvSpPr/>
      </dsp:nvSpPr>
      <dsp:spPr>
        <a:xfrm>
          <a:off x="0" y="3171870"/>
          <a:ext cx="10515600" cy="23874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33188-16D1-4481-AE48-CBCAE4876A72}">
      <dsp:nvSpPr>
        <dsp:cNvPr id="0" name=""/>
        <dsp:cNvSpPr/>
      </dsp:nvSpPr>
      <dsp:spPr>
        <a:xfrm rot="19200000">
          <a:off x="1040" y="1841446"/>
          <a:ext cx="1996946" cy="1298014"/>
        </a:xfrm>
        <a:prstGeom prst="round2SameRect">
          <a:avLst/>
        </a:prstGeom>
        <a:solidFill>
          <a:schemeClr val="bg1">
            <a:lumMod val="9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+mn-lt"/>
            </a:rPr>
            <a:t>Adaptive</a:t>
          </a:r>
        </a:p>
      </dsp:txBody>
      <dsp:txXfrm>
        <a:off x="84769" y="1897398"/>
        <a:ext cx="1870218" cy="1234650"/>
      </dsp:txXfrm>
    </dsp:sp>
    <dsp:sp modelId="{E051FB98-B835-42E0-A408-E12A39780AEE}">
      <dsp:nvSpPr>
        <dsp:cNvPr id="0" name=""/>
        <dsp:cNvSpPr/>
      </dsp:nvSpPr>
      <dsp:spPr>
        <a:xfrm>
          <a:off x="2262886" y="1018201"/>
          <a:ext cx="1996946" cy="1298014"/>
        </a:xfrm>
        <a:prstGeom prst="round2SameRect">
          <a:avLst/>
        </a:prstGeom>
        <a:solidFill>
          <a:schemeClr val="bg1">
            <a:lumMod val="9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+mn-lt"/>
            </a:rPr>
            <a:t>Innovative</a:t>
          </a:r>
        </a:p>
      </dsp:txBody>
      <dsp:txXfrm>
        <a:off x="2326250" y="1081565"/>
        <a:ext cx="1870218" cy="1234650"/>
      </dsp:txXfrm>
    </dsp:sp>
    <dsp:sp modelId="{EFA2655B-7B77-4BE2-926B-18343A628119}">
      <dsp:nvSpPr>
        <dsp:cNvPr id="0" name=""/>
        <dsp:cNvSpPr/>
      </dsp:nvSpPr>
      <dsp:spPr>
        <a:xfrm rot="2400000">
          <a:off x="4524733" y="1841446"/>
          <a:ext cx="1996946" cy="1298014"/>
        </a:xfrm>
        <a:prstGeom prst="round2SameRect">
          <a:avLst/>
        </a:prstGeom>
        <a:solidFill>
          <a:schemeClr val="bg1">
            <a:lumMod val="9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+mn-lt"/>
            </a:rPr>
            <a:t>Responsive</a:t>
          </a:r>
        </a:p>
      </dsp:txBody>
      <dsp:txXfrm>
        <a:off x="4567732" y="1897398"/>
        <a:ext cx="1870218" cy="1234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05B15-7767-458D-8AC5-810C77058726}">
      <dsp:nvSpPr>
        <dsp:cNvPr id="0" name=""/>
        <dsp:cNvSpPr/>
      </dsp:nvSpPr>
      <dsp:spPr>
        <a:xfrm>
          <a:off x="0" y="39687"/>
          <a:ext cx="3286125" cy="1971675"/>
        </a:xfrm>
        <a:prstGeom prst="roundRect">
          <a:avLst/>
        </a:prstGeom>
        <a:solidFill>
          <a:srgbClr val="0070C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/>
            <a:t>Building Strategic Agility</a:t>
          </a:r>
          <a:endParaRPr lang="en-US" sz="3200" kern="1200" dirty="0"/>
        </a:p>
      </dsp:txBody>
      <dsp:txXfrm>
        <a:off x="96249" y="135936"/>
        <a:ext cx="3093627" cy="1779177"/>
      </dsp:txXfrm>
    </dsp:sp>
    <dsp:sp modelId="{9802A4CD-25DE-4854-8631-CF06BE08FBC5}">
      <dsp:nvSpPr>
        <dsp:cNvPr id="0" name=""/>
        <dsp:cNvSpPr/>
      </dsp:nvSpPr>
      <dsp:spPr>
        <a:xfrm>
          <a:off x="3614737" y="39687"/>
          <a:ext cx="3286125" cy="1971675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solidFill>
                <a:srgbClr val="0070C0"/>
              </a:solidFill>
            </a:rPr>
            <a:t>Promoting Digital Transformation</a:t>
          </a:r>
          <a:endParaRPr lang="en-US" sz="3200" kern="1200" dirty="0">
            <a:solidFill>
              <a:srgbClr val="0070C0"/>
            </a:solidFill>
          </a:endParaRPr>
        </a:p>
      </dsp:txBody>
      <dsp:txXfrm>
        <a:off x="3710986" y="135936"/>
        <a:ext cx="3093627" cy="1779177"/>
      </dsp:txXfrm>
    </dsp:sp>
    <dsp:sp modelId="{C981F3EA-AE3D-4CF1-8771-658BC39A3302}">
      <dsp:nvSpPr>
        <dsp:cNvPr id="0" name=""/>
        <dsp:cNvSpPr/>
      </dsp:nvSpPr>
      <dsp:spPr>
        <a:xfrm>
          <a:off x="7229475" y="39687"/>
          <a:ext cx="3286125" cy="1971675"/>
        </a:xfrm>
        <a:prstGeom prst="roundRect">
          <a:avLst/>
        </a:prstGeom>
        <a:solidFill>
          <a:srgbClr val="0070C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/>
            <a:t>Fostering Collaboration and Partnerships</a:t>
          </a:r>
          <a:endParaRPr lang="en-US" sz="3200" kern="1200" dirty="0"/>
        </a:p>
      </dsp:txBody>
      <dsp:txXfrm>
        <a:off x="7325724" y="135936"/>
        <a:ext cx="3093627" cy="1779177"/>
      </dsp:txXfrm>
    </dsp:sp>
    <dsp:sp modelId="{B2375195-8DC5-4740-BA52-D4400A3B2B2A}">
      <dsp:nvSpPr>
        <dsp:cNvPr id="0" name=""/>
        <dsp:cNvSpPr/>
      </dsp:nvSpPr>
      <dsp:spPr>
        <a:xfrm>
          <a:off x="1807368" y="2120054"/>
          <a:ext cx="3286125" cy="1971675"/>
        </a:xfrm>
        <a:prstGeom prst="roundRect">
          <a:avLst/>
        </a:pr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solidFill>
                <a:srgbClr val="0070C0"/>
              </a:solidFill>
            </a:rPr>
            <a:t>Promoting Innovation</a:t>
          </a:r>
          <a:endParaRPr lang="en-US" sz="3200" kern="1200" dirty="0">
            <a:solidFill>
              <a:srgbClr val="0070C0"/>
            </a:solidFill>
          </a:endParaRPr>
        </a:p>
      </dsp:txBody>
      <dsp:txXfrm>
        <a:off x="1903617" y="2216303"/>
        <a:ext cx="3093627" cy="1779177"/>
      </dsp:txXfrm>
    </dsp:sp>
    <dsp:sp modelId="{1F0219C4-0937-4AFC-B329-194D25F62C04}">
      <dsp:nvSpPr>
        <dsp:cNvPr id="0" name=""/>
        <dsp:cNvSpPr/>
      </dsp:nvSpPr>
      <dsp:spPr>
        <a:xfrm>
          <a:off x="5422106" y="2120054"/>
          <a:ext cx="3286125" cy="1971675"/>
        </a:xfrm>
        <a:prstGeom prst="roundRect">
          <a:avLst/>
        </a:prstGeom>
        <a:solidFill>
          <a:srgbClr val="0070C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/>
            <a:t>Strengthening Capacity</a:t>
          </a:r>
          <a:endParaRPr lang="en-US" sz="3200" kern="1200" dirty="0"/>
        </a:p>
      </dsp:txBody>
      <dsp:txXfrm>
        <a:off x="5518355" y="2216303"/>
        <a:ext cx="3093627" cy="1779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9796D-055D-431D-9749-A00D4310E3DA}" type="datetimeFigureOut">
              <a:rPr lang="th-TH" smtClean="0"/>
              <a:t>21/10/67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2A568-6229-40A1-8C22-1F0864874E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948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A53ED-7875-48D5-9AA7-21EE6B0BE2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95E6-2638-A5C5-B958-907D3EC06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C970F-B6A1-EB4C-FEE1-E7EDE10B9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28239-89A6-65D3-EB9B-1050CCC8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D326D-3D52-CD6A-5DCD-C2C4A993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67821-A859-FCCF-7651-ED50975C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4625-3952-9D2F-62BE-B2300613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9163F-8791-98FB-F722-8149B35F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990F-A12D-C7A1-3C29-08884986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25988-A93A-6B1B-1872-E0715EF1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6A7E-5121-D272-5C00-A26D1AD4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9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0745A-2581-2862-828D-F2B3645B0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18268-93ED-46BD-2117-76E015E76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006E4-2A07-B93A-AFC7-7306BFBC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38C13-7F93-C186-45A1-43159E76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6EA30-CADD-83B2-A13D-4F5EF36E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E6EA-DB5A-4547-9756-77CFF4EE986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2E53-6AAD-41F8-A50D-3C283489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5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7791-5902-BBB2-D878-5C18F632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A658-BA6A-634A-8925-9281D874E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A779F-068E-14F6-B205-A1961DD5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01C9-D27E-3412-0D25-CD4A4ED5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A59EB-44FA-727F-583B-116A88E6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8A64-5CEA-2DC8-1D59-44530733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54B06-110C-F2D3-B816-5148D7CF2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727CE-3B44-3BD6-FF73-195F9E1F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BA620-A444-1390-7B19-45BD9813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B1BB6-9973-6102-BBC3-F2CF1A42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6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0CF2-8A84-7D19-1652-679CB35A6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C4DA-A831-223E-B5A5-5D6B61724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248DB-9E72-8610-C62B-FA0CE18E2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F160F-4C69-3212-C042-27F9D570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FA033-6CA4-2DED-AC05-48A91C61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4C7E1-CE07-73BF-4D60-8B397B1E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C7CD-3457-DA04-B50C-0F4FE4B4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EF6AE-9F3D-E2D6-A893-D3B67E33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C6EF1-B407-68D6-71AB-85FA22D41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34138E-4B5C-2169-4943-166109DA3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167DF-49E8-5C81-855B-298F76CD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3D847F-5A08-49D0-C9CB-89DA67D8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5CED5-E7F2-2381-05FE-B678C6A7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A6655-7C62-B6FF-6C88-2136D6BE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B57B-56F4-32A1-931A-1DE5BF8C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D56D0-29C6-3C20-E400-BE6E05D8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EBD44-3194-AC10-F661-72FB1CD8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EB137-EA62-716D-692D-DDFD5231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07D53-F9EC-6E02-F54B-D2CA1774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CB14E4-598C-F1A2-DDAF-5524458B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6C9C4-EE79-3D2E-D1C1-F2452F39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5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39D9-2128-C234-3598-4B7FE107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1C8B3-4708-286C-404B-DE426635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119B9-297A-25B9-6EAB-1680D615D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C986A-C68C-8BFD-5C13-B9009BE0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6F09F-39DE-08A3-DBB2-727EE543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5D5FD-C98F-6FF9-4746-40363E1E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8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8101-3779-B26A-C0AF-85E0BAF1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7DF89-1C34-DC5E-AACF-0D8911037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56F1D-8A79-2472-63A6-97425A2A7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85845-D22B-4F6A-D03D-737A25DAE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0CB23-988F-5262-BCF4-1FE10BA5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00607-C0B3-B458-53F6-E870EA41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04333-5238-C598-E01B-6403D2DE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BA1B1-F5D9-1D98-463A-CD4B753A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0645-3A58-AF0E-3500-CEBD3B21E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4053C4-D0A7-BE44-9DD9-6749595BDA2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44589-2A47-2FAC-FE3E-2DE694FA3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68BA1-FBEC-3437-0FD2-4B9C672D6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1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utthisun@gmail.com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62C1-E8B4-78C6-FD7C-A8894DA10E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B05A2-A87E-03E9-DED3-B191EF30A0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white bridge with a tower and a blue text&#10;&#10;Description automatically generated with medium confidence">
            <a:extLst>
              <a:ext uri="{FF2B5EF4-FFF2-40B4-BE49-F238E27FC236}">
                <a16:creationId xmlns:a16="http://schemas.microsoft.com/office/drawing/2014/main" id="{181E8980-0DBD-DB70-0C88-5D804854C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7265" cy="6866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5180ED-0026-4A66-816A-FA0908F5AC22}"/>
              </a:ext>
            </a:extLst>
          </p:cNvPr>
          <p:cNvSpPr txBox="1"/>
          <p:nvPr/>
        </p:nvSpPr>
        <p:spPr>
          <a:xfrm>
            <a:off x="725214" y="522198"/>
            <a:ext cx="1097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Strengthening Good Governance in the Next Normal: The Role of SAIs in Regional Anti-Corruption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1B664-13E5-4D25-9B88-FF190239D6BD}"/>
              </a:ext>
            </a:extLst>
          </p:cNvPr>
          <p:cNvSpPr txBox="1"/>
          <p:nvPr/>
        </p:nvSpPr>
        <p:spPr>
          <a:xfrm>
            <a:off x="8124497" y="4861724"/>
            <a:ext cx="39676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Dr.Sutthi Suntharanurak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Audit Office of the Kingdom of Thailand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44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0F52C-2158-145F-A5F1-7BF12E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09" y="743231"/>
            <a:ext cx="4929850" cy="1325563"/>
          </a:xfrm>
        </p:spPr>
        <p:txBody>
          <a:bodyPr>
            <a:noAutofit/>
          </a:bodyPr>
          <a:lstStyle/>
          <a:p>
            <a:br>
              <a:rPr lang="en-US" sz="4800" b="0" i="0" dirty="0">
                <a:solidFill>
                  <a:srgbClr val="0070C0"/>
                </a:solidFill>
                <a:latin typeface="+mn-lt"/>
              </a:rPr>
            </a:br>
            <a:r>
              <a:rPr lang="en-US" sz="4800" b="1" i="0" dirty="0">
                <a:solidFill>
                  <a:srgbClr val="0070C0"/>
                </a:solidFill>
                <a:latin typeface="+mn-lt"/>
              </a:rPr>
              <a:t>Building Strategic Agility</a:t>
            </a:r>
            <a:br>
              <a:rPr lang="en-US" sz="4800" dirty="0">
                <a:solidFill>
                  <a:srgbClr val="0070C0"/>
                </a:solidFill>
                <a:latin typeface="+mn-lt"/>
              </a:rPr>
            </a:br>
            <a:endParaRPr lang="en-US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C8DA3-C740-B5D9-1943-901BB6D77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32" y="2559280"/>
            <a:ext cx="495756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need to adapt to a rapidly changing environment, and building strategic agility can help them do so. </a:t>
            </a:r>
          </a:p>
          <a:p>
            <a:pPr marL="0" indent="0">
              <a:buNone/>
            </a:pPr>
            <a:endParaRPr lang="en-US" sz="24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should</a:t>
            </a:r>
            <a:r>
              <a:rPr lang="en-U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develop a clear vision, set strategic priorities, and engage stakeholders to understand emerging challenges and opportunities.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DB5B14-089A-6CAF-6BDD-B389316AB1F3}"/>
              </a:ext>
            </a:extLst>
          </p:cNvPr>
          <p:cNvGrpSpPr/>
          <p:nvPr/>
        </p:nvGrpSpPr>
        <p:grpSpPr>
          <a:xfrm>
            <a:off x="6238755" y="1200874"/>
            <a:ext cx="7072132" cy="5509549"/>
            <a:chOff x="2963119" y="544010"/>
            <a:chExt cx="7072132" cy="5509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1FC4D7-F330-30FE-9987-299C38BA7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8" t="7933" r="9409" b="11730"/>
            <a:stretch/>
          </p:blipFill>
          <p:spPr>
            <a:xfrm>
              <a:off x="2963119" y="544010"/>
              <a:ext cx="7072132" cy="5509549"/>
            </a:xfrm>
            <a:prstGeom prst="rect">
              <a:avLst/>
            </a:prstGeom>
          </p:spPr>
        </p:pic>
        <p:pic>
          <p:nvPicPr>
            <p:cNvPr id="9" name="Picture 8" descr="Agile concept with person using a smartphone in a city at night">
              <a:extLst>
                <a:ext uri="{FF2B5EF4-FFF2-40B4-BE49-F238E27FC236}">
                  <a16:creationId xmlns:a16="http://schemas.microsoft.com/office/drawing/2014/main" id="{97C30676-9688-DC51-0423-DF5B15A33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" t="4601" r="1411" b="7042"/>
            <a:stretch>
              <a:fillRect/>
            </a:stretch>
          </p:blipFill>
          <p:spPr bwMode="auto">
            <a:xfrm>
              <a:off x="4037348" y="875555"/>
              <a:ext cx="5049096" cy="2904461"/>
            </a:xfrm>
            <a:custGeom>
              <a:avLst/>
              <a:gdLst>
                <a:gd name="connsiteX0" fmla="*/ 92217 w 5049096"/>
                <a:gd name="connsiteY0" fmla="*/ 0 h 2904461"/>
                <a:gd name="connsiteX1" fmla="*/ 4956879 w 5049096"/>
                <a:gd name="connsiteY1" fmla="*/ 0 h 2904461"/>
                <a:gd name="connsiteX2" fmla="*/ 5049096 w 5049096"/>
                <a:gd name="connsiteY2" fmla="*/ 92217 h 2904461"/>
                <a:gd name="connsiteX3" fmla="*/ 5049096 w 5049096"/>
                <a:gd name="connsiteY3" fmla="*/ 2812244 h 2904461"/>
                <a:gd name="connsiteX4" fmla="*/ 4956879 w 5049096"/>
                <a:gd name="connsiteY4" fmla="*/ 2904461 h 2904461"/>
                <a:gd name="connsiteX5" fmla="*/ 92217 w 5049096"/>
                <a:gd name="connsiteY5" fmla="*/ 2904461 h 2904461"/>
                <a:gd name="connsiteX6" fmla="*/ 0 w 5049096"/>
                <a:gd name="connsiteY6" fmla="*/ 2812244 h 2904461"/>
                <a:gd name="connsiteX7" fmla="*/ 0 w 5049096"/>
                <a:gd name="connsiteY7" fmla="*/ 92217 h 2904461"/>
                <a:gd name="connsiteX8" fmla="*/ 92217 w 5049096"/>
                <a:gd name="connsiteY8" fmla="*/ 0 h 290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096" h="2904461">
                  <a:moveTo>
                    <a:pt x="92217" y="0"/>
                  </a:moveTo>
                  <a:lnTo>
                    <a:pt x="4956879" y="0"/>
                  </a:lnTo>
                  <a:cubicBezTo>
                    <a:pt x="5007809" y="0"/>
                    <a:pt x="5049096" y="41287"/>
                    <a:pt x="5049096" y="92217"/>
                  </a:cubicBezTo>
                  <a:lnTo>
                    <a:pt x="5049096" y="2812244"/>
                  </a:lnTo>
                  <a:cubicBezTo>
                    <a:pt x="5049096" y="2863174"/>
                    <a:pt x="5007809" y="2904461"/>
                    <a:pt x="4956879" y="2904461"/>
                  </a:cubicBezTo>
                  <a:lnTo>
                    <a:pt x="92217" y="2904461"/>
                  </a:lnTo>
                  <a:cubicBezTo>
                    <a:pt x="41287" y="2904461"/>
                    <a:pt x="0" y="2863174"/>
                    <a:pt x="0" y="2812244"/>
                  </a:cubicBezTo>
                  <a:lnTo>
                    <a:pt x="0" y="92217"/>
                  </a:lnTo>
                  <a:cubicBezTo>
                    <a:pt x="0" y="41287"/>
                    <a:pt x="41287" y="0"/>
                    <a:pt x="92217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7642ACC-A618-7843-25D0-09C28D642C9A}"/>
              </a:ext>
            </a:extLst>
          </p:cNvPr>
          <p:cNvSpPr/>
          <p:nvPr/>
        </p:nvSpPr>
        <p:spPr>
          <a:xfrm>
            <a:off x="667889" y="2559280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9E8019-D1B9-8E58-7112-99B7A91D108F}"/>
              </a:ext>
            </a:extLst>
          </p:cNvPr>
          <p:cNvSpPr/>
          <p:nvPr/>
        </p:nvSpPr>
        <p:spPr>
          <a:xfrm>
            <a:off x="667889" y="4155392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456198C6-8EA4-1F5C-4859-07B9EF786838}"/>
              </a:ext>
            </a:extLst>
          </p:cNvPr>
          <p:cNvSpPr/>
          <p:nvPr/>
        </p:nvSpPr>
        <p:spPr>
          <a:xfrm>
            <a:off x="543229" y="4111133"/>
            <a:ext cx="5493733" cy="5493733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A4720-9937-1045-A768-A0356497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559"/>
            <a:ext cx="7090549" cy="1325563"/>
          </a:xfrm>
        </p:spPr>
        <p:txBody>
          <a:bodyPr>
            <a:noAutofit/>
          </a:bodyPr>
          <a:lstStyle/>
          <a:p>
            <a:br>
              <a:rPr lang="en-US" sz="4800" b="0" i="0" dirty="0">
                <a:solidFill>
                  <a:srgbClr val="0070C0"/>
                </a:solidFill>
                <a:latin typeface="+mn-lt"/>
              </a:rPr>
            </a:br>
            <a:r>
              <a:rPr lang="en-US" sz="4800" b="1" i="0" dirty="0">
                <a:solidFill>
                  <a:srgbClr val="0070C0"/>
                </a:solidFill>
                <a:latin typeface="+mn-lt"/>
              </a:rPr>
              <a:t>Promoting Digital Transformation</a:t>
            </a:r>
            <a:br>
              <a:rPr lang="en-US" sz="4800" dirty="0">
                <a:solidFill>
                  <a:srgbClr val="0070C0"/>
                </a:solidFill>
                <a:latin typeface="+mn-lt"/>
              </a:rPr>
            </a:br>
            <a:endParaRPr lang="en-US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6B1F-0610-EE86-0212-A2BB6603E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485" y="2390934"/>
            <a:ext cx="6243845" cy="392798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need to adapt by promoting digital transformation. </a:t>
            </a:r>
          </a:p>
          <a:p>
            <a:pPr marL="0" indent="0">
              <a:buNone/>
            </a:pPr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should include leveraging new technologies to improve service delivery, increase transparency and accountability, and engage with citizens in new and innovative ways.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6" name="Picture 5" descr="Digital transformation technology strategy, digitization and digitalization of business processes and data, optimize and automate operations, customer service management, internet and cloud computing">
            <a:extLst>
              <a:ext uri="{FF2B5EF4-FFF2-40B4-BE49-F238E27FC236}">
                <a16:creationId xmlns:a16="http://schemas.microsoft.com/office/drawing/2014/main" id="{1F54061D-20EE-35E9-45AD-27BEC26D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792" r="2495" b="514"/>
          <a:stretch>
            <a:fillRect/>
          </a:stretch>
        </p:blipFill>
        <p:spPr bwMode="auto">
          <a:xfrm>
            <a:off x="8499586" y="-858285"/>
            <a:ext cx="4133920" cy="4133920"/>
          </a:xfrm>
          <a:custGeom>
            <a:avLst/>
            <a:gdLst>
              <a:gd name="connsiteX0" fmla="*/ 1886191 w 3772382"/>
              <a:gd name="connsiteY0" fmla="*/ 0 h 3772382"/>
              <a:gd name="connsiteX1" fmla="*/ 3772382 w 3772382"/>
              <a:gd name="connsiteY1" fmla="*/ 1886191 h 3772382"/>
              <a:gd name="connsiteX2" fmla="*/ 1886191 w 3772382"/>
              <a:gd name="connsiteY2" fmla="*/ 3772382 h 3772382"/>
              <a:gd name="connsiteX3" fmla="*/ 0 w 3772382"/>
              <a:gd name="connsiteY3" fmla="*/ 1886191 h 3772382"/>
              <a:gd name="connsiteX4" fmla="*/ 1886191 w 3772382"/>
              <a:gd name="connsiteY4" fmla="*/ 0 h 377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2382" h="3772382">
                <a:moveTo>
                  <a:pt x="1886191" y="0"/>
                </a:moveTo>
                <a:cubicBezTo>
                  <a:pt x="2927906" y="0"/>
                  <a:pt x="3772382" y="844476"/>
                  <a:pt x="3772382" y="1886191"/>
                </a:cubicBezTo>
                <a:cubicBezTo>
                  <a:pt x="3772382" y="2927906"/>
                  <a:pt x="2927906" y="3772382"/>
                  <a:pt x="1886191" y="3772382"/>
                </a:cubicBezTo>
                <a:cubicBezTo>
                  <a:pt x="844476" y="3772382"/>
                  <a:pt x="0" y="2927906"/>
                  <a:pt x="0" y="1886191"/>
                </a:cubicBezTo>
                <a:cubicBezTo>
                  <a:pt x="0" y="844476"/>
                  <a:pt x="844476" y="0"/>
                  <a:pt x="188619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 vector futuristic holographic infographic element collection">
            <a:extLst>
              <a:ext uri="{FF2B5EF4-FFF2-40B4-BE49-F238E27FC236}">
                <a16:creationId xmlns:a16="http://schemas.microsoft.com/office/drawing/2014/main" id="{3F8773E2-D579-EE02-BAFF-E6CD5D580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1830" r="35149" b="13278"/>
          <a:stretch>
            <a:fillRect/>
          </a:stretch>
        </p:blipFill>
        <p:spPr bwMode="auto">
          <a:xfrm>
            <a:off x="7928749" y="3429000"/>
            <a:ext cx="1851858" cy="1851858"/>
          </a:xfrm>
          <a:custGeom>
            <a:avLst/>
            <a:gdLst>
              <a:gd name="connsiteX0" fmla="*/ 1967696 w 3935392"/>
              <a:gd name="connsiteY0" fmla="*/ 0 h 3935392"/>
              <a:gd name="connsiteX1" fmla="*/ 3935392 w 3935392"/>
              <a:gd name="connsiteY1" fmla="*/ 1967696 h 3935392"/>
              <a:gd name="connsiteX2" fmla="*/ 1967696 w 3935392"/>
              <a:gd name="connsiteY2" fmla="*/ 3935392 h 3935392"/>
              <a:gd name="connsiteX3" fmla="*/ 0 w 3935392"/>
              <a:gd name="connsiteY3" fmla="*/ 1967696 h 3935392"/>
              <a:gd name="connsiteX4" fmla="*/ 1967696 w 3935392"/>
              <a:gd name="connsiteY4" fmla="*/ 0 h 393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2" h="3935392">
                <a:moveTo>
                  <a:pt x="1967696" y="0"/>
                </a:moveTo>
                <a:cubicBezTo>
                  <a:pt x="3054424" y="0"/>
                  <a:pt x="3935392" y="880968"/>
                  <a:pt x="3935392" y="1967696"/>
                </a:cubicBezTo>
                <a:cubicBezTo>
                  <a:pt x="3935392" y="3054424"/>
                  <a:pt x="3054424" y="3935392"/>
                  <a:pt x="1967696" y="3935392"/>
                </a:cubicBezTo>
                <a:cubicBezTo>
                  <a:pt x="880968" y="3935392"/>
                  <a:pt x="0" y="3054424"/>
                  <a:pt x="0" y="1967696"/>
                </a:cubicBezTo>
                <a:cubicBezTo>
                  <a:pt x="0" y="880968"/>
                  <a:pt x="880968" y="0"/>
                  <a:pt x="196769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72F383B-1D32-F3A1-84FA-E29A129ABCD3}"/>
              </a:ext>
            </a:extLst>
          </p:cNvPr>
          <p:cNvSpPr/>
          <p:nvPr/>
        </p:nvSpPr>
        <p:spPr>
          <a:xfrm>
            <a:off x="1012869" y="2480839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29FC08-E5BD-C370-703F-109C0AE4350C}"/>
              </a:ext>
            </a:extLst>
          </p:cNvPr>
          <p:cNvSpPr/>
          <p:nvPr/>
        </p:nvSpPr>
        <p:spPr>
          <a:xfrm>
            <a:off x="1012869" y="3429000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5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CB1BE90-82C0-ED3D-A0EE-F944F2902270}"/>
              </a:ext>
            </a:extLst>
          </p:cNvPr>
          <p:cNvSpPr/>
          <p:nvPr/>
        </p:nvSpPr>
        <p:spPr>
          <a:xfrm>
            <a:off x="6880727" y="2587291"/>
            <a:ext cx="4270709" cy="4270709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759C63ED-99CB-2E7C-5103-BDDA97B2570C}"/>
              </a:ext>
            </a:extLst>
          </p:cNvPr>
          <p:cNvSpPr/>
          <p:nvPr/>
        </p:nvSpPr>
        <p:spPr>
          <a:xfrm>
            <a:off x="-1049055" y="5375351"/>
            <a:ext cx="3982720" cy="3982720"/>
          </a:xfrm>
          <a:prstGeom prst="donut">
            <a:avLst>
              <a:gd name="adj" fmla="val 1228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0E33B-53BC-4774-82D3-F58072F1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35" y="656505"/>
            <a:ext cx="6088892" cy="1165123"/>
          </a:xfrm>
        </p:spPr>
        <p:txBody>
          <a:bodyPr>
            <a:noAutofit/>
          </a:bodyPr>
          <a:lstStyle/>
          <a:p>
            <a:br>
              <a:rPr lang="en-US" sz="4800" b="1" i="0" dirty="0">
                <a:latin typeface="+mn-lt"/>
              </a:rPr>
            </a:br>
            <a:r>
              <a:rPr lang="en-US" sz="4800" b="1" i="0" dirty="0">
                <a:latin typeface="+mn-lt"/>
              </a:rPr>
              <a:t>Fostering Collaboration and Partnerships</a:t>
            </a:r>
            <a:br>
              <a:rPr lang="en-US" sz="4800" dirty="0">
                <a:latin typeface="+mn-lt"/>
              </a:rPr>
            </a:b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A9CB7-E9CA-B09A-D3FF-AB06D7D09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9118" y="2182762"/>
            <a:ext cx="6351481" cy="2853611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cannot operate in isolation, and building partnerships and collaborations can help them leverage resources and expertise to achieve their goals. </a:t>
            </a:r>
          </a:p>
          <a:p>
            <a:pPr marL="0" indent="0">
              <a:buNone/>
            </a:pPr>
            <a:r>
              <a:rPr lang="en-U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should consider partnering with other SAIs, CSOs, ACAs, and other stakeholders to promote good governance and achieve shared objectives.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8" name="Picture 7" descr="Business Perspective And Teamwork Concept. Cartoon Composition With Teamwork Shaped As Puzzle Assembling And Idea Pictured As Lightbulb. Fostering Teamwork. Colorful Vector Illustration In Flat Style">
            <a:extLst>
              <a:ext uri="{FF2B5EF4-FFF2-40B4-BE49-F238E27FC236}">
                <a16:creationId xmlns:a16="http://schemas.microsoft.com/office/drawing/2014/main" id="{DD554A03-3C73-2373-07F1-95966DC2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1374" r="11064"/>
          <a:stretch>
            <a:fillRect/>
          </a:stretch>
        </p:blipFill>
        <p:spPr bwMode="auto">
          <a:xfrm>
            <a:off x="7947717" y="375485"/>
            <a:ext cx="3617893" cy="3614553"/>
          </a:xfrm>
          <a:custGeom>
            <a:avLst/>
            <a:gdLst>
              <a:gd name="connsiteX0" fmla="*/ 1807368 w 3614736"/>
              <a:gd name="connsiteY0" fmla="*/ 0 h 3611400"/>
              <a:gd name="connsiteX1" fmla="*/ 3614736 w 3614736"/>
              <a:gd name="connsiteY1" fmla="*/ 1807368 h 3611400"/>
              <a:gd name="connsiteX2" fmla="*/ 1992161 w 3614736"/>
              <a:gd name="connsiteY2" fmla="*/ 3605405 h 3611400"/>
              <a:gd name="connsiteX3" fmla="*/ 1873433 w 3614736"/>
              <a:gd name="connsiteY3" fmla="*/ 3611400 h 3611400"/>
              <a:gd name="connsiteX4" fmla="*/ 1741303 w 3614736"/>
              <a:gd name="connsiteY4" fmla="*/ 3611400 h 3611400"/>
              <a:gd name="connsiteX5" fmla="*/ 1622575 w 3614736"/>
              <a:gd name="connsiteY5" fmla="*/ 3605405 h 3611400"/>
              <a:gd name="connsiteX6" fmla="*/ 0 w 3614736"/>
              <a:gd name="connsiteY6" fmla="*/ 1807368 h 3611400"/>
              <a:gd name="connsiteX7" fmla="*/ 1807368 w 3614736"/>
              <a:gd name="connsiteY7" fmla="*/ 0 h 36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4736" h="3611400">
                <a:moveTo>
                  <a:pt x="1807368" y="0"/>
                </a:moveTo>
                <a:cubicBezTo>
                  <a:pt x="2805550" y="0"/>
                  <a:pt x="3614736" y="809186"/>
                  <a:pt x="3614736" y="1807368"/>
                </a:cubicBezTo>
                <a:cubicBezTo>
                  <a:pt x="3614736" y="2743164"/>
                  <a:pt x="2903537" y="3512850"/>
                  <a:pt x="1992161" y="3605405"/>
                </a:cubicBezTo>
                <a:lnTo>
                  <a:pt x="1873433" y="3611400"/>
                </a:lnTo>
                <a:lnTo>
                  <a:pt x="1741303" y="3611400"/>
                </a:lnTo>
                <a:lnTo>
                  <a:pt x="1622575" y="3605405"/>
                </a:lnTo>
                <a:cubicBezTo>
                  <a:pt x="711199" y="3512850"/>
                  <a:pt x="0" y="2743164"/>
                  <a:pt x="0" y="1807368"/>
                </a:cubicBezTo>
                <a:cubicBezTo>
                  <a:pt x="0" y="809186"/>
                  <a:pt x="809186" y="0"/>
                  <a:pt x="18073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B9AD942-34AB-1AE8-193C-9FFFF3FDBBD6}"/>
              </a:ext>
            </a:extLst>
          </p:cNvPr>
          <p:cNvSpPr/>
          <p:nvPr/>
        </p:nvSpPr>
        <p:spPr>
          <a:xfrm>
            <a:off x="865568" y="2259503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CE85ED-D766-88AA-181A-E7773E077D71}"/>
              </a:ext>
            </a:extLst>
          </p:cNvPr>
          <p:cNvSpPr/>
          <p:nvPr/>
        </p:nvSpPr>
        <p:spPr>
          <a:xfrm>
            <a:off x="864615" y="3826144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6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7D67DF-EAA2-20CA-6BF5-2C141FCFA4D7}"/>
              </a:ext>
            </a:extLst>
          </p:cNvPr>
          <p:cNvSpPr/>
          <p:nvPr/>
        </p:nvSpPr>
        <p:spPr>
          <a:xfrm>
            <a:off x="0" y="1600200"/>
            <a:ext cx="12192000" cy="4869425"/>
          </a:xfrm>
          <a:prstGeom prst="rect">
            <a:avLst/>
          </a:prstGeom>
          <a:solidFill>
            <a:srgbClr val="D0E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E7DD4-CEEE-5F0C-A6D8-58FBC237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500064"/>
            <a:ext cx="10018713" cy="907026"/>
          </a:xfrm>
        </p:spPr>
        <p:txBody>
          <a:bodyPr>
            <a:noAutofit/>
          </a:bodyPr>
          <a:lstStyle/>
          <a:p>
            <a:pPr algn="ctr"/>
            <a:br>
              <a:rPr lang="en-US" sz="4800" b="0" i="0" dirty="0">
                <a:latin typeface="+mn-lt"/>
              </a:rPr>
            </a:br>
            <a:r>
              <a:rPr lang="en-US" sz="4800" b="1" i="0" dirty="0">
                <a:latin typeface="+mn-lt"/>
              </a:rPr>
              <a:t>Promoting Innovation</a:t>
            </a:r>
            <a:br>
              <a:rPr lang="en-US" sz="4800" b="1" dirty="0">
                <a:latin typeface="+mn-lt"/>
              </a:rPr>
            </a:br>
            <a:endParaRPr lang="en-US" sz="48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9AC9D-5D02-A7A4-1F02-36E1337D2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191" y="2553795"/>
            <a:ext cx="4994987" cy="3083290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en-US" sz="24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</a:rPr>
              <a:t>To stay ahead of emerging challenges, SAIs need to promote innovation and creativity. </a:t>
            </a:r>
          </a:p>
          <a:p>
            <a:pPr marL="0" indent="0" algn="thaiDist">
              <a:buNone/>
            </a:pPr>
            <a:endParaRPr lang="en-US" sz="2400" b="0" i="0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+mj-lt"/>
            </a:endParaRPr>
          </a:p>
          <a:p>
            <a:pPr marL="0" indent="0" algn="thaiDist">
              <a:buNone/>
            </a:pPr>
            <a:r>
              <a:rPr lang="en-US" sz="24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</a:rPr>
              <a:t>SAIs may involve adopting new methods and technologies, encouraging experimentation and risk-taking, and supporting a culture of innovation and continuous learning.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</a:endParaRPr>
          </a:p>
        </p:txBody>
      </p:sp>
      <p:pic>
        <p:nvPicPr>
          <p:cNvPr id="8194" name="Picture 2" descr="Idea web banner or landing page set. Creative innovation or business solution">
            <a:extLst>
              <a:ext uri="{FF2B5EF4-FFF2-40B4-BE49-F238E27FC236}">
                <a16:creationId xmlns:a16="http://schemas.microsoft.com/office/drawing/2014/main" id="{BE2C9CC9-2472-A12C-E8CB-C868CD39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85" y="1986421"/>
            <a:ext cx="5275007" cy="42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1E0206E-C31A-BF65-3B49-F4CE551CD581}"/>
              </a:ext>
            </a:extLst>
          </p:cNvPr>
          <p:cNvSpPr/>
          <p:nvPr/>
        </p:nvSpPr>
        <p:spPr>
          <a:xfrm>
            <a:off x="674108" y="2553795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61D73-17C1-AE5C-61DA-17191DD43F20}"/>
              </a:ext>
            </a:extLst>
          </p:cNvPr>
          <p:cNvSpPr/>
          <p:nvPr/>
        </p:nvSpPr>
        <p:spPr>
          <a:xfrm>
            <a:off x="674108" y="4183922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8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F6751D-42C1-17BB-365B-00CC6826290D}"/>
              </a:ext>
            </a:extLst>
          </p:cNvPr>
          <p:cNvSpPr/>
          <p:nvPr/>
        </p:nvSpPr>
        <p:spPr>
          <a:xfrm>
            <a:off x="7002684" y="0"/>
            <a:ext cx="5189316" cy="6858000"/>
          </a:xfrm>
          <a:prstGeom prst="rect">
            <a:avLst/>
          </a:prstGeom>
          <a:solidFill>
            <a:srgbClr val="DC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6DCE6-23B7-45A5-8183-E8656076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796"/>
            <a:ext cx="4694499" cy="1325563"/>
          </a:xfrm>
        </p:spPr>
        <p:txBody>
          <a:bodyPr>
            <a:noAutofit/>
          </a:bodyPr>
          <a:lstStyle/>
          <a:p>
            <a:r>
              <a:rPr lang="en-US" sz="4800" b="1" i="0" dirty="0">
                <a:solidFill>
                  <a:srgbClr val="0070C0"/>
                </a:solidFill>
                <a:latin typeface="+mn-lt"/>
              </a:rPr>
              <a:t>Strengthening Capacity</a:t>
            </a:r>
            <a:br>
              <a:rPr lang="en-US" sz="4800" b="1" dirty="0">
                <a:solidFill>
                  <a:srgbClr val="0070C0"/>
                </a:solidFill>
                <a:latin typeface="+mn-lt"/>
              </a:rPr>
            </a:br>
            <a:endParaRPr lang="en-US" sz="4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6D295-343E-EF1F-F587-1D8B7A07E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43764"/>
            <a:ext cx="5528159" cy="3828436"/>
          </a:xfrm>
        </p:spPr>
        <p:txBody>
          <a:bodyPr>
            <a:noAutofit/>
          </a:bodyPr>
          <a:lstStyle/>
          <a:p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must strengthen their capacity by investing in their staff and resources. </a:t>
            </a:r>
          </a:p>
          <a:p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SAIs should include developing training programs, fostering knowledge sharing and collaboration, and upgrading infrastructure and technology to support their work.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9218" name="Picture 2" descr="Banner capacity building vector illustration concept. training, learning, knowledge, skills, coaching, support and development icons. EPS 10.">
            <a:extLst>
              <a:ext uri="{FF2B5EF4-FFF2-40B4-BE49-F238E27FC236}">
                <a16:creationId xmlns:a16="http://schemas.microsoft.com/office/drawing/2014/main" id="{B5632E84-6C03-8017-BF31-4BB29BB9F5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r="2130"/>
          <a:stretch/>
        </p:blipFill>
        <p:spPr bwMode="auto">
          <a:xfrm>
            <a:off x="7238035" y="2030454"/>
            <a:ext cx="4953965" cy="30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E07F2449-7F8B-2550-DE82-50C1270A3BD6}"/>
              </a:ext>
            </a:extLst>
          </p:cNvPr>
          <p:cNvSpPr/>
          <p:nvPr/>
        </p:nvSpPr>
        <p:spPr>
          <a:xfrm>
            <a:off x="9597342" y="-2345143"/>
            <a:ext cx="3982720" cy="3982720"/>
          </a:xfrm>
          <a:prstGeom prst="donut">
            <a:avLst>
              <a:gd name="adj" fmla="val 1228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3AEDE46-0743-7972-33D3-6FC9B3DFC6F8}"/>
              </a:ext>
            </a:extLst>
          </p:cNvPr>
          <p:cNvSpPr/>
          <p:nvPr/>
        </p:nvSpPr>
        <p:spPr>
          <a:xfrm>
            <a:off x="7639508" y="656505"/>
            <a:ext cx="4270709" cy="4270709"/>
          </a:xfrm>
          <a:prstGeom prst="ellipse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5A428149-48B8-9EF4-45B5-52D7EDEC548C}"/>
              </a:ext>
            </a:extLst>
          </p:cNvPr>
          <p:cNvSpPr/>
          <p:nvPr/>
        </p:nvSpPr>
        <p:spPr>
          <a:xfrm>
            <a:off x="7788921" y="-2072383"/>
            <a:ext cx="3982720" cy="3982720"/>
          </a:xfrm>
          <a:prstGeom prst="donut">
            <a:avLst>
              <a:gd name="adj" fmla="val 1228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CAFE0-B8F1-58FB-0EF3-A089D0C2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56" y="685801"/>
            <a:ext cx="10018713" cy="6858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+mn-lt"/>
              </a:rPr>
              <a:t>In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1D425-1423-DEE4-65B2-A86EC4B5D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02" y="1845509"/>
            <a:ext cx="10101947" cy="3432547"/>
          </a:xfrm>
        </p:spPr>
        <p:txBody>
          <a:bodyPr>
            <a:no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</a:t>
            </a:r>
            <a:r>
              <a:rPr lang="en-US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reparing SAIs for the future of good governance requires a holistic approach that addresses emerging challenges and opportunities, builds strategic agility and resilience, and promotes collaboration, innovation, and capacity building. </a:t>
            </a:r>
          </a:p>
          <a:p>
            <a:pPr algn="just"/>
            <a:r>
              <a:rPr lang="en-US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By adopting these concrete approaches and methods, SAIs can position themselves as effective and impactful leaders in promoting good governance in the next normal.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60A638-D502-40FB-9879-8C3B7CAB58E7}"/>
              </a:ext>
            </a:extLst>
          </p:cNvPr>
          <p:cNvSpPr/>
          <p:nvPr/>
        </p:nvSpPr>
        <p:spPr>
          <a:xfrm>
            <a:off x="613458" y="5879939"/>
            <a:ext cx="555585" cy="555585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38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E66D44A-835A-8C74-4B1B-42E75D6F5056}"/>
              </a:ext>
            </a:extLst>
          </p:cNvPr>
          <p:cNvSpPr/>
          <p:nvPr/>
        </p:nvSpPr>
        <p:spPr>
          <a:xfrm>
            <a:off x="-1423225" y="656505"/>
            <a:ext cx="4866640" cy="486664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678A4DF8-DC56-0A0A-5D5A-7BE4CEC1514C}"/>
              </a:ext>
            </a:extLst>
          </p:cNvPr>
          <p:cNvSpPr/>
          <p:nvPr/>
        </p:nvSpPr>
        <p:spPr>
          <a:xfrm>
            <a:off x="-1991360" y="-1991360"/>
            <a:ext cx="3982720" cy="3982720"/>
          </a:xfrm>
          <a:prstGeom prst="donut">
            <a:avLst>
              <a:gd name="adj" fmla="val 1228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A9058E-8F95-4F74-DBAF-776F5B9F55F9}"/>
              </a:ext>
            </a:extLst>
          </p:cNvPr>
          <p:cNvSpPr/>
          <p:nvPr/>
        </p:nvSpPr>
        <p:spPr>
          <a:xfrm>
            <a:off x="10780318" y="492002"/>
            <a:ext cx="848204" cy="848204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55237B-A896-3EAE-A8A0-B98339553B4A}"/>
              </a:ext>
            </a:extLst>
          </p:cNvPr>
          <p:cNvSpPr/>
          <p:nvPr/>
        </p:nvSpPr>
        <p:spPr>
          <a:xfrm>
            <a:off x="450817" y="6057679"/>
            <a:ext cx="376099" cy="376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EC24D7-4F83-811F-FBDC-50115E37C61F}"/>
              </a:ext>
            </a:extLst>
          </p:cNvPr>
          <p:cNvSpPr txBox="1">
            <a:spLocks/>
          </p:cNvSpPr>
          <p:nvPr/>
        </p:nvSpPr>
        <p:spPr>
          <a:xfrm>
            <a:off x="3998364" y="635718"/>
            <a:ext cx="6377253" cy="46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State Audit Office of the Kingdom of Thailand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7E2C2-34E0-26DF-82C9-20E85DB7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6" y="1783798"/>
            <a:ext cx="10018709" cy="14688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n-lt"/>
              </a:rPr>
              <a:t>Thank you for your 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3493B-7C34-41DC-4142-E44DFB0CE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2473" y="3937819"/>
            <a:ext cx="10018710" cy="2566219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Further Discussion</a:t>
            </a:r>
          </a:p>
          <a:p>
            <a:r>
              <a:rPr lang="en-US" dirty="0">
                <a:latin typeface="+mj-lt"/>
              </a:rPr>
              <a:t>Please contact: </a:t>
            </a:r>
          </a:p>
          <a:p>
            <a:r>
              <a:rPr lang="en-US" dirty="0">
                <a:latin typeface="+mj-lt"/>
              </a:rPr>
              <a:t>Dr. Sutthi Suntharanurak</a:t>
            </a:r>
          </a:p>
          <a:p>
            <a:r>
              <a:rPr lang="en-US" dirty="0">
                <a:latin typeface="+mj-lt"/>
              </a:rPr>
              <a:t>State Audit Advisor</a:t>
            </a:r>
          </a:p>
          <a:p>
            <a:r>
              <a:rPr lang="en-US" dirty="0">
                <a:latin typeface="+mj-lt"/>
              </a:rPr>
              <a:t>State Audit Office of the Kingdom of Thailand</a:t>
            </a:r>
          </a:p>
          <a:p>
            <a:r>
              <a:rPr lang="en-US" dirty="0">
                <a:latin typeface="+mj-lt"/>
                <a:hlinkClick r:id="rId2"/>
              </a:rPr>
              <a:t>sutthisun@gmail.com</a:t>
            </a:r>
            <a:r>
              <a:rPr lang="en-US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859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DA64145-AEF5-C63A-3F69-C4BBA5A93726}"/>
              </a:ext>
            </a:extLst>
          </p:cNvPr>
          <p:cNvSpPr/>
          <p:nvPr/>
        </p:nvSpPr>
        <p:spPr>
          <a:xfrm>
            <a:off x="-11579" y="0"/>
            <a:ext cx="7974961" cy="5588392"/>
          </a:xfrm>
          <a:custGeom>
            <a:avLst/>
            <a:gdLst>
              <a:gd name="connsiteX0" fmla="*/ 3810 w 512445"/>
              <a:gd name="connsiteY0" fmla="*/ 0 h 466725"/>
              <a:gd name="connsiteX1" fmla="*/ 493395 w 512445"/>
              <a:gd name="connsiteY1" fmla="*/ 0 h 466725"/>
              <a:gd name="connsiteX2" fmla="*/ 512445 w 512445"/>
              <a:gd name="connsiteY2" fmla="*/ 102870 h 466725"/>
              <a:gd name="connsiteX3" fmla="*/ 438150 w 512445"/>
              <a:gd name="connsiteY3" fmla="*/ 177165 h 466725"/>
              <a:gd name="connsiteX4" fmla="*/ 297180 w 512445"/>
              <a:gd name="connsiteY4" fmla="*/ 186690 h 466725"/>
              <a:gd name="connsiteX5" fmla="*/ 93345 w 512445"/>
              <a:gd name="connsiteY5" fmla="*/ 466725 h 466725"/>
              <a:gd name="connsiteX6" fmla="*/ 0 w 512445"/>
              <a:gd name="connsiteY6" fmla="*/ 388620 h 466725"/>
              <a:gd name="connsiteX7" fmla="*/ 3810 w 512445"/>
              <a:gd name="connsiteY7" fmla="*/ 0 h 466725"/>
              <a:gd name="connsiteX0" fmla="*/ 3810 w 512445"/>
              <a:gd name="connsiteY0" fmla="*/ 0 h 479679"/>
              <a:gd name="connsiteX1" fmla="*/ 493395 w 512445"/>
              <a:gd name="connsiteY1" fmla="*/ 0 h 479679"/>
              <a:gd name="connsiteX2" fmla="*/ 512445 w 512445"/>
              <a:gd name="connsiteY2" fmla="*/ 102870 h 479679"/>
              <a:gd name="connsiteX3" fmla="*/ 438150 w 512445"/>
              <a:gd name="connsiteY3" fmla="*/ 177165 h 479679"/>
              <a:gd name="connsiteX4" fmla="*/ 297180 w 512445"/>
              <a:gd name="connsiteY4" fmla="*/ 186690 h 479679"/>
              <a:gd name="connsiteX5" fmla="*/ 93345 w 512445"/>
              <a:gd name="connsiteY5" fmla="*/ 466725 h 479679"/>
              <a:gd name="connsiteX6" fmla="*/ 0 w 512445"/>
              <a:gd name="connsiteY6" fmla="*/ 388620 h 479679"/>
              <a:gd name="connsiteX7" fmla="*/ 3810 w 512445"/>
              <a:gd name="connsiteY7" fmla="*/ 0 h 479679"/>
              <a:gd name="connsiteX0" fmla="*/ 3810 w 512445"/>
              <a:gd name="connsiteY0" fmla="*/ 0 h 471938"/>
              <a:gd name="connsiteX1" fmla="*/ 493395 w 512445"/>
              <a:gd name="connsiteY1" fmla="*/ 0 h 471938"/>
              <a:gd name="connsiteX2" fmla="*/ 512445 w 512445"/>
              <a:gd name="connsiteY2" fmla="*/ 102870 h 471938"/>
              <a:gd name="connsiteX3" fmla="*/ 438150 w 512445"/>
              <a:gd name="connsiteY3" fmla="*/ 177165 h 471938"/>
              <a:gd name="connsiteX4" fmla="*/ 297180 w 512445"/>
              <a:gd name="connsiteY4" fmla="*/ 186690 h 471938"/>
              <a:gd name="connsiteX5" fmla="*/ 120015 w 512445"/>
              <a:gd name="connsiteY5" fmla="*/ 457200 h 471938"/>
              <a:gd name="connsiteX6" fmla="*/ 0 w 512445"/>
              <a:gd name="connsiteY6" fmla="*/ 388620 h 471938"/>
              <a:gd name="connsiteX7" fmla="*/ 3810 w 512445"/>
              <a:gd name="connsiteY7" fmla="*/ 0 h 471938"/>
              <a:gd name="connsiteX0" fmla="*/ 3810 w 512445"/>
              <a:gd name="connsiteY0" fmla="*/ 0 h 466102"/>
              <a:gd name="connsiteX1" fmla="*/ 493395 w 512445"/>
              <a:gd name="connsiteY1" fmla="*/ 0 h 466102"/>
              <a:gd name="connsiteX2" fmla="*/ 512445 w 512445"/>
              <a:gd name="connsiteY2" fmla="*/ 102870 h 466102"/>
              <a:gd name="connsiteX3" fmla="*/ 438150 w 512445"/>
              <a:gd name="connsiteY3" fmla="*/ 177165 h 466102"/>
              <a:gd name="connsiteX4" fmla="*/ 297180 w 512445"/>
              <a:gd name="connsiteY4" fmla="*/ 186690 h 466102"/>
              <a:gd name="connsiteX5" fmla="*/ 120015 w 512445"/>
              <a:gd name="connsiteY5" fmla="*/ 457200 h 466102"/>
              <a:gd name="connsiteX6" fmla="*/ 0 w 512445"/>
              <a:gd name="connsiteY6" fmla="*/ 388620 h 466102"/>
              <a:gd name="connsiteX7" fmla="*/ 3810 w 512445"/>
              <a:gd name="connsiteY7" fmla="*/ 0 h 466102"/>
              <a:gd name="connsiteX0" fmla="*/ 3810 w 512445"/>
              <a:gd name="connsiteY0" fmla="*/ 0 h 475697"/>
              <a:gd name="connsiteX1" fmla="*/ 493395 w 512445"/>
              <a:gd name="connsiteY1" fmla="*/ 0 h 475697"/>
              <a:gd name="connsiteX2" fmla="*/ 512445 w 512445"/>
              <a:gd name="connsiteY2" fmla="*/ 102870 h 475697"/>
              <a:gd name="connsiteX3" fmla="*/ 438150 w 512445"/>
              <a:gd name="connsiteY3" fmla="*/ 177165 h 475697"/>
              <a:gd name="connsiteX4" fmla="*/ 297180 w 512445"/>
              <a:gd name="connsiteY4" fmla="*/ 186690 h 475697"/>
              <a:gd name="connsiteX5" fmla="*/ 120015 w 512445"/>
              <a:gd name="connsiteY5" fmla="*/ 468630 h 475697"/>
              <a:gd name="connsiteX6" fmla="*/ 0 w 512445"/>
              <a:gd name="connsiteY6" fmla="*/ 388620 h 475697"/>
              <a:gd name="connsiteX7" fmla="*/ 3810 w 512445"/>
              <a:gd name="connsiteY7" fmla="*/ 0 h 475697"/>
              <a:gd name="connsiteX0" fmla="*/ 3810 w 512445"/>
              <a:gd name="connsiteY0" fmla="*/ 0 h 468631"/>
              <a:gd name="connsiteX1" fmla="*/ 493395 w 512445"/>
              <a:gd name="connsiteY1" fmla="*/ 0 h 468631"/>
              <a:gd name="connsiteX2" fmla="*/ 512445 w 512445"/>
              <a:gd name="connsiteY2" fmla="*/ 102870 h 468631"/>
              <a:gd name="connsiteX3" fmla="*/ 438150 w 512445"/>
              <a:gd name="connsiteY3" fmla="*/ 177165 h 468631"/>
              <a:gd name="connsiteX4" fmla="*/ 297180 w 512445"/>
              <a:gd name="connsiteY4" fmla="*/ 186690 h 468631"/>
              <a:gd name="connsiteX5" fmla="*/ 120015 w 512445"/>
              <a:gd name="connsiteY5" fmla="*/ 468630 h 468631"/>
              <a:gd name="connsiteX6" fmla="*/ 0 w 512445"/>
              <a:gd name="connsiteY6" fmla="*/ 388620 h 468631"/>
              <a:gd name="connsiteX7" fmla="*/ 3810 w 512445"/>
              <a:gd name="connsiteY7" fmla="*/ 0 h 468631"/>
              <a:gd name="connsiteX0" fmla="*/ 3810 w 512445"/>
              <a:gd name="connsiteY0" fmla="*/ 0 h 482892"/>
              <a:gd name="connsiteX1" fmla="*/ 493395 w 512445"/>
              <a:gd name="connsiteY1" fmla="*/ 0 h 482892"/>
              <a:gd name="connsiteX2" fmla="*/ 512445 w 512445"/>
              <a:gd name="connsiteY2" fmla="*/ 102870 h 482892"/>
              <a:gd name="connsiteX3" fmla="*/ 438150 w 512445"/>
              <a:gd name="connsiteY3" fmla="*/ 177165 h 482892"/>
              <a:gd name="connsiteX4" fmla="*/ 297180 w 512445"/>
              <a:gd name="connsiteY4" fmla="*/ 186690 h 482892"/>
              <a:gd name="connsiteX5" fmla="*/ 120015 w 512445"/>
              <a:gd name="connsiteY5" fmla="*/ 468630 h 482892"/>
              <a:gd name="connsiteX6" fmla="*/ 0 w 512445"/>
              <a:gd name="connsiteY6" fmla="*/ 388620 h 482892"/>
              <a:gd name="connsiteX7" fmla="*/ 3810 w 512445"/>
              <a:gd name="connsiteY7" fmla="*/ 0 h 482892"/>
              <a:gd name="connsiteX0" fmla="*/ 3810 w 512445"/>
              <a:gd name="connsiteY0" fmla="*/ 0 h 463504"/>
              <a:gd name="connsiteX1" fmla="*/ 493395 w 512445"/>
              <a:gd name="connsiteY1" fmla="*/ 0 h 463504"/>
              <a:gd name="connsiteX2" fmla="*/ 512445 w 512445"/>
              <a:gd name="connsiteY2" fmla="*/ 102870 h 463504"/>
              <a:gd name="connsiteX3" fmla="*/ 438150 w 512445"/>
              <a:gd name="connsiteY3" fmla="*/ 177165 h 463504"/>
              <a:gd name="connsiteX4" fmla="*/ 297180 w 512445"/>
              <a:gd name="connsiteY4" fmla="*/ 186690 h 463504"/>
              <a:gd name="connsiteX5" fmla="*/ 148590 w 512445"/>
              <a:gd name="connsiteY5" fmla="*/ 443865 h 463504"/>
              <a:gd name="connsiteX6" fmla="*/ 0 w 512445"/>
              <a:gd name="connsiteY6" fmla="*/ 388620 h 463504"/>
              <a:gd name="connsiteX7" fmla="*/ 3810 w 512445"/>
              <a:gd name="connsiteY7" fmla="*/ 0 h 463504"/>
              <a:gd name="connsiteX0" fmla="*/ 3810 w 512445"/>
              <a:gd name="connsiteY0" fmla="*/ 0 h 471964"/>
              <a:gd name="connsiteX1" fmla="*/ 493395 w 512445"/>
              <a:gd name="connsiteY1" fmla="*/ 0 h 471964"/>
              <a:gd name="connsiteX2" fmla="*/ 512445 w 512445"/>
              <a:gd name="connsiteY2" fmla="*/ 102870 h 471964"/>
              <a:gd name="connsiteX3" fmla="*/ 438150 w 512445"/>
              <a:gd name="connsiteY3" fmla="*/ 177165 h 471964"/>
              <a:gd name="connsiteX4" fmla="*/ 297180 w 512445"/>
              <a:gd name="connsiteY4" fmla="*/ 186690 h 471964"/>
              <a:gd name="connsiteX5" fmla="*/ 148590 w 512445"/>
              <a:gd name="connsiteY5" fmla="*/ 443865 h 471964"/>
              <a:gd name="connsiteX6" fmla="*/ 0 w 512445"/>
              <a:gd name="connsiteY6" fmla="*/ 388620 h 471964"/>
              <a:gd name="connsiteX7" fmla="*/ 3810 w 512445"/>
              <a:gd name="connsiteY7" fmla="*/ 0 h 471964"/>
              <a:gd name="connsiteX0" fmla="*/ 3810 w 512445"/>
              <a:gd name="connsiteY0" fmla="*/ 0 h 471964"/>
              <a:gd name="connsiteX1" fmla="*/ 493395 w 512445"/>
              <a:gd name="connsiteY1" fmla="*/ 0 h 471964"/>
              <a:gd name="connsiteX2" fmla="*/ 512445 w 512445"/>
              <a:gd name="connsiteY2" fmla="*/ 102870 h 471964"/>
              <a:gd name="connsiteX3" fmla="*/ 438150 w 512445"/>
              <a:gd name="connsiteY3" fmla="*/ 177165 h 471964"/>
              <a:gd name="connsiteX4" fmla="*/ 297180 w 512445"/>
              <a:gd name="connsiteY4" fmla="*/ 186690 h 471964"/>
              <a:gd name="connsiteX5" fmla="*/ 148590 w 512445"/>
              <a:gd name="connsiteY5" fmla="*/ 443865 h 471964"/>
              <a:gd name="connsiteX6" fmla="*/ 0 w 512445"/>
              <a:gd name="connsiteY6" fmla="*/ 388620 h 471964"/>
              <a:gd name="connsiteX7" fmla="*/ 3810 w 512445"/>
              <a:gd name="connsiteY7" fmla="*/ 0 h 471964"/>
              <a:gd name="connsiteX0" fmla="*/ 3810 w 512445"/>
              <a:gd name="connsiteY0" fmla="*/ 0 h 459558"/>
              <a:gd name="connsiteX1" fmla="*/ 493395 w 512445"/>
              <a:gd name="connsiteY1" fmla="*/ 0 h 459558"/>
              <a:gd name="connsiteX2" fmla="*/ 512445 w 512445"/>
              <a:gd name="connsiteY2" fmla="*/ 102870 h 459558"/>
              <a:gd name="connsiteX3" fmla="*/ 438150 w 512445"/>
              <a:gd name="connsiteY3" fmla="*/ 177165 h 459558"/>
              <a:gd name="connsiteX4" fmla="*/ 289560 w 512445"/>
              <a:gd name="connsiteY4" fmla="*/ 217170 h 459558"/>
              <a:gd name="connsiteX5" fmla="*/ 148590 w 512445"/>
              <a:gd name="connsiteY5" fmla="*/ 443865 h 459558"/>
              <a:gd name="connsiteX6" fmla="*/ 0 w 512445"/>
              <a:gd name="connsiteY6" fmla="*/ 388620 h 459558"/>
              <a:gd name="connsiteX7" fmla="*/ 3810 w 512445"/>
              <a:gd name="connsiteY7" fmla="*/ 0 h 459558"/>
              <a:gd name="connsiteX0" fmla="*/ 3810 w 512445"/>
              <a:gd name="connsiteY0" fmla="*/ 0 h 459558"/>
              <a:gd name="connsiteX1" fmla="*/ 493395 w 512445"/>
              <a:gd name="connsiteY1" fmla="*/ 0 h 459558"/>
              <a:gd name="connsiteX2" fmla="*/ 512445 w 512445"/>
              <a:gd name="connsiteY2" fmla="*/ 102870 h 459558"/>
              <a:gd name="connsiteX3" fmla="*/ 438150 w 512445"/>
              <a:gd name="connsiteY3" fmla="*/ 177165 h 459558"/>
              <a:gd name="connsiteX4" fmla="*/ 289560 w 512445"/>
              <a:gd name="connsiteY4" fmla="*/ 217170 h 459558"/>
              <a:gd name="connsiteX5" fmla="*/ 148590 w 512445"/>
              <a:gd name="connsiteY5" fmla="*/ 443865 h 459558"/>
              <a:gd name="connsiteX6" fmla="*/ 0 w 512445"/>
              <a:gd name="connsiteY6" fmla="*/ 388620 h 459558"/>
              <a:gd name="connsiteX7" fmla="*/ 3810 w 512445"/>
              <a:gd name="connsiteY7" fmla="*/ 0 h 459558"/>
              <a:gd name="connsiteX0" fmla="*/ 3810 w 512445"/>
              <a:gd name="connsiteY0" fmla="*/ 0 h 459558"/>
              <a:gd name="connsiteX1" fmla="*/ 493395 w 512445"/>
              <a:gd name="connsiteY1" fmla="*/ 0 h 459558"/>
              <a:gd name="connsiteX2" fmla="*/ 512445 w 512445"/>
              <a:gd name="connsiteY2" fmla="*/ 102870 h 459558"/>
              <a:gd name="connsiteX3" fmla="*/ 438150 w 512445"/>
              <a:gd name="connsiteY3" fmla="*/ 177165 h 459558"/>
              <a:gd name="connsiteX4" fmla="*/ 289560 w 512445"/>
              <a:gd name="connsiteY4" fmla="*/ 217170 h 459558"/>
              <a:gd name="connsiteX5" fmla="*/ 148590 w 512445"/>
              <a:gd name="connsiteY5" fmla="*/ 443865 h 459558"/>
              <a:gd name="connsiteX6" fmla="*/ 0 w 512445"/>
              <a:gd name="connsiteY6" fmla="*/ 388620 h 459558"/>
              <a:gd name="connsiteX7" fmla="*/ 3810 w 512445"/>
              <a:gd name="connsiteY7" fmla="*/ 0 h 459558"/>
              <a:gd name="connsiteX0" fmla="*/ 3810 w 512445"/>
              <a:gd name="connsiteY0" fmla="*/ 0 h 459558"/>
              <a:gd name="connsiteX1" fmla="*/ 493395 w 512445"/>
              <a:gd name="connsiteY1" fmla="*/ 0 h 459558"/>
              <a:gd name="connsiteX2" fmla="*/ 512445 w 512445"/>
              <a:gd name="connsiteY2" fmla="*/ 102870 h 459558"/>
              <a:gd name="connsiteX3" fmla="*/ 438150 w 512445"/>
              <a:gd name="connsiteY3" fmla="*/ 177165 h 459558"/>
              <a:gd name="connsiteX4" fmla="*/ 289560 w 512445"/>
              <a:gd name="connsiteY4" fmla="*/ 217170 h 459558"/>
              <a:gd name="connsiteX5" fmla="*/ 148590 w 512445"/>
              <a:gd name="connsiteY5" fmla="*/ 443865 h 459558"/>
              <a:gd name="connsiteX6" fmla="*/ 0 w 512445"/>
              <a:gd name="connsiteY6" fmla="*/ 388620 h 459558"/>
              <a:gd name="connsiteX7" fmla="*/ 3810 w 512445"/>
              <a:gd name="connsiteY7" fmla="*/ 0 h 459558"/>
              <a:gd name="connsiteX0" fmla="*/ 3810 w 539416"/>
              <a:gd name="connsiteY0" fmla="*/ 0 h 459558"/>
              <a:gd name="connsiteX1" fmla="*/ 493395 w 539416"/>
              <a:gd name="connsiteY1" fmla="*/ 0 h 459558"/>
              <a:gd name="connsiteX2" fmla="*/ 512445 w 539416"/>
              <a:gd name="connsiteY2" fmla="*/ 102870 h 459558"/>
              <a:gd name="connsiteX3" fmla="*/ 438150 w 539416"/>
              <a:gd name="connsiteY3" fmla="*/ 177165 h 459558"/>
              <a:gd name="connsiteX4" fmla="*/ 289560 w 539416"/>
              <a:gd name="connsiteY4" fmla="*/ 217170 h 459558"/>
              <a:gd name="connsiteX5" fmla="*/ 148590 w 539416"/>
              <a:gd name="connsiteY5" fmla="*/ 443865 h 459558"/>
              <a:gd name="connsiteX6" fmla="*/ 0 w 539416"/>
              <a:gd name="connsiteY6" fmla="*/ 388620 h 459558"/>
              <a:gd name="connsiteX7" fmla="*/ 3810 w 539416"/>
              <a:gd name="connsiteY7" fmla="*/ 0 h 459558"/>
              <a:gd name="connsiteX0" fmla="*/ 3810 w 541646"/>
              <a:gd name="connsiteY0" fmla="*/ 0 h 459558"/>
              <a:gd name="connsiteX1" fmla="*/ 493395 w 541646"/>
              <a:gd name="connsiteY1" fmla="*/ 0 h 459558"/>
              <a:gd name="connsiteX2" fmla="*/ 518160 w 541646"/>
              <a:gd name="connsiteY2" fmla="*/ 106680 h 459558"/>
              <a:gd name="connsiteX3" fmla="*/ 438150 w 541646"/>
              <a:gd name="connsiteY3" fmla="*/ 177165 h 459558"/>
              <a:gd name="connsiteX4" fmla="*/ 289560 w 541646"/>
              <a:gd name="connsiteY4" fmla="*/ 217170 h 459558"/>
              <a:gd name="connsiteX5" fmla="*/ 148590 w 541646"/>
              <a:gd name="connsiteY5" fmla="*/ 443865 h 459558"/>
              <a:gd name="connsiteX6" fmla="*/ 0 w 541646"/>
              <a:gd name="connsiteY6" fmla="*/ 388620 h 459558"/>
              <a:gd name="connsiteX7" fmla="*/ 3810 w 541646"/>
              <a:gd name="connsiteY7" fmla="*/ 0 h 459558"/>
              <a:gd name="connsiteX0" fmla="*/ 3810 w 547515"/>
              <a:gd name="connsiteY0" fmla="*/ 0 h 459558"/>
              <a:gd name="connsiteX1" fmla="*/ 493395 w 547515"/>
              <a:gd name="connsiteY1" fmla="*/ 0 h 459558"/>
              <a:gd name="connsiteX2" fmla="*/ 518160 w 547515"/>
              <a:gd name="connsiteY2" fmla="*/ 106680 h 459558"/>
              <a:gd name="connsiteX3" fmla="*/ 438150 w 547515"/>
              <a:gd name="connsiteY3" fmla="*/ 177165 h 459558"/>
              <a:gd name="connsiteX4" fmla="*/ 289560 w 547515"/>
              <a:gd name="connsiteY4" fmla="*/ 217170 h 459558"/>
              <a:gd name="connsiteX5" fmla="*/ 148590 w 547515"/>
              <a:gd name="connsiteY5" fmla="*/ 443865 h 459558"/>
              <a:gd name="connsiteX6" fmla="*/ 0 w 547515"/>
              <a:gd name="connsiteY6" fmla="*/ 388620 h 459558"/>
              <a:gd name="connsiteX7" fmla="*/ 3810 w 547515"/>
              <a:gd name="connsiteY7" fmla="*/ 0 h 459558"/>
              <a:gd name="connsiteX0" fmla="*/ 3810 w 557721"/>
              <a:gd name="connsiteY0" fmla="*/ 0 h 459558"/>
              <a:gd name="connsiteX1" fmla="*/ 493395 w 557721"/>
              <a:gd name="connsiteY1" fmla="*/ 0 h 459558"/>
              <a:gd name="connsiteX2" fmla="*/ 537210 w 557721"/>
              <a:gd name="connsiteY2" fmla="*/ 120015 h 459558"/>
              <a:gd name="connsiteX3" fmla="*/ 438150 w 557721"/>
              <a:gd name="connsiteY3" fmla="*/ 177165 h 459558"/>
              <a:gd name="connsiteX4" fmla="*/ 289560 w 557721"/>
              <a:gd name="connsiteY4" fmla="*/ 217170 h 459558"/>
              <a:gd name="connsiteX5" fmla="*/ 148590 w 557721"/>
              <a:gd name="connsiteY5" fmla="*/ 443865 h 459558"/>
              <a:gd name="connsiteX6" fmla="*/ 0 w 557721"/>
              <a:gd name="connsiteY6" fmla="*/ 388620 h 459558"/>
              <a:gd name="connsiteX7" fmla="*/ 3810 w 557721"/>
              <a:gd name="connsiteY7" fmla="*/ 0 h 459558"/>
              <a:gd name="connsiteX0" fmla="*/ 3810 w 554556"/>
              <a:gd name="connsiteY0" fmla="*/ 0 h 459558"/>
              <a:gd name="connsiteX1" fmla="*/ 493395 w 554556"/>
              <a:gd name="connsiteY1" fmla="*/ 0 h 459558"/>
              <a:gd name="connsiteX2" fmla="*/ 537210 w 554556"/>
              <a:gd name="connsiteY2" fmla="*/ 120015 h 459558"/>
              <a:gd name="connsiteX3" fmla="*/ 438150 w 554556"/>
              <a:gd name="connsiteY3" fmla="*/ 177165 h 459558"/>
              <a:gd name="connsiteX4" fmla="*/ 289560 w 554556"/>
              <a:gd name="connsiteY4" fmla="*/ 217170 h 459558"/>
              <a:gd name="connsiteX5" fmla="*/ 148590 w 554556"/>
              <a:gd name="connsiteY5" fmla="*/ 443865 h 459558"/>
              <a:gd name="connsiteX6" fmla="*/ 0 w 554556"/>
              <a:gd name="connsiteY6" fmla="*/ 388620 h 459558"/>
              <a:gd name="connsiteX7" fmla="*/ 3810 w 554556"/>
              <a:gd name="connsiteY7" fmla="*/ 0 h 459558"/>
              <a:gd name="connsiteX0" fmla="*/ 3810 w 551840"/>
              <a:gd name="connsiteY0" fmla="*/ 0 h 459558"/>
              <a:gd name="connsiteX1" fmla="*/ 493395 w 551840"/>
              <a:gd name="connsiteY1" fmla="*/ 0 h 459558"/>
              <a:gd name="connsiteX2" fmla="*/ 537210 w 551840"/>
              <a:gd name="connsiteY2" fmla="*/ 120015 h 459558"/>
              <a:gd name="connsiteX3" fmla="*/ 421005 w 551840"/>
              <a:gd name="connsiteY3" fmla="*/ 169545 h 459558"/>
              <a:gd name="connsiteX4" fmla="*/ 289560 w 551840"/>
              <a:gd name="connsiteY4" fmla="*/ 217170 h 459558"/>
              <a:gd name="connsiteX5" fmla="*/ 148590 w 551840"/>
              <a:gd name="connsiteY5" fmla="*/ 443865 h 459558"/>
              <a:gd name="connsiteX6" fmla="*/ 0 w 551840"/>
              <a:gd name="connsiteY6" fmla="*/ 388620 h 459558"/>
              <a:gd name="connsiteX7" fmla="*/ 3810 w 551840"/>
              <a:gd name="connsiteY7" fmla="*/ 0 h 459558"/>
              <a:gd name="connsiteX0" fmla="*/ 3810 w 539568"/>
              <a:gd name="connsiteY0" fmla="*/ 0 h 459558"/>
              <a:gd name="connsiteX1" fmla="*/ 493395 w 539568"/>
              <a:gd name="connsiteY1" fmla="*/ 0 h 459558"/>
              <a:gd name="connsiteX2" fmla="*/ 510540 w 539568"/>
              <a:gd name="connsiteY2" fmla="*/ 114300 h 459558"/>
              <a:gd name="connsiteX3" fmla="*/ 421005 w 539568"/>
              <a:gd name="connsiteY3" fmla="*/ 169545 h 459558"/>
              <a:gd name="connsiteX4" fmla="*/ 289560 w 539568"/>
              <a:gd name="connsiteY4" fmla="*/ 217170 h 459558"/>
              <a:gd name="connsiteX5" fmla="*/ 148590 w 539568"/>
              <a:gd name="connsiteY5" fmla="*/ 443865 h 459558"/>
              <a:gd name="connsiteX6" fmla="*/ 0 w 539568"/>
              <a:gd name="connsiteY6" fmla="*/ 388620 h 459558"/>
              <a:gd name="connsiteX7" fmla="*/ 3810 w 539568"/>
              <a:gd name="connsiteY7" fmla="*/ 0 h 459558"/>
              <a:gd name="connsiteX0" fmla="*/ 3810 w 517977"/>
              <a:gd name="connsiteY0" fmla="*/ 0 h 459558"/>
              <a:gd name="connsiteX1" fmla="*/ 455295 w 517977"/>
              <a:gd name="connsiteY1" fmla="*/ 0 h 459558"/>
              <a:gd name="connsiteX2" fmla="*/ 510540 w 517977"/>
              <a:gd name="connsiteY2" fmla="*/ 114300 h 459558"/>
              <a:gd name="connsiteX3" fmla="*/ 421005 w 517977"/>
              <a:gd name="connsiteY3" fmla="*/ 169545 h 459558"/>
              <a:gd name="connsiteX4" fmla="*/ 289560 w 517977"/>
              <a:gd name="connsiteY4" fmla="*/ 217170 h 459558"/>
              <a:gd name="connsiteX5" fmla="*/ 148590 w 517977"/>
              <a:gd name="connsiteY5" fmla="*/ 443865 h 459558"/>
              <a:gd name="connsiteX6" fmla="*/ 0 w 517977"/>
              <a:gd name="connsiteY6" fmla="*/ 388620 h 459558"/>
              <a:gd name="connsiteX7" fmla="*/ 3810 w 517977"/>
              <a:gd name="connsiteY7" fmla="*/ 0 h 459558"/>
              <a:gd name="connsiteX0" fmla="*/ 3810 w 508286"/>
              <a:gd name="connsiteY0" fmla="*/ 0 h 459558"/>
              <a:gd name="connsiteX1" fmla="*/ 455295 w 508286"/>
              <a:gd name="connsiteY1" fmla="*/ 0 h 459558"/>
              <a:gd name="connsiteX2" fmla="*/ 493395 w 508286"/>
              <a:gd name="connsiteY2" fmla="*/ 118110 h 459558"/>
              <a:gd name="connsiteX3" fmla="*/ 421005 w 508286"/>
              <a:gd name="connsiteY3" fmla="*/ 169545 h 459558"/>
              <a:gd name="connsiteX4" fmla="*/ 289560 w 508286"/>
              <a:gd name="connsiteY4" fmla="*/ 217170 h 459558"/>
              <a:gd name="connsiteX5" fmla="*/ 148590 w 508286"/>
              <a:gd name="connsiteY5" fmla="*/ 443865 h 459558"/>
              <a:gd name="connsiteX6" fmla="*/ 0 w 508286"/>
              <a:gd name="connsiteY6" fmla="*/ 388620 h 459558"/>
              <a:gd name="connsiteX7" fmla="*/ 3810 w 508286"/>
              <a:gd name="connsiteY7" fmla="*/ 0 h 459558"/>
              <a:gd name="connsiteX0" fmla="*/ 3810 w 508286"/>
              <a:gd name="connsiteY0" fmla="*/ 0 h 459558"/>
              <a:gd name="connsiteX1" fmla="*/ 455295 w 508286"/>
              <a:gd name="connsiteY1" fmla="*/ 0 h 459558"/>
              <a:gd name="connsiteX2" fmla="*/ 493395 w 508286"/>
              <a:gd name="connsiteY2" fmla="*/ 118110 h 459558"/>
              <a:gd name="connsiteX3" fmla="*/ 421005 w 508286"/>
              <a:gd name="connsiteY3" fmla="*/ 169545 h 459558"/>
              <a:gd name="connsiteX4" fmla="*/ 289560 w 508286"/>
              <a:gd name="connsiteY4" fmla="*/ 217170 h 459558"/>
              <a:gd name="connsiteX5" fmla="*/ 148590 w 508286"/>
              <a:gd name="connsiteY5" fmla="*/ 443865 h 459558"/>
              <a:gd name="connsiteX6" fmla="*/ 0 w 508286"/>
              <a:gd name="connsiteY6" fmla="*/ 388620 h 459558"/>
              <a:gd name="connsiteX7" fmla="*/ 3810 w 508286"/>
              <a:gd name="connsiteY7" fmla="*/ 0 h 459558"/>
              <a:gd name="connsiteX0" fmla="*/ 3810 w 504758"/>
              <a:gd name="connsiteY0" fmla="*/ 0 h 459558"/>
              <a:gd name="connsiteX1" fmla="*/ 455295 w 504758"/>
              <a:gd name="connsiteY1" fmla="*/ 0 h 459558"/>
              <a:gd name="connsiteX2" fmla="*/ 493395 w 504758"/>
              <a:gd name="connsiteY2" fmla="*/ 118110 h 459558"/>
              <a:gd name="connsiteX3" fmla="*/ 421005 w 504758"/>
              <a:gd name="connsiteY3" fmla="*/ 169545 h 459558"/>
              <a:gd name="connsiteX4" fmla="*/ 289560 w 504758"/>
              <a:gd name="connsiteY4" fmla="*/ 217170 h 459558"/>
              <a:gd name="connsiteX5" fmla="*/ 148590 w 504758"/>
              <a:gd name="connsiteY5" fmla="*/ 443865 h 459558"/>
              <a:gd name="connsiteX6" fmla="*/ 0 w 504758"/>
              <a:gd name="connsiteY6" fmla="*/ 388620 h 459558"/>
              <a:gd name="connsiteX7" fmla="*/ 3810 w 504758"/>
              <a:gd name="connsiteY7" fmla="*/ 0 h 459558"/>
              <a:gd name="connsiteX0" fmla="*/ 3810 w 522762"/>
              <a:gd name="connsiteY0" fmla="*/ 0 h 459558"/>
              <a:gd name="connsiteX1" fmla="*/ 483870 w 522762"/>
              <a:gd name="connsiteY1" fmla="*/ 3810 h 459558"/>
              <a:gd name="connsiteX2" fmla="*/ 493395 w 522762"/>
              <a:gd name="connsiteY2" fmla="*/ 118110 h 459558"/>
              <a:gd name="connsiteX3" fmla="*/ 421005 w 522762"/>
              <a:gd name="connsiteY3" fmla="*/ 169545 h 459558"/>
              <a:gd name="connsiteX4" fmla="*/ 289560 w 522762"/>
              <a:gd name="connsiteY4" fmla="*/ 217170 h 459558"/>
              <a:gd name="connsiteX5" fmla="*/ 148590 w 522762"/>
              <a:gd name="connsiteY5" fmla="*/ 443865 h 459558"/>
              <a:gd name="connsiteX6" fmla="*/ 0 w 522762"/>
              <a:gd name="connsiteY6" fmla="*/ 388620 h 459558"/>
              <a:gd name="connsiteX7" fmla="*/ 3810 w 522762"/>
              <a:gd name="connsiteY7" fmla="*/ 0 h 459558"/>
              <a:gd name="connsiteX0" fmla="*/ 3810 w 520330"/>
              <a:gd name="connsiteY0" fmla="*/ 0 h 459558"/>
              <a:gd name="connsiteX1" fmla="*/ 483870 w 520330"/>
              <a:gd name="connsiteY1" fmla="*/ 3810 h 459558"/>
              <a:gd name="connsiteX2" fmla="*/ 485775 w 520330"/>
              <a:gd name="connsiteY2" fmla="*/ 135255 h 459558"/>
              <a:gd name="connsiteX3" fmla="*/ 421005 w 520330"/>
              <a:gd name="connsiteY3" fmla="*/ 169545 h 459558"/>
              <a:gd name="connsiteX4" fmla="*/ 289560 w 520330"/>
              <a:gd name="connsiteY4" fmla="*/ 217170 h 459558"/>
              <a:gd name="connsiteX5" fmla="*/ 148590 w 520330"/>
              <a:gd name="connsiteY5" fmla="*/ 443865 h 459558"/>
              <a:gd name="connsiteX6" fmla="*/ 0 w 520330"/>
              <a:gd name="connsiteY6" fmla="*/ 388620 h 459558"/>
              <a:gd name="connsiteX7" fmla="*/ 3810 w 520330"/>
              <a:gd name="connsiteY7" fmla="*/ 0 h 459558"/>
              <a:gd name="connsiteX0" fmla="*/ 3810 w 507936"/>
              <a:gd name="connsiteY0" fmla="*/ 0 h 459558"/>
              <a:gd name="connsiteX1" fmla="*/ 483870 w 507936"/>
              <a:gd name="connsiteY1" fmla="*/ 3810 h 459558"/>
              <a:gd name="connsiteX2" fmla="*/ 421005 w 507936"/>
              <a:gd name="connsiteY2" fmla="*/ 169545 h 459558"/>
              <a:gd name="connsiteX3" fmla="*/ 289560 w 507936"/>
              <a:gd name="connsiteY3" fmla="*/ 217170 h 459558"/>
              <a:gd name="connsiteX4" fmla="*/ 148590 w 507936"/>
              <a:gd name="connsiteY4" fmla="*/ 443865 h 459558"/>
              <a:gd name="connsiteX5" fmla="*/ 0 w 507936"/>
              <a:gd name="connsiteY5" fmla="*/ 388620 h 459558"/>
              <a:gd name="connsiteX6" fmla="*/ 3810 w 507936"/>
              <a:gd name="connsiteY6" fmla="*/ 0 h 459558"/>
              <a:gd name="connsiteX0" fmla="*/ 3810 w 514595"/>
              <a:gd name="connsiteY0" fmla="*/ 0 h 459558"/>
              <a:gd name="connsiteX1" fmla="*/ 483870 w 514595"/>
              <a:gd name="connsiteY1" fmla="*/ 3810 h 459558"/>
              <a:gd name="connsiteX2" fmla="*/ 455295 w 514595"/>
              <a:gd name="connsiteY2" fmla="*/ 175260 h 459558"/>
              <a:gd name="connsiteX3" fmla="*/ 289560 w 514595"/>
              <a:gd name="connsiteY3" fmla="*/ 217170 h 459558"/>
              <a:gd name="connsiteX4" fmla="*/ 148590 w 514595"/>
              <a:gd name="connsiteY4" fmla="*/ 443865 h 459558"/>
              <a:gd name="connsiteX5" fmla="*/ 0 w 514595"/>
              <a:gd name="connsiteY5" fmla="*/ 388620 h 459558"/>
              <a:gd name="connsiteX6" fmla="*/ 3810 w 514595"/>
              <a:gd name="connsiteY6" fmla="*/ 0 h 459558"/>
              <a:gd name="connsiteX0" fmla="*/ 3810 w 521992"/>
              <a:gd name="connsiteY0" fmla="*/ 0 h 459558"/>
              <a:gd name="connsiteX1" fmla="*/ 483870 w 521992"/>
              <a:gd name="connsiteY1" fmla="*/ 3810 h 459558"/>
              <a:gd name="connsiteX2" fmla="*/ 455295 w 521992"/>
              <a:gd name="connsiteY2" fmla="*/ 175260 h 459558"/>
              <a:gd name="connsiteX3" fmla="*/ 289560 w 521992"/>
              <a:gd name="connsiteY3" fmla="*/ 217170 h 459558"/>
              <a:gd name="connsiteX4" fmla="*/ 148590 w 521992"/>
              <a:gd name="connsiteY4" fmla="*/ 443865 h 459558"/>
              <a:gd name="connsiteX5" fmla="*/ 0 w 521992"/>
              <a:gd name="connsiteY5" fmla="*/ 388620 h 459558"/>
              <a:gd name="connsiteX6" fmla="*/ 3810 w 521992"/>
              <a:gd name="connsiteY6" fmla="*/ 0 h 459558"/>
              <a:gd name="connsiteX0" fmla="*/ 3810 w 517926"/>
              <a:gd name="connsiteY0" fmla="*/ 0 h 459558"/>
              <a:gd name="connsiteX1" fmla="*/ 483870 w 517926"/>
              <a:gd name="connsiteY1" fmla="*/ 3810 h 459558"/>
              <a:gd name="connsiteX2" fmla="*/ 441960 w 517926"/>
              <a:gd name="connsiteY2" fmla="*/ 169545 h 459558"/>
              <a:gd name="connsiteX3" fmla="*/ 289560 w 517926"/>
              <a:gd name="connsiteY3" fmla="*/ 217170 h 459558"/>
              <a:gd name="connsiteX4" fmla="*/ 148590 w 517926"/>
              <a:gd name="connsiteY4" fmla="*/ 443865 h 459558"/>
              <a:gd name="connsiteX5" fmla="*/ 0 w 517926"/>
              <a:gd name="connsiteY5" fmla="*/ 388620 h 459558"/>
              <a:gd name="connsiteX6" fmla="*/ 3810 w 517926"/>
              <a:gd name="connsiteY6" fmla="*/ 0 h 459558"/>
              <a:gd name="connsiteX0" fmla="*/ 3810 w 517926"/>
              <a:gd name="connsiteY0" fmla="*/ 0 h 459558"/>
              <a:gd name="connsiteX1" fmla="*/ 483870 w 517926"/>
              <a:gd name="connsiteY1" fmla="*/ 3810 h 459558"/>
              <a:gd name="connsiteX2" fmla="*/ 441960 w 517926"/>
              <a:gd name="connsiteY2" fmla="*/ 169545 h 459558"/>
              <a:gd name="connsiteX3" fmla="*/ 289560 w 517926"/>
              <a:gd name="connsiteY3" fmla="*/ 217170 h 459558"/>
              <a:gd name="connsiteX4" fmla="*/ 148590 w 517926"/>
              <a:gd name="connsiteY4" fmla="*/ 443865 h 459558"/>
              <a:gd name="connsiteX5" fmla="*/ 0 w 517926"/>
              <a:gd name="connsiteY5" fmla="*/ 388620 h 459558"/>
              <a:gd name="connsiteX6" fmla="*/ 3810 w 517926"/>
              <a:gd name="connsiteY6" fmla="*/ 0 h 459558"/>
              <a:gd name="connsiteX0" fmla="*/ 3810 w 511921"/>
              <a:gd name="connsiteY0" fmla="*/ 0 h 458290"/>
              <a:gd name="connsiteX1" fmla="*/ 483870 w 511921"/>
              <a:gd name="connsiteY1" fmla="*/ 3810 h 458290"/>
              <a:gd name="connsiteX2" fmla="*/ 441960 w 511921"/>
              <a:gd name="connsiteY2" fmla="*/ 169545 h 458290"/>
              <a:gd name="connsiteX3" fmla="*/ 280035 w 511921"/>
              <a:gd name="connsiteY3" fmla="*/ 234315 h 458290"/>
              <a:gd name="connsiteX4" fmla="*/ 148590 w 511921"/>
              <a:gd name="connsiteY4" fmla="*/ 443865 h 458290"/>
              <a:gd name="connsiteX5" fmla="*/ 0 w 511921"/>
              <a:gd name="connsiteY5" fmla="*/ 388620 h 458290"/>
              <a:gd name="connsiteX6" fmla="*/ 3810 w 511921"/>
              <a:gd name="connsiteY6" fmla="*/ 0 h 458290"/>
              <a:gd name="connsiteX0" fmla="*/ 3810 w 518016"/>
              <a:gd name="connsiteY0" fmla="*/ 0 h 458290"/>
              <a:gd name="connsiteX1" fmla="*/ 483870 w 518016"/>
              <a:gd name="connsiteY1" fmla="*/ 3810 h 458290"/>
              <a:gd name="connsiteX2" fmla="*/ 466725 w 518016"/>
              <a:gd name="connsiteY2" fmla="*/ 156210 h 458290"/>
              <a:gd name="connsiteX3" fmla="*/ 280035 w 518016"/>
              <a:gd name="connsiteY3" fmla="*/ 234315 h 458290"/>
              <a:gd name="connsiteX4" fmla="*/ 148590 w 518016"/>
              <a:gd name="connsiteY4" fmla="*/ 443865 h 458290"/>
              <a:gd name="connsiteX5" fmla="*/ 0 w 518016"/>
              <a:gd name="connsiteY5" fmla="*/ 388620 h 458290"/>
              <a:gd name="connsiteX6" fmla="*/ 3810 w 518016"/>
              <a:gd name="connsiteY6" fmla="*/ 0 h 458290"/>
              <a:gd name="connsiteX0" fmla="*/ 3810 w 523144"/>
              <a:gd name="connsiteY0" fmla="*/ 0 h 458290"/>
              <a:gd name="connsiteX1" fmla="*/ 483870 w 523144"/>
              <a:gd name="connsiteY1" fmla="*/ 3810 h 458290"/>
              <a:gd name="connsiteX2" fmla="*/ 466725 w 523144"/>
              <a:gd name="connsiteY2" fmla="*/ 156210 h 458290"/>
              <a:gd name="connsiteX3" fmla="*/ 280035 w 523144"/>
              <a:gd name="connsiteY3" fmla="*/ 234315 h 458290"/>
              <a:gd name="connsiteX4" fmla="*/ 148590 w 523144"/>
              <a:gd name="connsiteY4" fmla="*/ 443865 h 458290"/>
              <a:gd name="connsiteX5" fmla="*/ 0 w 523144"/>
              <a:gd name="connsiteY5" fmla="*/ 388620 h 458290"/>
              <a:gd name="connsiteX6" fmla="*/ 3810 w 523144"/>
              <a:gd name="connsiteY6" fmla="*/ 0 h 458290"/>
              <a:gd name="connsiteX0" fmla="*/ 3810 w 516184"/>
              <a:gd name="connsiteY0" fmla="*/ 0 h 458290"/>
              <a:gd name="connsiteX1" fmla="*/ 483870 w 516184"/>
              <a:gd name="connsiteY1" fmla="*/ 3810 h 458290"/>
              <a:gd name="connsiteX2" fmla="*/ 443865 w 516184"/>
              <a:gd name="connsiteY2" fmla="*/ 165735 h 458290"/>
              <a:gd name="connsiteX3" fmla="*/ 280035 w 516184"/>
              <a:gd name="connsiteY3" fmla="*/ 234315 h 458290"/>
              <a:gd name="connsiteX4" fmla="*/ 148590 w 516184"/>
              <a:gd name="connsiteY4" fmla="*/ 443865 h 458290"/>
              <a:gd name="connsiteX5" fmla="*/ 0 w 516184"/>
              <a:gd name="connsiteY5" fmla="*/ 388620 h 458290"/>
              <a:gd name="connsiteX6" fmla="*/ 3810 w 516184"/>
              <a:gd name="connsiteY6" fmla="*/ 0 h 458290"/>
              <a:gd name="connsiteX0" fmla="*/ 3810 w 518849"/>
              <a:gd name="connsiteY0" fmla="*/ 0 h 458290"/>
              <a:gd name="connsiteX1" fmla="*/ 483870 w 518849"/>
              <a:gd name="connsiteY1" fmla="*/ 3810 h 458290"/>
              <a:gd name="connsiteX2" fmla="*/ 443865 w 518849"/>
              <a:gd name="connsiteY2" fmla="*/ 165735 h 458290"/>
              <a:gd name="connsiteX3" fmla="*/ 280035 w 518849"/>
              <a:gd name="connsiteY3" fmla="*/ 234315 h 458290"/>
              <a:gd name="connsiteX4" fmla="*/ 148590 w 518849"/>
              <a:gd name="connsiteY4" fmla="*/ 443865 h 458290"/>
              <a:gd name="connsiteX5" fmla="*/ 0 w 518849"/>
              <a:gd name="connsiteY5" fmla="*/ 388620 h 458290"/>
              <a:gd name="connsiteX6" fmla="*/ 3810 w 518849"/>
              <a:gd name="connsiteY6" fmla="*/ 0 h 458290"/>
              <a:gd name="connsiteX0" fmla="*/ 3810 w 512317"/>
              <a:gd name="connsiteY0" fmla="*/ 0 h 458290"/>
              <a:gd name="connsiteX1" fmla="*/ 483870 w 512317"/>
              <a:gd name="connsiteY1" fmla="*/ 151 h 458290"/>
              <a:gd name="connsiteX2" fmla="*/ 443865 w 512317"/>
              <a:gd name="connsiteY2" fmla="*/ 165735 h 458290"/>
              <a:gd name="connsiteX3" fmla="*/ 280035 w 512317"/>
              <a:gd name="connsiteY3" fmla="*/ 234315 h 458290"/>
              <a:gd name="connsiteX4" fmla="*/ 148590 w 512317"/>
              <a:gd name="connsiteY4" fmla="*/ 443865 h 458290"/>
              <a:gd name="connsiteX5" fmla="*/ 0 w 512317"/>
              <a:gd name="connsiteY5" fmla="*/ 388620 h 458290"/>
              <a:gd name="connsiteX6" fmla="*/ 3810 w 512317"/>
              <a:gd name="connsiteY6" fmla="*/ 0 h 458290"/>
              <a:gd name="connsiteX0" fmla="*/ 3810 w 512317"/>
              <a:gd name="connsiteY0" fmla="*/ 0 h 458290"/>
              <a:gd name="connsiteX1" fmla="*/ 483870 w 512317"/>
              <a:gd name="connsiteY1" fmla="*/ 151 h 458290"/>
              <a:gd name="connsiteX2" fmla="*/ 443865 w 512317"/>
              <a:gd name="connsiteY2" fmla="*/ 165735 h 458290"/>
              <a:gd name="connsiteX3" fmla="*/ 280035 w 512317"/>
              <a:gd name="connsiteY3" fmla="*/ 234315 h 458290"/>
              <a:gd name="connsiteX4" fmla="*/ 148590 w 512317"/>
              <a:gd name="connsiteY4" fmla="*/ 443865 h 458290"/>
              <a:gd name="connsiteX5" fmla="*/ 0 w 512317"/>
              <a:gd name="connsiteY5" fmla="*/ 388620 h 458290"/>
              <a:gd name="connsiteX6" fmla="*/ 3810 w 512317"/>
              <a:gd name="connsiteY6" fmla="*/ 0 h 458290"/>
              <a:gd name="connsiteX0" fmla="*/ 3810 w 519698"/>
              <a:gd name="connsiteY0" fmla="*/ 0 h 458290"/>
              <a:gd name="connsiteX1" fmla="*/ 483870 w 519698"/>
              <a:gd name="connsiteY1" fmla="*/ 151 h 458290"/>
              <a:gd name="connsiteX2" fmla="*/ 472222 w 519698"/>
              <a:gd name="connsiteY2" fmla="*/ 164820 h 458290"/>
              <a:gd name="connsiteX3" fmla="*/ 280035 w 519698"/>
              <a:gd name="connsiteY3" fmla="*/ 234315 h 458290"/>
              <a:gd name="connsiteX4" fmla="*/ 148590 w 519698"/>
              <a:gd name="connsiteY4" fmla="*/ 443865 h 458290"/>
              <a:gd name="connsiteX5" fmla="*/ 0 w 519698"/>
              <a:gd name="connsiteY5" fmla="*/ 388620 h 458290"/>
              <a:gd name="connsiteX6" fmla="*/ 3810 w 519698"/>
              <a:gd name="connsiteY6" fmla="*/ 0 h 458290"/>
              <a:gd name="connsiteX0" fmla="*/ 3810 w 522226"/>
              <a:gd name="connsiteY0" fmla="*/ 0 h 458290"/>
              <a:gd name="connsiteX1" fmla="*/ 483870 w 522226"/>
              <a:gd name="connsiteY1" fmla="*/ 151 h 458290"/>
              <a:gd name="connsiteX2" fmla="*/ 472222 w 522226"/>
              <a:gd name="connsiteY2" fmla="*/ 164820 h 458290"/>
              <a:gd name="connsiteX3" fmla="*/ 280035 w 522226"/>
              <a:gd name="connsiteY3" fmla="*/ 234315 h 458290"/>
              <a:gd name="connsiteX4" fmla="*/ 148590 w 522226"/>
              <a:gd name="connsiteY4" fmla="*/ 443865 h 458290"/>
              <a:gd name="connsiteX5" fmla="*/ 0 w 522226"/>
              <a:gd name="connsiteY5" fmla="*/ 388620 h 458290"/>
              <a:gd name="connsiteX6" fmla="*/ 3810 w 522226"/>
              <a:gd name="connsiteY6" fmla="*/ 0 h 458290"/>
              <a:gd name="connsiteX0" fmla="*/ 3810 w 517894"/>
              <a:gd name="connsiteY0" fmla="*/ 0 h 458290"/>
              <a:gd name="connsiteX1" fmla="*/ 483870 w 517894"/>
              <a:gd name="connsiteY1" fmla="*/ 151 h 458290"/>
              <a:gd name="connsiteX2" fmla="*/ 472222 w 517894"/>
              <a:gd name="connsiteY2" fmla="*/ 164820 h 458290"/>
              <a:gd name="connsiteX3" fmla="*/ 280035 w 517894"/>
              <a:gd name="connsiteY3" fmla="*/ 234315 h 458290"/>
              <a:gd name="connsiteX4" fmla="*/ 148590 w 517894"/>
              <a:gd name="connsiteY4" fmla="*/ 443865 h 458290"/>
              <a:gd name="connsiteX5" fmla="*/ 0 w 517894"/>
              <a:gd name="connsiteY5" fmla="*/ 388620 h 458290"/>
              <a:gd name="connsiteX6" fmla="*/ 3810 w 517894"/>
              <a:gd name="connsiteY6" fmla="*/ 0 h 458290"/>
              <a:gd name="connsiteX0" fmla="*/ 3810 w 516597"/>
              <a:gd name="connsiteY0" fmla="*/ 0 h 458290"/>
              <a:gd name="connsiteX1" fmla="*/ 483870 w 516597"/>
              <a:gd name="connsiteY1" fmla="*/ 151 h 458290"/>
              <a:gd name="connsiteX2" fmla="*/ 468563 w 516597"/>
              <a:gd name="connsiteY2" fmla="*/ 163905 h 458290"/>
              <a:gd name="connsiteX3" fmla="*/ 280035 w 516597"/>
              <a:gd name="connsiteY3" fmla="*/ 234315 h 458290"/>
              <a:gd name="connsiteX4" fmla="*/ 148590 w 516597"/>
              <a:gd name="connsiteY4" fmla="*/ 443865 h 458290"/>
              <a:gd name="connsiteX5" fmla="*/ 0 w 516597"/>
              <a:gd name="connsiteY5" fmla="*/ 388620 h 458290"/>
              <a:gd name="connsiteX6" fmla="*/ 3810 w 516597"/>
              <a:gd name="connsiteY6" fmla="*/ 0 h 458290"/>
              <a:gd name="connsiteX0" fmla="*/ 3810 w 516597"/>
              <a:gd name="connsiteY0" fmla="*/ 0 h 458290"/>
              <a:gd name="connsiteX1" fmla="*/ 483870 w 516597"/>
              <a:gd name="connsiteY1" fmla="*/ 151 h 458290"/>
              <a:gd name="connsiteX2" fmla="*/ 468563 w 516597"/>
              <a:gd name="connsiteY2" fmla="*/ 163905 h 458290"/>
              <a:gd name="connsiteX3" fmla="*/ 280035 w 516597"/>
              <a:gd name="connsiteY3" fmla="*/ 234315 h 458290"/>
              <a:gd name="connsiteX4" fmla="*/ 154079 w 516597"/>
              <a:gd name="connsiteY4" fmla="*/ 443865 h 458290"/>
              <a:gd name="connsiteX5" fmla="*/ 0 w 516597"/>
              <a:gd name="connsiteY5" fmla="*/ 388620 h 458290"/>
              <a:gd name="connsiteX6" fmla="*/ 3810 w 516597"/>
              <a:gd name="connsiteY6" fmla="*/ 0 h 458290"/>
              <a:gd name="connsiteX0" fmla="*/ 151 w 516597"/>
              <a:gd name="connsiteY0" fmla="*/ 0 h 458290"/>
              <a:gd name="connsiteX1" fmla="*/ 483870 w 516597"/>
              <a:gd name="connsiteY1" fmla="*/ 151 h 458290"/>
              <a:gd name="connsiteX2" fmla="*/ 468563 w 516597"/>
              <a:gd name="connsiteY2" fmla="*/ 163905 h 458290"/>
              <a:gd name="connsiteX3" fmla="*/ 280035 w 516597"/>
              <a:gd name="connsiteY3" fmla="*/ 234315 h 458290"/>
              <a:gd name="connsiteX4" fmla="*/ 154079 w 516597"/>
              <a:gd name="connsiteY4" fmla="*/ 443865 h 458290"/>
              <a:gd name="connsiteX5" fmla="*/ 0 w 516597"/>
              <a:gd name="connsiteY5" fmla="*/ 388620 h 458290"/>
              <a:gd name="connsiteX6" fmla="*/ 151 w 516597"/>
              <a:gd name="connsiteY6" fmla="*/ 0 h 458290"/>
              <a:gd name="connsiteX0" fmla="*/ 1066 w 517512"/>
              <a:gd name="connsiteY0" fmla="*/ 0 h 458289"/>
              <a:gd name="connsiteX1" fmla="*/ 484785 w 517512"/>
              <a:gd name="connsiteY1" fmla="*/ 151 h 458289"/>
              <a:gd name="connsiteX2" fmla="*/ 469478 w 517512"/>
              <a:gd name="connsiteY2" fmla="*/ 163905 h 458289"/>
              <a:gd name="connsiteX3" fmla="*/ 280950 w 517512"/>
              <a:gd name="connsiteY3" fmla="*/ 234315 h 458289"/>
              <a:gd name="connsiteX4" fmla="*/ 154994 w 517512"/>
              <a:gd name="connsiteY4" fmla="*/ 443865 h 458289"/>
              <a:gd name="connsiteX5" fmla="*/ 0 w 517512"/>
              <a:gd name="connsiteY5" fmla="*/ 388620 h 458289"/>
              <a:gd name="connsiteX6" fmla="*/ 1066 w 517512"/>
              <a:gd name="connsiteY6" fmla="*/ 0 h 45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512" h="458289">
                <a:moveTo>
                  <a:pt x="1066" y="0"/>
                </a:moveTo>
                <a:lnTo>
                  <a:pt x="484785" y="151"/>
                </a:lnTo>
                <a:cubicBezTo>
                  <a:pt x="544255" y="39385"/>
                  <a:pt x="512598" y="137685"/>
                  <a:pt x="469478" y="163905"/>
                </a:cubicBezTo>
                <a:cubicBezTo>
                  <a:pt x="426358" y="190125"/>
                  <a:pt x="333364" y="187655"/>
                  <a:pt x="280950" y="234315"/>
                </a:cubicBezTo>
                <a:cubicBezTo>
                  <a:pt x="228536" y="280975"/>
                  <a:pt x="201819" y="418148"/>
                  <a:pt x="154994" y="443865"/>
                </a:cubicBezTo>
                <a:cubicBezTo>
                  <a:pt x="108169" y="469582"/>
                  <a:pt x="14922" y="466407"/>
                  <a:pt x="0" y="388620"/>
                </a:cubicBezTo>
                <a:cubicBezTo>
                  <a:pt x="50" y="259080"/>
                  <a:pt x="1016" y="129540"/>
                  <a:pt x="1066" y="0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2A0CE-FBBB-9D3F-AC5E-55F0D0A3B5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55675" y="2283082"/>
            <a:ext cx="5231757" cy="1325563"/>
          </a:xfrm>
        </p:spPr>
        <p:txBody>
          <a:bodyPr>
            <a:noAutofit/>
          </a:bodyPr>
          <a:lstStyle/>
          <a:p>
            <a:pPr algn="r"/>
            <a:br>
              <a:rPr lang="en-US" sz="4800" b="1" dirty="0">
                <a:solidFill>
                  <a:srgbClr val="0070C0"/>
                </a:solidFill>
                <a:latin typeface="+mn-lt"/>
              </a:rPr>
            </a:br>
            <a:r>
              <a:rPr lang="en-US" sz="4800" b="1" dirty="0">
                <a:solidFill>
                  <a:srgbClr val="0070C0"/>
                </a:solidFill>
                <a:latin typeface="+mn-lt"/>
              </a:rPr>
              <a:t>Global Challenges by Twin Disruption</a:t>
            </a:r>
            <a:br>
              <a:rPr lang="en-US" sz="4800" b="1" dirty="0">
                <a:solidFill>
                  <a:srgbClr val="0070C0"/>
                </a:solidFill>
                <a:latin typeface="+mn-lt"/>
              </a:rPr>
            </a:br>
            <a:endParaRPr lang="en-US" sz="4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E077B-1D7A-155D-7AFB-B82858F2202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70885" y="3796496"/>
            <a:ext cx="6516547" cy="228695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The twin disruptions of digital transformation and the COVID-19 pandemic have created a range of global challenges for governments, businesses, and society.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F8B386-3CC2-1B05-B5A6-8C8BE2000E65}"/>
              </a:ext>
            </a:extLst>
          </p:cNvPr>
          <p:cNvSpPr/>
          <p:nvPr/>
        </p:nvSpPr>
        <p:spPr>
          <a:xfrm>
            <a:off x="11412042" y="381980"/>
            <a:ext cx="376099" cy="376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8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7A4-29BD-4EAC-7CAD-09A2E8B7DA06}"/>
              </a:ext>
            </a:extLst>
          </p:cNvPr>
          <p:cNvSpPr/>
          <p:nvPr/>
        </p:nvSpPr>
        <p:spPr>
          <a:xfrm>
            <a:off x="-1297155" y="4036845"/>
            <a:ext cx="4270709" cy="4270709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9A22E6-F67A-A66D-F0BC-9622A64F5B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Global challenges in the next normal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8A4CD9-8EFD-AF54-FC3D-AEBAA1330E6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086644" y="2033984"/>
          <a:ext cx="10018712" cy="391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55BEBF09-E832-A1D5-67A4-2D3E74572AA8}"/>
              </a:ext>
            </a:extLst>
          </p:cNvPr>
          <p:cNvSpPr/>
          <p:nvPr/>
        </p:nvSpPr>
        <p:spPr>
          <a:xfrm>
            <a:off x="11469915" y="365125"/>
            <a:ext cx="376099" cy="376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3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7CF1-063E-1791-21D3-F8FAD835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571" y="929521"/>
            <a:ext cx="800485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/>
            </a:br>
            <a:r>
              <a:rPr lang="en-US" b="1" dirty="0">
                <a:latin typeface="+mn-lt"/>
              </a:rPr>
              <a:t>Key findings from the first short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research paper:</a:t>
            </a:r>
            <a:br>
              <a:rPr lang="en-US" b="1" dirty="0">
                <a:latin typeface="+mn-lt"/>
              </a:rPr>
            </a:br>
            <a:r>
              <a:rPr lang="en-US" sz="3600" b="1" dirty="0"/>
              <a:t>Preparing SAI for the future of good governance</a:t>
            </a:r>
            <a:br>
              <a:rPr lang="en-US" sz="4000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F0E661-974B-0C60-D16C-7876690694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671100"/>
          <a:ext cx="10515600" cy="341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Key">
            <a:extLst>
              <a:ext uri="{FF2B5EF4-FFF2-40B4-BE49-F238E27FC236}">
                <a16:creationId xmlns:a16="http://schemas.microsoft.com/office/drawing/2014/main" id="{CF5ACC06-7B8F-E1D1-6D0A-A7DB819FF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2625" y="1135102"/>
            <a:ext cx="914400" cy="914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F2ECB70-EAEC-48DD-E2B8-08057B57FF56}"/>
              </a:ext>
            </a:extLst>
          </p:cNvPr>
          <p:cNvSpPr/>
          <p:nvPr/>
        </p:nvSpPr>
        <p:spPr>
          <a:xfrm>
            <a:off x="11258470" y="365125"/>
            <a:ext cx="564396" cy="564396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7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F07C-56D3-6596-814F-1B8D62B9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549" y="486697"/>
            <a:ext cx="8417874" cy="1325563"/>
          </a:xfrm>
        </p:spPr>
        <p:txBody>
          <a:bodyPr>
            <a:noAutofit/>
          </a:bodyPr>
          <a:lstStyle/>
          <a:p>
            <a:br>
              <a:rPr lang="en-US" sz="4800" b="0" i="0" dirty="0">
                <a:latin typeface="+mn-lt"/>
              </a:rPr>
            </a:br>
            <a:r>
              <a:rPr lang="en-US" sz="4800" b="1" i="0" dirty="0">
                <a:latin typeface="+mn-lt"/>
              </a:rPr>
              <a:t>Leveraging technology and digital transformation</a:t>
            </a:r>
            <a:br>
              <a:rPr lang="en-US" sz="4800" dirty="0">
                <a:latin typeface="+mn-lt"/>
              </a:rPr>
            </a:b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5D56-F9D5-CA02-559E-5584EDCF7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258" y="2190341"/>
            <a:ext cx="5896749" cy="420329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Good governance must leverage technology to improve service delivery, increase transparency and accountability, and engage with citizens in new and innovative ways. </a:t>
            </a:r>
          </a:p>
          <a:p>
            <a:pPr marL="0" indent="0" algn="thaiDist">
              <a:buNone/>
            </a:pPr>
            <a:endParaRPr lang="en-US" sz="2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marL="0" indent="0" algn="thaiDist">
              <a:buNone/>
            </a:pPr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This includes promoting digital inclusion and addressing the digital divide.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050" name="Picture 2" descr="Digital Divide. Lawyer (man) holding a card in his hand. Text on the sign presents term. Blue background.">
            <a:extLst>
              <a:ext uri="{FF2B5EF4-FFF2-40B4-BE49-F238E27FC236}">
                <a16:creationId xmlns:a16="http://schemas.microsoft.com/office/drawing/2014/main" id="{0EF9072D-27D5-E526-6B8D-477B0AC74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/>
          <a:stretch/>
        </p:blipFill>
        <p:spPr bwMode="auto">
          <a:xfrm>
            <a:off x="8854237" y="2538913"/>
            <a:ext cx="3337763" cy="253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4B020C-0AC8-F17A-2EA7-D98B54BC6567}"/>
              </a:ext>
            </a:extLst>
          </p:cNvPr>
          <p:cNvSpPr/>
          <p:nvPr/>
        </p:nvSpPr>
        <p:spPr>
          <a:xfrm>
            <a:off x="0" y="0"/>
            <a:ext cx="13542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EBF6FE-8B36-6BEF-35A5-27C54BA1AB05}"/>
              </a:ext>
            </a:extLst>
          </p:cNvPr>
          <p:cNvSpPr/>
          <p:nvPr/>
        </p:nvSpPr>
        <p:spPr>
          <a:xfrm>
            <a:off x="1948486" y="2242604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405C2F-6CEB-C2AD-5E46-A6F9FA2A5627}"/>
              </a:ext>
            </a:extLst>
          </p:cNvPr>
          <p:cNvSpPr/>
          <p:nvPr/>
        </p:nvSpPr>
        <p:spPr>
          <a:xfrm>
            <a:off x="1948486" y="4810551"/>
            <a:ext cx="327788" cy="3277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567737-BB4B-15C8-1B1A-212570F77542}"/>
              </a:ext>
            </a:extLst>
          </p:cNvPr>
          <p:cNvGrpSpPr/>
          <p:nvPr/>
        </p:nvGrpSpPr>
        <p:grpSpPr>
          <a:xfrm>
            <a:off x="925975" y="3000737"/>
            <a:ext cx="856526" cy="856526"/>
            <a:chOff x="925975" y="3000737"/>
            <a:chExt cx="856526" cy="856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00B890-D3CE-508D-8789-F086340BC99E}"/>
                </a:ext>
              </a:extLst>
            </p:cNvPr>
            <p:cNvSpPr/>
            <p:nvPr/>
          </p:nvSpPr>
          <p:spPr>
            <a:xfrm>
              <a:off x="925975" y="3000737"/>
              <a:ext cx="856526" cy="8565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Brain">
              <a:extLst>
                <a:ext uri="{FF2B5EF4-FFF2-40B4-BE49-F238E27FC236}">
                  <a16:creationId xmlns:a16="http://schemas.microsoft.com/office/drawing/2014/main" id="{D3E9025C-B94F-E258-8E9A-9D233639E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7636" y="3132398"/>
              <a:ext cx="593203" cy="593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37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C633A0-4E12-8394-3D65-D3E24D62EA4C}"/>
              </a:ext>
            </a:extLst>
          </p:cNvPr>
          <p:cNvSpPr/>
          <p:nvPr/>
        </p:nvSpPr>
        <p:spPr>
          <a:xfrm>
            <a:off x="7434804" y="0"/>
            <a:ext cx="4757196" cy="6858000"/>
          </a:xfrm>
          <a:prstGeom prst="rect">
            <a:avLst/>
          </a:prstGeom>
          <a:gradFill flip="none" rotWithShape="1">
            <a:gsLst>
              <a:gs pos="0">
                <a:srgbClr val="F4FDE2"/>
              </a:gs>
              <a:gs pos="100000">
                <a:srgbClr val="E4F1B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7F41D-2514-51E8-762C-7C87C6FC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82" y="628035"/>
            <a:ext cx="7381897" cy="13937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Prioritizing sustainability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</a:rPr>
              <a:t>for good governance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1AF06-7A59-B15A-E5F8-9CC0FA736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382" y="2195052"/>
            <a:ext cx="5639160" cy="2122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Good governance must prioritize sustainability, including through policies promoting renewable energy, energy efficiency, and environmental protection.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96F845-F8D4-6D7E-0464-90473BC8AD3B}"/>
              </a:ext>
            </a:extLst>
          </p:cNvPr>
          <p:cNvSpPr/>
          <p:nvPr/>
        </p:nvSpPr>
        <p:spPr>
          <a:xfrm>
            <a:off x="-565783" y="4722645"/>
            <a:ext cx="4270709" cy="427070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ree vector world habitat day in paper style">
            <a:extLst>
              <a:ext uri="{FF2B5EF4-FFF2-40B4-BE49-F238E27FC236}">
                <a16:creationId xmlns:a16="http://schemas.microsoft.com/office/drawing/2014/main" id="{DA11D549-7A6D-F650-B624-613EAED79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8889"/>
          <a:stretch/>
        </p:blipFill>
        <p:spPr bwMode="auto">
          <a:xfrm>
            <a:off x="7434804" y="2886075"/>
            <a:ext cx="4757196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ED4D1B4-3B75-A7D7-C5F6-12F6CD66D4A7}"/>
              </a:ext>
            </a:extLst>
          </p:cNvPr>
          <p:cNvSpPr/>
          <p:nvPr/>
        </p:nvSpPr>
        <p:spPr>
          <a:xfrm>
            <a:off x="4212571" y="5166047"/>
            <a:ext cx="831870" cy="831870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2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1E7A-F484-D403-DFD5-E82F3DE3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792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en-US" sz="4800" dirty="0">
                <a:solidFill>
                  <a:srgbClr val="0070C0"/>
                </a:solidFill>
                <a:latin typeface="+mn-lt"/>
              </a:rPr>
            </a:br>
            <a:r>
              <a:rPr lang="en-US" sz="4800" b="1" dirty="0">
                <a:solidFill>
                  <a:srgbClr val="0070C0"/>
                </a:solidFill>
                <a:latin typeface="+mn-lt"/>
              </a:rPr>
              <a:t>Addressing social equity and inclusion</a:t>
            </a:r>
            <a:br>
              <a:rPr lang="en-US" sz="4800" b="1" dirty="0">
                <a:solidFill>
                  <a:srgbClr val="0070C0"/>
                </a:solidFill>
                <a:latin typeface="+mn-lt"/>
              </a:rPr>
            </a:br>
            <a:endParaRPr lang="en-US" sz="4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B5E3C-15E3-C6B3-6F1B-F174C754C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022" y="2205534"/>
            <a:ext cx="6047501" cy="3733801"/>
          </a:xfrm>
        </p:spPr>
        <p:txBody>
          <a:bodyPr>
            <a:normAutofit/>
          </a:bodyPr>
          <a:lstStyle/>
          <a:p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Good governance must address this to promote a more just and equitable society.</a:t>
            </a:r>
          </a:p>
          <a:p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This includes policies that promote education, job training, healthcare access, entrepreneurship, and efforts to reduce discrimination and increase representation for marginalized communities.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513BCA-D437-95FC-6F9C-AC3B273E60D9}"/>
              </a:ext>
            </a:extLst>
          </p:cNvPr>
          <p:cNvSpPr/>
          <p:nvPr/>
        </p:nvSpPr>
        <p:spPr>
          <a:xfrm>
            <a:off x="-565783" y="4722645"/>
            <a:ext cx="4270709" cy="427070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0FB51F-9F69-2CD4-CF77-A448288DF49F}"/>
              </a:ext>
            </a:extLst>
          </p:cNvPr>
          <p:cNvGrpSpPr/>
          <p:nvPr/>
        </p:nvGrpSpPr>
        <p:grpSpPr>
          <a:xfrm>
            <a:off x="716157" y="2135355"/>
            <a:ext cx="3678072" cy="4270709"/>
            <a:chOff x="763501" y="2186368"/>
            <a:chExt cx="4023360" cy="46716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A1D1C2-4617-8502-F6BA-C8B024A7D89C}"/>
                </a:ext>
              </a:extLst>
            </p:cNvPr>
            <p:cNvSpPr/>
            <p:nvPr/>
          </p:nvSpPr>
          <p:spPr>
            <a:xfrm>
              <a:off x="763501" y="2186368"/>
              <a:ext cx="4023360" cy="467163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DEI - Diversity, equity, inclusion acronym. business concept background.  vector illustration concept with keywords and icons. lettering illustration with icons for web banner, flyer, landing">
              <a:extLst>
                <a:ext uri="{FF2B5EF4-FFF2-40B4-BE49-F238E27FC236}">
                  <a16:creationId xmlns:a16="http://schemas.microsoft.com/office/drawing/2014/main" id="{FBB63DD1-41B2-72B8-8E16-03263FBA0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27" y="2376330"/>
              <a:ext cx="3569109" cy="385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7992933C-AA8C-5765-8BD5-52E99194E34F}"/>
              </a:ext>
            </a:extLst>
          </p:cNvPr>
          <p:cNvSpPr/>
          <p:nvPr/>
        </p:nvSpPr>
        <p:spPr>
          <a:xfrm>
            <a:off x="10487076" y="-2140012"/>
            <a:ext cx="3982720" cy="3982720"/>
          </a:xfrm>
          <a:prstGeom prst="donut">
            <a:avLst>
              <a:gd name="adj" fmla="val 1228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5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6A84B11-16D4-6FAC-ED31-6F3FCDFCCC92}"/>
              </a:ext>
            </a:extLst>
          </p:cNvPr>
          <p:cNvSpPr/>
          <p:nvPr/>
        </p:nvSpPr>
        <p:spPr>
          <a:xfrm>
            <a:off x="0" y="0"/>
            <a:ext cx="7574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50CD8C-A033-F44B-7605-0E0A8F780D2B}"/>
              </a:ext>
            </a:extLst>
          </p:cNvPr>
          <p:cNvSpPr txBox="1">
            <a:spLocks/>
          </p:cNvSpPr>
          <p:nvPr/>
        </p:nvSpPr>
        <p:spPr>
          <a:xfrm>
            <a:off x="636270" y="887412"/>
            <a:ext cx="6370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800" dirty="0">
                <a:solidFill>
                  <a:schemeClr val="bg1"/>
                </a:solidFill>
                <a:latin typeface="+mn-lt"/>
              </a:rPr>
            </a:br>
            <a:r>
              <a:rPr lang="en-US" sz="4800" b="1" dirty="0">
                <a:solidFill>
                  <a:schemeClr val="bg1"/>
                </a:solidFill>
                <a:latin typeface="+mn-lt"/>
              </a:rPr>
              <a:t>AIR model for the future of good governance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F8549A4-9525-8C61-63E6-0B5490D941AC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525780" y="2150268"/>
          <a:ext cx="6522720" cy="415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AEDD3E-985D-EC51-537E-A536DE671E52}"/>
              </a:ext>
            </a:extLst>
          </p:cNvPr>
          <p:cNvSpPr txBox="1">
            <a:spLocks/>
          </p:cNvSpPr>
          <p:nvPr/>
        </p:nvSpPr>
        <p:spPr>
          <a:xfrm>
            <a:off x="8007829" y="1504998"/>
            <a:ext cx="3821498" cy="38480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future of good governance must be adaptive, innovative, and responsive to emerging challenges and prioritize transparency, accountability, and citizen engagement.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 call the AIR model.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9A3024-E927-7F3F-1ABD-7F34B396145A}"/>
              </a:ext>
            </a:extLst>
          </p:cNvPr>
          <p:cNvSpPr/>
          <p:nvPr/>
        </p:nvSpPr>
        <p:spPr>
          <a:xfrm>
            <a:off x="11340959" y="6030410"/>
            <a:ext cx="488368" cy="488368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6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1B1B221-719F-834E-2AF3-6FD9CC4F4AE3}"/>
              </a:ext>
            </a:extLst>
          </p:cNvPr>
          <p:cNvSpPr/>
          <p:nvPr/>
        </p:nvSpPr>
        <p:spPr>
          <a:xfrm>
            <a:off x="-1297155" y="4036845"/>
            <a:ext cx="4270709" cy="4270709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13073-DD25-CDE6-5E72-19458B73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706"/>
            <a:ext cx="10455889" cy="175259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Implementing the AIR model for SAI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supporting the future of good governance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D9D385-C5CB-B4DE-99C9-F82D8D17F5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33105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B1049338-6A51-4B1B-8487-371B6755D46A}"/>
              </a:ext>
            </a:extLst>
          </p:cNvPr>
          <p:cNvSpPr/>
          <p:nvPr/>
        </p:nvSpPr>
        <p:spPr>
          <a:xfrm>
            <a:off x="11469915" y="365125"/>
            <a:ext cx="376099" cy="376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86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630</Words>
  <Application>Microsoft Office PowerPoint</Application>
  <PresentationFormat>Widescreen</PresentationFormat>
  <Paragraphs>67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 Theme</vt:lpstr>
      <vt:lpstr>PowerPoint Presentation</vt:lpstr>
      <vt:lpstr> Global Challenges by Twin Disruption </vt:lpstr>
      <vt:lpstr>Global challenges in the next normal</vt:lpstr>
      <vt:lpstr> Key findings from the first short research paper: Preparing SAI for the future of good governance </vt:lpstr>
      <vt:lpstr> Leveraging technology and digital transformation </vt:lpstr>
      <vt:lpstr>Prioritizing sustainability for good governance</vt:lpstr>
      <vt:lpstr> Addressing social equity and inclusion </vt:lpstr>
      <vt:lpstr>PowerPoint Presentation</vt:lpstr>
      <vt:lpstr>Implementing the AIR model for SAI  supporting the future of good governance</vt:lpstr>
      <vt:lpstr> Building Strategic Agility </vt:lpstr>
      <vt:lpstr> Promoting Digital Transformation </vt:lpstr>
      <vt:lpstr> Fostering Collaboration and Partnerships </vt:lpstr>
      <vt:lpstr> Promoting Innovation </vt:lpstr>
      <vt:lpstr>Strengthening Capacity </vt:lpstr>
      <vt:lpstr>In summary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</dc:creator>
  <cp:lastModifiedBy>Sutthi Suntharanurak</cp:lastModifiedBy>
  <cp:revision>6</cp:revision>
  <dcterms:created xsi:type="dcterms:W3CDTF">2024-10-02T06:32:44Z</dcterms:created>
  <dcterms:modified xsi:type="dcterms:W3CDTF">2024-10-21T09:42:06Z</dcterms:modified>
</cp:coreProperties>
</file>