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6"/>
  </p:notesMasterIdLst>
  <p:handoutMasterIdLst>
    <p:handoutMasterId r:id="rId37"/>
  </p:handoutMasterIdLst>
  <p:sldIdLst>
    <p:sldId id="256" r:id="rId3"/>
    <p:sldId id="275" r:id="rId4"/>
    <p:sldId id="265" r:id="rId5"/>
    <p:sldId id="280" r:id="rId6"/>
    <p:sldId id="269" r:id="rId7"/>
    <p:sldId id="266" r:id="rId8"/>
    <p:sldId id="268" r:id="rId9"/>
    <p:sldId id="276" r:id="rId10"/>
    <p:sldId id="277" r:id="rId11"/>
    <p:sldId id="278" r:id="rId12"/>
    <p:sldId id="279" r:id="rId13"/>
    <p:sldId id="294" r:id="rId14"/>
    <p:sldId id="281" r:id="rId15"/>
    <p:sldId id="282" r:id="rId16"/>
    <p:sldId id="283" r:id="rId17"/>
    <p:sldId id="285" r:id="rId18"/>
    <p:sldId id="286" r:id="rId19"/>
    <p:sldId id="295" r:id="rId20"/>
    <p:sldId id="287" r:id="rId21"/>
    <p:sldId id="274" r:id="rId22"/>
    <p:sldId id="298" r:id="rId23"/>
    <p:sldId id="270" r:id="rId24"/>
    <p:sldId id="293" r:id="rId25"/>
    <p:sldId id="271" r:id="rId26"/>
    <p:sldId id="272" r:id="rId27"/>
    <p:sldId id="290" r:id="rId28"/>
    <p:sldId id="291" r:id="rId29"/>
    <p:sldId id="288" r:id="rId30"/>
    <p:sldId id="296" r:id="rId31"/>
    <p:sldId id="297" r:id="rId32"/>
    <p:sldId id="273" r:id="rId33"/>
    <p:sldId id="289" r:id="rId34"/>
    <p:sldId id="264" r:id="rId35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>
        <p:scale>
          <a:sx n="53" d="100"/>
          <a:sy n="53" d="100"/>
        </p:scale>
        <p:origin x="-72" y="-10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-93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D09787-DC25-4FAE-8112-4C2F1D3AEC46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6240FCD-061C-4A82-912A-5D236C9F782A}">
      <dgm:prSet phldrT="[Text]"/>
      <dgm:spPr/>
      <dgm:t>
        <a:bodyPr/>
        <a:lstStyle/>
        <a:p>
          <a:r>
            <a:rPr lang="en-US" dirty="0" smtClean="0"/>
            <a:t>Power</a:t>
          </a:r>
        </a:p>
      </dgm:t>
    </dgm:pt>
    <dgm:pt modelId="{12C011F5-3BA7-40E9-B285-5DEB20CAC4C2}" type="parTrans" cxnId="{2E57127F-E903-4FFC-A46C-1A4F5CD22F5D}">
      <dgm:prSet/>
      <dgm:spPr/>
      <dgm:t>
        <a:bodyPr/>
        <a:lstStyle/>
        <a:p>
          <a:endParaRPr lang="th-TH"/>
        </a:p>
      </dgm:t>
    </dgm:pt>
    <dgm:pt modelId="{B6C0D47D-797F-42BE-896C-B3D2796AE3B9}" type="sibTrans" cxnId="{2E57127F-E903-4FFC-A46C-1A4F5CD22F5D}">
      <dgm:prSet/>
      <dgm:spPr/>
      <dgm:t>
        <a:bodyPr/>
        <a:lstStyle/>
        <a:p>
          <a:endParaRPr lang="th-TH"/>
        </a:p>
      </dgm:t>
    </dgm:pt>
    <dgm:pt modelId="{A9210F8C-AD91-45FD-8E0B-51E16241EACD}">
      <dgm:prSet phldrT="[Text]"/>
      <dgm:spPr/>
      <dgm:t>
        <a:bodyPr/>
        <a:lstStyle/>
        <a:p>
          <a:r>
            <a:rPr lang="en-US" dirty="0" smtClean="0"/>
            <a:t>Undue advantages</a:t>
          </a:r>
          <a:endParaRPr lang="th-TH" dirty="0"/>
        </a:p>
      </dgm:t>
    </dgm:pt>
    <dgm:pt modelId="{ABDCC625-657A-4572-8913-D22F0DF486C1}" type="parTrans" cxnId="{4248C1D9-083F-465A-B9F0-EA35C24E80D0}">
      <dgm:prSet/>
      <dgm:spPr/>
      <dgm:t>
        <a:bodyPr/>
        <a:lstStyle/>
        <a:p>
          <a:endParaRPr lang="th-TH"/>
        </a:p>
      </dgm:t>
    </dgm:pt>
    <dgm:pt modelId="{A19BCC7E-35C1-4B28-A91F-24D3C1B03373}" type="sibTrans" cxnId="{4248C1D9-083F-465A-B9F0-EA35C24E80D0}">
      <dgm:prSet/>
      <dgm:spPr/>
      <dgm:t>
        <a:bodyPr/>
        <a:lstStyle/>
        <a:p>
          <a:endParaRPr lang="th-TH"/>
        </a:p>
      </dgm:t>
    </dgm:pt>
    <dgm:pt modelId="{8B6D0D9E-79BA-403F-8B56-7E86233CA7D3}">
      <dgm:prSet phldrT="[Text]"/>
      <dgm:spPr/>
      <dgm:t>
        <a:bodyPr/>
        <a:lstStyle/>
        <a:p>
          <a:r>
            <a:rPr lang="en-US" dirty="0" smtClean="0"/>
            <a:t>Undue advantages </a:t>
          </a:r>
          <a:endParaRPr lang="th-TH" dirty="0"/>
        </a:p>
      </dgm:t>
    </dgm:pt>
    <dgm:pt modelId="{1875BDE2-8DFF-4932-AD6E-B4381D23EC92}" type="parTrans" cxnId="{925891DD-E8C2-454D-AC5A-1A4FF57D6FA8}">
      <dgm:prSet/>
      <dgm:spPr/>
      <dgm:t>
        <a:bodyPr/>
        <a:lstStyle/>
        <a:p>
          <a:endParaRPr lang="th-TH"/>
        </a:p>
      </dgm:t>
    </dgm:pt>
    <dgm:pt modelId="{EFDABB37-E03A-412B-90E2-B116AF128AA0}" type="sibTrans" cxnId="{925891DD-E8C2-454D-AC5A-1A4FF57D6FA8}">
      <dgm:prSet/>
      <dgm:spPr/>
      <dgm:t>
        <a:bodyPr/>
        <a:lstStyle/>
        <a:p>
          <a:endParaRPr lang="th-TH"/>
        </a:p>
      </dgm:t>
    </dgm:pt>
    <dgm:pt modelId="{397B481F-5107-4C1E-BE3B-77953EBF115B}">
      <dgm:prSet phldrT="[Text]"/>
      <dgm:spPr/>
      <dgm:t>
        <a:bodyPr/>
        <a:lstStyle/>
        <a:p>
          <a:r>
            <a:rPr lang="en-US" dirty="0" smtClean="0"/>
            <a:t>Bribery </a:t>
          </a:r>
        </a:p>
      </dgm:t>
    </dgm:pt>
    <dgm:pt modelId="{905DA4BC-231B-4D58-901D-83A137599214}" type="parTrans" cxnId="{4A99AE68-0183-4C5C-81AD-ABC9E7A4626C}">
      <dgm:prSet/>
      <dgm:spPr/>
      <dgm:t>
        <a:bodyPr/>
        <a:lstStyle/>
        <a:p>
          <a:endParaRPr lang="th-TH"/>
        </a:p>
      </dgm:t>
    </dgm:pt>
    <dgm:pt modelId="{F469FF7F-D951-416B-8AF8-04BE7946CFA8}" type="sibTrans" cxnId="{4A99AE68-0183-4C5C-81AD-ABC9E7A4626C}">
      <dgm:prSet/>
      <dgm:spPr/>
      <dgm:t>
        <a:bodyPr/>
        <a:lstStyle/>
        <a:p>
          <a:endParaRPr lang="th-TH"/>
        </a:p>
      </dgm:t>
    </dgm:pt>
    <dgm:pt modelId="{A7005A01-61BA-404D-8E2F-891B5D2DE28F}">
      <dgm:prSet phldrT="[Text]"/>
      <dgm:spPr/>
      <dgm:t>
        <a:bodyPr/>
        <a:lstStyle/>
        <a:p>
          <a:r>
            <a:rPr lang="en-US" dirty="0" smtClean="0"/>
            <a:t>Officials</a:t>
          </a:r>
        </a:p>
      </dgm:t>
    </dgm:pt>
    <dgm:pt modelId="{CF01A191-A84E-499D-8459-FC7A95FBAEAB}" type="parTrans" cxnId="{337212DE-1290-4EBE-889E-80FF5095CD01}">
      <dgm:prSet/>
      <dgm:spPr/>
      <dgm:t>
        <a:bodyPr/>
        <a:lstStyle/>
        <a:p>
          <a:endParaRPr lang="th-TH"/>
        </a:p>
      </dgm:t>
    </dgm:pt>
    <dgm:pt modelId="{B04BE588-5F16-4DDD-B24A-F079DC9787A1}" type="sibTrans" cxnId="{337212DE-1290-4EBE-889E-80FF5095CD01}">
      <dgm:prSet/>
      <dgm:spPr/>
      <dgm:t>
        <a:bodyPr/>
        <a:lstStyle/>
        <a:p>
          <a:endParaRPr lang="th-TH"/>
        </a:p>
      </dgm:t>
    </dgm:pt>
    <dgm:pt modelId="{45AC7735-BB13-40B2-97D2-A11DA7D73941}">
      <dgm:prSet phldrT="[Text]"/>
      <dgm:spPr/>
      <dgm:t>
        <a:bodyPr/>
        <a:lstStyle/>
        <a:p>
          <a:r>
            <a:rPr lang="en-US" dirty="0" smtClean="0"/>
            <a:t>A person </a:t>
          </a:r>
          <a:endParaRPr lang="th-TH" dirty="0"/>
        </a:p>
      </dgm:t>
    </dgm:pt>
    <dgm:pt modelId="{68D5F027-91BA-4B7B-A8D6-3481C9452FEF}" type="parTrans" cxnId="{DE5206DA-9F35-48A6-8721-70EF8E52634E}">
      <dgm:prSet/>
      <dgm:spPr/>
      <dgm:t>
        <a:bodyPr/>
        <a:lstStyle/>
        <a:p>
          <a:endParaRPr lang="th-TH"/>
        </a:p>
      </dgm:t>
    </dgm:pt>
    <dgm:pt modelId="{1433A93F-32B1-4AE2-A2C5-64249943511D}" type="sibTrans" cxnId="{DE5206DA-9F35-48A6-8721-70EF8E52634E}">
      <dgm:prSet/>
      <dgm:spPr/>
      <dgm:t>
        <a:bodyPr/>
        <a:lstStyle/>
        <a:p>
          <a:endParaRPr lang="th-TH"/>
        </a:p>
      </dgm:t>
    </dgm:pt>
    <dgm:pt modelId="{BF9A648B-C6D6-41C5-ADCB-9A8158C160FA}" type="pres">
      <dgm:prSet presAssocID="{6BD09787-DC25-4FAE-8112-4C2F1D3AEC4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A3803E4-8BBB-47BA-A564-22972F749C63}" type="pres">
      <dgm:prSet presAssocID="{D6240FCD-061C-4A82-912A-5D236C9F782A}" presName="dummy" presStyleCnt="0"/>
      <dgm:spPr/>
    </dgm:pt>
    <dgm:pt modelId="{5B6581D8-38B6-4F48-AD49-C4A606581A76}" type="pres">
      <dgm:prSet presAssocID="{D6240FCD-061C-4A82-912A-5D236C9F782A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AE6B9A4-8D98-4809-87C0-28F97D153F70}" type="pres">
      <dgm:prSet presAssocID="{B6C0D47D-797F-42BE-896C-B3D2796AE3B9}" presName="sibTrans" presStyleLbl="node1" presStyleIdx="0" presStyleCnt="6"/>
      <dgm:spPr/>
      <dgm:t>
        <a:bodyPr/>
        <a:lstStyle/>
        <a:p>
          <a:endParaRPr lang="th-TH"/>
        </a:p>
      </dgm:t>
    </dgm:pt>
    <dgm:pt modelId="{90D1CF33-6998-4CD8-AC62-0142D36A0F0B}" type="pres">
      <dgm:prSet presAssocID="{397B481F-5107-4C1E-BE3B-77953EBF115B}" presName="dummy" presStyleCnt="0"/>
      <dgm:spPr/>
    </dgm:pt>
    <dgm:pt modelId="{8DAD882A-E8F9-473E-AE76-F0454BFE8FF0}" type="pres">
      <dgm:prSet presAssocID="{397B481F-5107-4C1E-BE3B-77953EBF115B}" presName="node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29AFB66-CEED-4AA7-A9A1-B53F792D8109}" type="pres">
      <dgm:prSet presAssocID="{F469FF7F-D951-416B-8AF8-04BE7946CFA8}" presName="sibTrans" presStyleLbl="node1" presStyleIdx="1" presStyleCnt="6"/>
      <dgm:spPr/>
      <dgm:t>
        <a:bodyPr/>
        <a:lstStyle/>
        <a:p>
          <a:endParaRPr lang="th-TH"/>
        </a:p>
      </dgm:t>
    </dgm:pt>
    <dgm:pt modelId="{52D14DB5-4F64-4570-8FBD-9F9FD01A9F5B}" type="pres">
      <dgm:prSet presAssocID="{A7005A01-61BA-404D-8E2F-891B5D2DE28F}" presName="dummy" presStyleCnt="0"/>
      <dgm:spPr/>
    </dgm:pt>
    <dgm:pt modelId="{29611EAA-BF82-4E94-9188-A83FD108160F}" type="pres">
      <dgm:prSet presAssocID="{A7005A01-61BA-404D-8E2F-891B5D2DE28F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19EC897-3B6E-49E9-9A11-B70FB23107A3}" type="pres">
      <dgm:prSet presAssocID="{B04BE588-5F16-4DDD-B24A-F079DC9787A1}" presName="sibTrans" presStyleLbl="node1" presStyleIdx="2" presStyleCnt="6"/>
      <dgm:spPr/>
      <dgm:t>
        <a:bodyPr/>
        <a:lstStyle/>
        <a:p>
          <a:endParaRPr lang="th-TH"/>
        </a:p>
      </dgm:t>
    </dgm:pt>
    <dgm:pt modelId="{DB078635-EB06-4AE8-B94B-240FA61ACC4D}" type="pres">
      <dgm:prSet presAssocID="{A9210F8C-AD91-45FD-8E0B-51E16241EACD}" presName="dummy" presStyleCnt="0"/>
      <dgm:spPr/>
    </dgm:pt>
    <dgm:pt modelId="{9FD2BAD9-73E1-49F4-B7BA-E170865F2DEE}" type="pres">
      <dgm:prSet presAssocID="{A9210F8C-AD91-45FD-8E0B-51E16241EACD}" presName="node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B58ADD6-DEC4-4D3B-A07F-96E1947D38F2}" type="pres">
      <dgm:prSet presAssocID="{A19BCC7E-35C1-4B28-A91F-24D3C1B03373}" presName="sibTrans" presStyleLbl="node1" presStyleIdx="3" presStyleCnt="6"/>
      <dgm:spPr/>
      <dgm:t>
        <a:bodyPr/>
        <a:lstStyle/>
        <a:p>
          <a:endParaRPr lang="th-TH"/>
        </a:p>
      </dgm:t>
    </dgm:pt>
    <dgm:pt modelId="{51C58A1A-4A89-4A49-A11B-B7CB4ED05632}" type="pres">
      <dgm:prSet presAssocID="{45AC7735-BB13-40B2-97D2-A11DA7D73941}" presName="dummy" presStyleCnt="0"/>
      <dgm:spPr/>
    </dgm:pt>
    <dgm:pt modelId="{4ECFB167-09F8-4A6D-88CB-1B80BAB7A2E4}" type="pres">
      <dgm:prSet presAssocID="{45AC7735-BB13-40B2-97D2-A11DA7D73941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F0FE35A-CDBF-45CB-BC9F-636B7072B640}" type="pres">
      <dgm:prSet presAssocID="{1433A93F-32B1-4AE2-A2C5-64249943511D}" presName="sibTrans" presStyleLbl="node1" presStyleIdx="4" presStyleCnt="6"/>
      <dgm:spPr/>
      <dgm:t>
        <a:bodyPr/>
        <a:lstStyle/>
        <a:p>
          <a:endParaRPr lang="th-TH"/>
        </a:p>
      </dgm:t>
    </dgm:pt>
    <dgm:pt modelId="{A01B0561-33F3-44D1-9803-B5E24E06DC88}" type="pres">
      <dgm:prSet presAssocID="{8B6D0D9E-79BA-403F-8B56-7E86233CA7D3}" presName="dummy" presStyleCnt="0"/>
      <dgm:spPr/>
    </dgm:pt>
    <dgm:pt modelId="{02E2DEA4-91B8-4A05-AD44-B17BDF82D9A9}" type="pres">
      <dgm:prSet presAssocID="{8B6D0D9E-79BA-403F-8B56-7E86233CA7D3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8A73422-D9BE-4278-9171-B317022BAED6}" type="pres">
      <dgm:prSet presAssocID="{EFDABB37-E03A-412B-90E2-B116AF128AA0}" presName="sibTrans" presStyleLbl="node1" presStyleIdx="5" presStyleCnt="6"/>
      <dgm:spPr/>
      <dgm:t>
        <a:bodyPr/>
        <a:lstStyle/>
        <a:p>
          <a:endParaRPr lang="th-TH"/>
        </a:p>
      </dgm:t>
    </dgm:pt>
  </dgm:ptLst>
  <dgm:cxnLst>
    <dgm:cxn modelId="{C116E369-252D-47BF-BB00-50E40B980E7A}" type="presOf" srcId="{6BD09787-DC25-4FAE-8112-4C2F1D3AEC46}" destId="{BF9A648B-C6D6-41C5-ADCB-9A8158C160FA}" srcOrd="0" destOrd="0" presId="urn:microsoft.com/office/officeart/2005/8/layout/cycle1"/>
    <dgm:cxn modelId="{DE5206DA-9F35-48A6-8721-70EF8E52634E}" srcId="{6BD09787-DC25-4FAE-8112-4C2F1D3AEC46}" destId="{45AC7735-BB13-40B2-97D2-A11DA7D73941}" srcOrd="4" destOrd="0" parTransId="{68D5F027-91BA-4B7B-A8D6-3481C9452FEF}" sibTransId="{1433A93F-32B1-4AE2-A2C5-64249943511D}"/>
    <dgm:cxn modelId="{1B465113-C95F-43DA-A20E-A453368B5351}" type="presOf" srcId="{B6C0D47D-797F-42BE-896C-B3D2796AE3B9}" destId="{6AE6B9A4-8D98-4809-87C0-28F97D153F70}" srcOrd="0" destOrd="0" presId="urn:microsoft.com/office/officeart/2005/8/layout/cycle1"/>
    <dgm:cxn modelId="{ED0C8815-49B8-4FE0-B385-A937B68A55C3}" type="presOf" srcId="{1433A93F-32B1-4AE2-A2C5-64249943511D}" destId="{7F0FE35A-CDBF-45CB-BC9F-636B7072B640}" srcOrd="0" destOrd="0" presId="urn:microsoft.com/office/officeart/2005/8/layout/cycle1"/>
    <dgm:cxn modelId="{576EB7F5-F3B2-4F18-8DBA-364709662158}" type="presOf" srcId="{A9210F8C-AD91-45FD-8E0B-51E16241EACD}" destId="{9FD2BAD9-73E1-49F4-B7BA-E170865F2DEE}" srcOrd="0" destOrd="0" presId="urn:microsoft.com/office/officeart/2005/8/layout/cycle1"/>
    <dgm:cxn modelId="{AB0524E2-23AB-4C98-A545-CA0D318D2819}" type="presOf" srcId="{B04BE588-5F16-4DDD-B24A-F079DC9787A1}" destId="{519EC897-3B6E-49E9-9A11-B70FB23107A3}" srcOrd="0" destOrd="0" presId="urn:microsoft.com/office/officeart/2005/8/layout/cycle1"/>
    <dgm:cxn modelId="{7F4BB4E9-EE0F-4A92-8D2B-C69AF7DE0BB8}" type="presOf" srcId="{A19BCC7E-35C1-4B28-A91F-24D3C1B03373}" destId="{8B58ADD6-DEC4-4D3B-A07F-96E1947D38F2}" srcOrd="0" destOrd="0" presId="urn:microsoft.com/office/officeart/2005/8/layout/cycle1"/>
    <dgm:cxn modelId="{925891DD-E8C2-454D-AC5A-1A4FF57D6FA8}" srcId="{6BD09787-DC25-4FAE-8112-4C2F1D3AEC46}" destId="{8B6D0D9E-79BA-403F-8B56-7E86233CA7D3}" srcOrd="5" destOrd="0" parTransId="{1875BDE2-8DFF-4932-AD6E-B4381D23EC92}" sibTransId="{EFDABB37-E03A-412B-90E2-B116AF128AA0}"/>
    <dgm:cxn modelId="{783E14A8-DA7C-473C-8455-F35C17CEA5CC}" type="presOf" srcId="{A7005A01-61BA-404D-8E2F-891B5D2DE28F}" destId="{29611EAA-BF82-4E94-9188-A83FD108160F}" srcOrd="0" destOrd="0" presId="urn:microsoft.com/office/officeart/2005/8/layout/cycle1"/>
    <dgm:cxn modelId="{337212DE-1290-4EBE-889E-80FF5095CD01}" srcId="{6BD09787-DC25-4FAE-8112-4C2F1D3AEC46}" destId="{A7005A01-61BA-404D-8E2F-891B5D2DE28F}" srcOrd="2" destOrd="0" parTransId="{CF01A191-A84E-499D-8459-FC7A95FBAEAB}" sibTransId="{B04BE588-5F16-4DDD-B24A-F079DC9787A1}"/>
    <dgm:cxn modelId="{4248C1D9-083F-465A-B9F0-EA35C24E80D0}" srcId="{6BD09787-DC25-4FAE-8112-4C2F1D3AEC46}" destId="{A9210F8C-AD91-45FD-8E0B-51E16241EACD}" srcOrd="3" destOrd="0" parTransId="{ABDCC625-657A-4572-8913-D22F0DF486C1}" sibTransId="{A19BCC7E-35C1-4B28-A91F-24D3C1B03373}"/>
    <dgm:cxn modelId="{4E68C770-421A-4855-81F9-B9FC7FB21166}" type="presOf" srcId="{D6240FCD-061C-4A82-912A-5D236C9F782A}" destId="{5B6581D8-38B6-4F48-AD49-C4A606581A76}" srcOrd="0" destOrd="0" presId="urn:microsoft.com/office/officeart/2005/8/layout/cycle1"/>
    <dgm:cxn modelId="{2E57127F-E903-4FFC-A46C-1A4F5CD22F5D}" srcId="{6BD09787-DC25-4FAE-8112-4C2F1D3AEC46}" destId="{D6240FCD-061C-4A82-912A-5D236C9F782A}" srcOrd="0" destOrd="0" parTransId="{12C011F5-3BA7-40E9-B285-5DEB20CAC4C2}" sibTransId="{B6C0D47D-797F-42BE-896C-B3D2796AE3B9}"/>
    <dgm:cxn modelId="{642625BF-5FA0-450D-A7D5-B5CCFBF9A3F3}" type="presOf" srcId="{45AC7735-BB13-40B2-97D2-A11DA7D73941}" destId="{4ECFB167-09F8-4A6D-88CB-1B80BAB7A2E4}" srcOrd="0" destOrd="0" presId="urn:microsoft.com/office/officeart/2005/8/layout/cycle1"/>
    <dgm:cxn modelId="{9044AFE5-B1DA-4244-93F8-0714100A02D1}" type="presOf" srcId="{397B481F-5107-4C1E-BE3B-77953EBF115B}" destId="{8DAD882A-E8F9-473E-AE76-F0454BFE8FF0}" srcOrd="0" destOrd="0" presId="urn:microsoft.com/office/officeart/2005/8/layout/cycle1"/>
    <dgm:cxn modelId="{4DE2366F-01D0-45B4-8CDE-99721D155FFF}" type="presOf" srcId="{F469FF7F-D951-416B-8AF8-04BE7946CFA8}" destId="{E29AFB66-CEED-4AA7-A9A1-B53F792D8109}" srcOrd="0" destOrd="0" presId="urn:microsoft.com/office/officeart/2005/8/layout/cycle1"/>
    <dgm:cxn modelId="{4A99AE68-0183-4C5C-81AD-ABC9E7A4626C}" srcId="{6BD09787-DC25-4FAE-8112-4C2F1D3AEC46}" destId="{397B481F-5107-4C1E-BE3B-77953EBF115B}" srcOrd="1" destOrd="0" parTransId="{905DA4BC-231B-4D58-901D-83A137599214}" sibTransId="{F469FF7F-D951-416B-8AF8-04BE7946CFA8}"/>
    <dgm:cxn modelId="{E3A34A63-7E84-4A83-AB7D-CBD911E9C175}" type="presOf" srcId="{EFDABB37-E03A-412B-90E2-B116AF128AA0}" destId="{F8A73422-D9BE-4278-9171-B317022BAED6}" srcOrd="0" destOrd="0" presId="urn:microsoft.com/office/officeart/2005/8/layout/cycle1"/>
    <dgm:cxn modelId="{BCDAC573-CE0B-4694-9712-169421855896}" type="presOf" srcId="{8B6D0D9E-79BA-403F-8B56-7E86233CA7D3}" destId="{02E2DEA4-91B8-4A05-AD44-B17BDF82D9A9}" srcOrd="0" destOrd="0" presId="urn:microsoft.com/office/officeart/2005/8/layout/cycle1"/>
    <dgm:cxn modelId="{DC5ED319-1A65-491F-BCBF-546600232F01}" type="presParOf" srcId="{BF9A648B-C6D6-41C5-ADCB-9A8158C160FA}" destId="{3A3803E4-8BBB-47BA-A564-22972F749C63}" srcOrd="0" destOrd="0" presId="urn:microsoft.com/office/officeart/2005/8/layout/cycle1"/>
    <dgm:cxn modelId="{0322E745-B80F-47E8-9B87-14D597B82FB5}" type="presParOf" srcId="{BF9A648B-C6D6-41C5-ADCB-9A8158C160FA}" destId="{5B6581D8-38B6-4F48-AD49-C4A606581A76}" srcOrd="1" destOrd="0" presId="urn:microsoft.com/office/officeart/2005/8/layout/cycle1"/>
    <dgm:cxn modelId="{5E78690F-A7A4-4ED4-9471-DD793207FA59}" type="presParOf" srcId="{BF9A648B-C6D6-41C5-ADCB-9A8158C160FA}" destId="{6AE6B9A4-8D98-4809-87C0-28F97D153F70}" srcOrd="2" destOrd="0" presId="urn:microsoft.com/office/officeart/2005/8/layout/cycle1"/>
    <dgm:cxn modelId="{BDCC8BEE-97FC-4374-860C-3F35D5B5950A}" type="presParOf" srcId="{BF9A648B-C6D6-41C5-ADCB-9A8158C160FA}" destId="{90D1CF33-6998-4CD8-AC62-0142D36A0F0B}" srcOrd="3" destOrd="0" presId="urn:microsoft.com/office/officeart/2005/8/layout/cycle1"/>
    <dgm:cxn modelId="{6E791605-CE79-415B-8492-0DB688EA83B3}" type="presParOf" srcId="{BF9A648B-C6D6-41C5-ADCB-9A8158C160FA}" destId="{8DAD882A-E8F9-473E-AE76-F0454BFE8FF0}" srcOrd="4" destOrd="0" presId="urn:microsoft.com/office/officeart/2005/8/layout/cycle1"/>
    <dgm:cxn modelId="{18184CB0-42A5-4977-8090-47A29EF85EE7}" type="presParOf" srcId="{BF9A648B-C6D6-41C5-ADCB-9A8158C160FA}" destId="{E29AFB66-CEED-4AA7-A9A1-B53F792D8109}" srcOrd="5" destOrd="0" presId="urn:microsoft.com/office/officeart/2005/8/layout/cycle1"/>
    <dgm:cxn modelId="{19D4AD38-9850-41E1-81ED-828E0769ABC2}" type="presParOf" srcId="{BF9A648B-C6D6-41C5-ADCB-9A8158C160FA}" destId="{52D14DB5-4F64-4570-8FBD-9F9FD01A9F5B}" srcOrd="6" destOrd="0" presId="urn:microsoft.com/office/officeart/2005/8/layout/cycle1"/>
    <dgm:cxn modelId="{798BAD75-235B-4F8E-8F96-157CBEF36DA9}" type="presParOf" srcId="{BF9A648B-C6D6-41C5-ADCB-9A8158C160FA}" destId="{29611EAA-BF82-4E94-9188-A83FD108160F}" srcOrd="7" destOrd="0" presId="urn:microsoft.com/office/officeart/2005/8/layout/cycle1"/>
    <dgm:cxn modelId="{9BA31FD7-5991-40FC-BB4B-ECD4DD2A43A7}" type="presParOf" srcId="{BF9A648B-C6D6-41C5-ADCB-9A8158C160FA}" destId="{519EC897-3B6E-49E9-9A11-B70FB23107A3}" srcOrd="8" destOrd="0" presId="urn:microsoft.com/office/officeart/2005/8/layout/cycle1"/>
    <dgm:cxn modelId="{DF16A4F1-433A-44D8-AF07-173DF15D2CB1}" type="presParOf" srcId="{BF9A648B-C6D6-41C5-ADCB-9A8158C160FA}" destId="{DB078635-EB06-4AE8-B94B-240FA61ACC4D}" srcOrd="9" destOrd="0" presId="urn:microsoft.com/office/officeart/2005/8/layout/cycle1"/>
    <dgm:cxn modelId="{578A2709-3223-4183-AB72-6ECBBB286D9B}" type="presParOf" srcId="{BF9A648B-C6D6-41C5-ADCB-9A8158C160FA}" destId="{9FD2BAD9-73E1-49F4-B7BA-E170865F2DEE}" srcOrd="10" destOrd="0" presId="urn:microsoft.com/office/officeart/2005/8/layout/cycle1"/>
    <dgm:cxn modelId="{1BA6CCCF-C62B-48B4-94DB-D2D332D6E691}" type="presParOf" srcId="{BF9A648B-C6D6-41C5-ADCB-9A8158C160FA}" destId="{8B58ADD6-DEC4-4D3B-A07F-96E1947D38F2}" srcOrd="11" destOrd="0" presId="urn:microsoft.com/office/officeart/2005/8/layout/cycle1"/>
    <dgm:cxn modelId="{634B5951-4E57-4078-9388-E78041C1E405}" type="presParOf" srcId="{BF9A648B-C6D6-41C5-ADCB-9A8158C160FA}" destId="{51C58A1A-4A89-4A49-A11B-B7CB4ED05632}" srcOrd="12" destOrd="0" presId="urn:microsoft.com/office/officeart/2005/8/layout/cycle1"/>
    <dgm:cxn modelId="{570FC472-37EB-4F0C-8970-61566E0AE2EB}" type="presParOf" srcId="{BF9A648B-C6D6-41C5-ADCB-9A8158C160FA}" destId="{4ECFB167-09F8-4A6D-88CB-1B80BAB7A2E4}" srcOrd="13" destOrd="0" presId="urn:microsoft.com/office/officeart/2005/8/layout/cycle1"/>
    <dgm:cxn modelId="{947ECF78-0D3D-4EF5-9785-9A564CDFDD85}" type="presParOf" srcId="{BF9A648B-C6D6-41C5-ADCB-9A8158C160FA}" destId="{7F0FE35A-CDBF-45CB-BC9F-636B7072B640}" srcOrd="14" destOrd="0" presId="urn:microsoft.com/office/officeart/2005/8/layout/cycle1"/>
    <dgm:cxn modelId="{E7837D90-910B-4D3A-85FF-5CE64D8FDD57}" type="presParOf" srcId="{BF9A648B-C6D6-41C5-ADCB-9A8158C160FA}" destId="{A01B0561-33F3-44D1-9803-B5E24E06DC88}" srcOrd="15" destOrd="0" presId="urn:microsoft.com/office/officeart/2005/8/layout/cycle1"/>
    <dgm:cxn modelId="{CEE09D43-6675-41EA-B969-34AEDA8AF24D}" type="presParOf" srcId="{BF9A648B-C6D6-41C5-ADCB-9A8158C160FA}" destId="{02E2DEA4-91B8-4A05-AD44-B17BDF82D9A9}" srcOrd="16" destOrd="0" presId="urn:microsoft.com/office/officeart/2005/8/layout/cycle1"/>
    <dgm:cxn modelId="{A3E52DDE-07AC-4D7E-B30F-C113C5B4011B}" type="presParOf" srcId="{BF9A648B-C6D6-41C5-ADCB-9A8158C160FA}" destId="{F8A73422-D9BE-4278-9171-B317022BAED6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581D8-38B6-4F48-AD49-C4A606581A76}">
      <dsp:nvSpPr>
        <dsp:cNvPr id="0" name=""/>
        <dsp:cNvSpPr/>
      </dsp:nvSpPr>
      <dsp:spPr>
        <a:xfrm>
          <a:off x="6209649" y="11361"/>
          <a:ext cx="1029181" cy="1029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Power</a:t>
          </a:r>
        </a:p>
      </dsp:txBody>
      <dsp:txXfrm>
        <a:off x="6209649" y="11361"/>
        <a:ext cx="1029181" cy="1029181"/>
      </dsp:txXfrm>
    </dsp:sp>
    <dsp:sp modelId="{6AE6B9A4-8D98-4809-87C0-28F97D153F70}">
      <dsp:nvSpPr>
        <dsp:cNvPr id="0" name=""/>
        <dsp:cNvSpPr/>
      </dsp:nvSpPr>
      <dsp:spPr>
        <a:xfrm>
          <a:off x="3062387" y="893"/>
          <a:ext cx="5027413" cy="5027413"/>
        </a:xfrm>
        <a:prstGeom prst="circularArrow">
          <a:avLst>
            <a:gd name="adj1" fmla="val 3992"/>
            <a:gd name="adj2" fmla="val 250431"/>
            <a:gd name="adj3" fmla="val 20572584"/>
            <a:gd name="adj4" fmla="val 18983624"/>
            <a:gd name="adj5" fmla="val 46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D882A-E8F9-473E-AE76-F0454BFE8FF0}">
      <dsp:nvSpPr>
        <dsp:cNvPr id="0" name=""/>
        <dsp:cNvSpPr/>
      </dsp:nvSpPr>
      <dsp:spPr>
        <a:xfrm>
          <a:off x="7357795" y="2000009"/>
          <a:ext cx="1029181" cy="1029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Bribery </a:t>
          </a:r>
        </a:p>
      </dsp:txBody>
      <dsp:txXfrm>
        <a:off x="7357795" y="2000009"/>
        <a:ext cx="1029181" cy="1029181"/>
      </dsp:txXfrm>
    </dsp:sp>
    <dsp:sp modelId="{E29AFB66-CEED-4AA7-A9A1-B53F792D8109}">
      <dsp:nvSpPr>
        <dsp:cNvPr id="0" name=""/>
        <dsp:cNvSpPr/>
      </dsp:nvSpPr>
      <dsp:spPr>
        <a:xfrm>
          <a:off x="3062387" y="893"/>
          <a:ext cx="5027413" cy="5027413"/>
        </a:xfrm>
        <a:prstGeom prst="circularArrow">
          <a:avLst>
            <a:gd name="adj1" fmla="val 3992"/>
            <a:gd name="adj2" fmla="val 250431"/>
            <a:gd name="adj3" fmla="val 2365945"/>
            <a:gd name="adj4" fmla="val 776985"/>
            <a:gd name="adj5" fmla="val 46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611EAA-BF82-4E94-9188-A83FD108160F}">
      <dsp:nvSpPr>
        <dsp:cNvPr id="0" name=""/>
        <dsp:cNvSpPr/>
      </dsp:nvSpPr>
      <dsp:spPr>
        <a:xfrm>
          <a:off x="6209649" y="3988656"/>
          <a:ext cx="1029181" cy="1029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Officials</a:t>
          </a:r>
        </a:p>
      </dsp:txBody>
      <dsp:txXfrm>
        <a:off x="6209649" y="3988656"/>
        <a:ext cx="1029181" cy="1029181"/>
      </dsp:txXfrm>
    </dsp:sp>
    <dsp:sp modelId="{519EC897-3B6E-49E9-9A11-B70FB23107A3}">
      <dsp:nvSpPr>
        <dsp:cNvPr id="0" name=""/>
        <dsp:cNvSpPr/>
      </dsp:nvSpPr>
      <dsp:spPr>
        <a:xfrm>
          <a:off x="3062387" y="893"/>
          <a:ext cx="5027413" cy="5027413"/>
        </a:xfrm>
        <a:prstGeom prst="circularArrow">
          <a:avLst>
            <a:gd name="adj1" fmla="val 3992"/>
            <a:gd name="adj2" fmla="val 250431"/>
            <a:gd name="adj3" fmla="val 6110521"/>
            <a:gd name="adj4" fmla="val 4439048"/>
            <a:gd name="adj5" fmla="val 46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D2BAD9-73E1-49F4-B7BA-E170865F2DEE}">
      <dsp:nvSpPr>
        <dsp:cNvPr id="0" name=""/>
        <dsp:cNvSpPr/>
      </dsp:nvSpPr>
      <dsp:spPr>
        <a:xfrm>
          <a:off x="3913357" y="3988656"/>
          <a:ext cx="1029181" cy="1029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Undue advantages</a:t>
          </a:r>
          <a:endParaRPr lang="th-TH" sz="1700" kern="1200" dirty="0"/>
        </a:p>
      </dsp:txBody>
      <dsp:txXfrm>
        <a:off x="3913357" y="3988656"/>
        <a:ext cx="1029181" cy="1029181"/>
      </dsp:txXfrm>
    </dsp:sp>
    <dsp:sp modelId="{8B58ADD6-DEC4-4D3B-A07F-96E1947D38F2}">
      <dsp:nvSpPr>
        <dsp:cNvPr id="0" name=""/>
        <dsp:cNvSpPr/>
      </dsp:nvSpPr>
      <dsp:spPr>
        <a:xfrm>
          <a:off x="3062387" y="893"/>
          <a:ext cx="5027413" cy="5027413"/>
        </a:xfrm>
        <a:prstGeom prst="circularArrow">
          <a:avLst>
            <a:gd name="adj1" fmla="val 3992"/>
            <a:gd name="adj2" fmla="val 250431"/>
            <a:gd name="adj3" fmla="val 9772584"/>
            <a:gd name="adj4" fmla="val 8183624"/>
            <a:gd name="adj5" fmla="val 46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FB167-09F8-4A6D-88CB-1B80BAB7A2E4}">
      <dsp:nvSpPr>
        <dsp:cNvPr id="0" name=""/>
        <dsp:cNvSpPr/>
      </dsp:nvSpPr>
      <dsp:spPr>
        <a:xfrm>
          <a:off x="2765211" y="2000009"/>
          <a:ext cx="1029181" cy="1029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 person </a:t>
          </a:r>
          <a:endParaRPr lang="th-TH" sz="1700" kern="1200" dirty="0"/>
        </a:p>
      </dsp:txBody>
      <dsp:txXfrm>
        <a:off x="2765211" y="2000009"/>
        <a:ext cx="1029181" cy="1029181"/>
      </dsp:txXfrm>
    </dsp:sp>
    <dsp:sp modelId="{7F0FE35A-CDBF-45CB-BC9F-636B7072B640}">
      <dsp:nvSpPr>
        <dsp:cNvPr id="0" name=""/>
        <dsp:cNvSpPr/>
      </dsp:nvSpPr>
      <dsp:spPr>
        <a:xfrm>
          <a:off x="3062387" y="893"/>
          <a:ext cx="5027413" cy="5027413"/>
        </a:xfrm>
        <a:prstGeom prst="circularArrow">
          <a:avLst>
            <a:gd name="adj1" fmla="val 3992"/>
            <a:gd name="adj2" fmla="val 250431"/>
            <a:gd name="adj3" fmla="val 13165945"/>
            <a:gd name="adj4" fmla="val 11576985"/>
            <a:gd name="adj5" fmla="val 46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E2DEA4-91B8-4A05-AD44-B17BDF82D9A9}">
      <dsp:nvSpPr>
        <dsp:cNvPr id="0" name=""/>
        <dsp:cNvSpPr/>
      </dsp:nvSpPr>
      <dsp:spPr>
        <a:xfrm>
          <a:off x="3913357" y="11361"/>
          <a:ext cx="1029181" cy="1029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Undue advantages </a:t>
          </a:r>
          <a:endParaRPr lang="th-TH" sz="1700" kern="1200" dirty="0"/>
        </a:p>
      </dsp:txBody>
      <dsp:txXfrm>
        <a:off x="3913357" y="11361"/>
        <a:ext cx="1029181" cy="1029181"/>
      </dsp:txXfrm>
    </dsp:sp>
    <dsp:sp modelId="{F8A73422-D9BE-4278-9171-B317022BAED6}">
      <dsp:nvSpPr>
        <dsp:cNvPr id="0" name=""/>
        <dsp:cNvSpPr/>
      </dsp:nvSpPr>
      <dsp:spPr>
        <a:xfrm>
          <a:off x="3062387" y="893"/>
          <a:ext cx="5027413" cy="5027413"/>
        </a:xfrm>
        <a:prstGeom prst="circularArrow">
          <a:avLst>
            <a:gd name="adj1" fmla="val 3992"/>
            <a:gd name="adj2" fmla="val 250431"/>
            <a:gd name="adj3" fmla="val 16910521"/>
            <a:gd name="adj4" fmla="val 15239048"/>
            <a:gd name="adj5" fmla="val 46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ASEAN Cooperation to Fight Corruption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th-TH" smtClean="0"/>
              <a:t>06/10/67</a:t>
            </a: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298FD-243E-451B-9663-F9E1FF85DC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585350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ASEAN Cooperation to Fight Corruption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th-TH" smtClean="0"/>
              <a:t>06/10/67</a:t>
            </a:r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C2561-72EE-4AD3-A4E8-23518423FFF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4953153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ASEAN Cooperation to Fight Corruption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th-TH" smtClean="0"/>
              <a:t>06/10/67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24C2561-72EE-4AD3-A4E8-23518423FFF4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4910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Transparency International, “What is Corruption”,</a:t>
            </a:r>
          </a:p>
          <a:p>
            <a:r>
              <a:rPr lang="en-US" dirty="0" smtClean="0"/>
              <a:t>https://www.transparency.org/en/what-is-corruption </a:t>
            </a:r>
          </a:p>
          <a:p>
            <a:endParaRPr lang="th-T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ASEAN Cooperation to Fight Corruption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th-TH" smtClean="0"/>
              <a:t>06/10/67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24C2561-72EE-4AD3-A4E8-23518423FFF4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8681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ASEAN Cooperation to Fight Corruption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th-TH" smtClean="0"/>
              <a:t>06/10/67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24C2561-72EE-4AD3-A4E8-23518423FFF4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0534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ASEAN Cooperation to Fight Corruption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th-TH" smtClean="0"/>
              <a:t>06/10/67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24C2561-72EE-4AD3-A4E8-23518423FFF4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200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6B95E6-2638-A5C5-B958-907D3EC06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C9C970F-B6A1-EB4C-FEE1-E7EDE10B9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B28239-89A6-65D3-EB9B-1050CCC8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9B08-4CBF-45FC-A286-E9387C49FDDE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FD326D-3D52-CD6A-5DCD-C2C4A993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F67821-A859-FCCF-7651-ED50975CC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49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E34625-3952-9D2F-62BE-B23006139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249163F-8791-98FB-F722-8149B35FA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DC990F-A12D-C7A1-3C29-08884986D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293C-5A90-4F7B-A4B9-DA60D7F15570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425988-A93A-6B1B-1872-E0715EF1F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B16A7E-5121-D272-5C00-A26D1AD4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95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750745A-2581-2862-828D-F2B3645B0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3D18268-93ED-46BD-2117-76E015E76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E006E4-2A07-B93A-AFC7-7306BFBC7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A936-F426-4DA1-A7FF-576E1D803228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338C13-7F93-C186-45A1-43159E76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C6EA30-CADD-83B2-A13D-4F5EF36E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00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A8E3-BC3A-4D94-8FEE-FCD2CE19846F}" type="datetime1">
              <a:rPr lang="en-US" smtClean="0"/>
              <a:t>10/20/2024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4170-28CF-4513-AA90-879D96C2556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7161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4FA6-67FF-40CE-A73D-426BF89CC6CD}" type="datetime1">
              <a:rPr lang="en-US" smtClean="0"/>
              <a:t>10/20/2024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4170-28CF-4513-AA90-879D96C2556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8056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CC536-AD22-4883-8679-CDF9E2F0FFEB}" type="datetime1">
              <a:rPr lang="en-US" smtClean="0"/>
              <a:t>10/20/2024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4170-28CF-4513-AA90-879D96C2556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1342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FDCA-0E3B-4245-B856-F61602AB12E2}" type="datetime1">
              <a:rPr lang="en-US" smtClean="0"/>
              <a:t>10/20/2024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4170-28CF-4513-AA90-879D96C2556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425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7B934-B72C-4AA0-92FC-C6367C4A9E4F}" type="datetime1">
              <a:rPr lang="en-US" smtClean="0"/>
              <a:t>10/20/2024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4170-28CF-4513-AA90-879D96C2556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4857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E52F-D2CA-4B7E-BE61-96F46C511AB6}" type="datetime1">
              <a:rPr lang="en-US" smtClean="0"/>
              <a:t>10/20/2024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4170-28CF-4513-AA90-879D96C2556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3694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3CED-E995-4140-A304-87522514DF1F}" type="datetime1">
              <a:rPr lang="en-US" smtClean="0"/>
              <a:t>10/20/2024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4170-28CF-4513-AA90-879D96C2556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8831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D328-AC37-4F69-9166-5FD4D182D09E}" type="datetime1">
              <a:rPr lang="en-US" smtClean="0"/>
              <a:t>10/20/2024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4170-28CF-4513-AA90-879D96C2556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8989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8A7791-5902-BBB2-D878-5C18F632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3" y="365125"/>
            <a:ext cx="11134165" cy="674781"/>
          </a:xfrm>
        </p:spPr>
        <p:txBody>
          <a:bodyPr/>
          <a:lstStyle>
            <a:lvl1pPr algn="ctr">
              <a:defRPr>
                <a:latin typeface="Times New Roman" panose="02020603050405020304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9DA658-BA6A-634A-8925-9281D874E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4" y="1147482"/>
            <a:ext cx="11152094" cy="5029481"/>
          </a:xfrm>
        </p:spPr>
        <p:txBody>
          <a:bodyPr/>
          <a:lstStyle>
            <a:lvl1pPr algn="l">
              <a:defRPr sz="3600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800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2A779F-068E-14F6-B205-A1961DD5F0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9953" y="6311154"/>
            <a:ext cx="1004047" cy="340658"/>
          </a:xfrm>
        </p:spPr>
        <p:txBody>
          <a:bodyPr/>
          <a:lstStyle/>
          <a:p>
            <a:fld id="{097C0160-1A7D-4A2E-9F59-8FAD17A68EB6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A001C9-D27E-3412-0D25-CD4A4ED5E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6356350"/>
            <a:ext cx="8534400" cy="259603"/>
          </a:xfrm>
        </p:spPr>
        <p:txBody>
          <a:bodyPr/>
          <a:lstStyle/>
          <a:p>
            <a:r>
              <a:rPr lang="en-US" dirty="0" smtClean="0"/>
              <a:t>Dr. Thanes Sucharikul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5A59EB-44FA-727F-583B-116A88E6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2141" y="6364941"/>
            <a:ext cx="739587" cy="286869"/>
          </a:xfrm>
        </p:spPr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31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604B-CAF1-4E60-89D9-8B59FD9C6623}" type="datetime1">
              <a:rPr lang="en-US" smtClean="0"/>
              <a:t>10/20/2024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4170-28CF-4513-AA90-879D96C2556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3859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B78-3D48-48C9-97A5-2E2014938F38}" type="datetime1">
              <a:rPr lang="en-US" smtClean="0"/>
              <a:t>10/20/2024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4170-28CF-4513-AA90-879D96C2556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5260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C23C-D7A5-46CE-AEFB-BD7A971E8161}" type="datetime1">
              <a:rPr lang="en-US" smtClean="0"/>
              <a:t>10/20/2024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4170-28CF-4513-AA90-879D96C2556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7553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128A64-5CEA-2DC8-1D59-44530733D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2754B06-110C-F2D3-B816-5148D7CF2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5727CE-3B44-3BD6-FF73-195F9E1F2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00B9-A2DF-4CF6-99BF-DE9831A4C7A0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9BA620-A444-1390-7B19-45BD9813B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2B1BB6-9973-6102-BBC3-F2CF1A42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6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B50CF2-8A84-7D19-1652-679CB35A6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70" y="347196"/>
            <a:ext cx="10515600" cy="656851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50C4DA-A831-223E-B5A5-5D6B61724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5D248DB-9E72-8610-C62B-FA0CE18E2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4F160F-4C69-3212-C042-27F9D5706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7A68-68E5-40DD-B6F2-922E26E12256}" type="datetime1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56FA033-6CA4-2DED-AC05-48A91C61C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A4C7E1-CE07-73BF-4D60-8B397B1EE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2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3DC7CD-3457-DA04-B50C-0F4FE4B4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CEF6AE-9F3D-E2D6-A893-D3B67E339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73C6EF1-B407-68D6-71AB-85FA22D41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834138E-4B5C-2169-4943-166109DA3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C8167DF-49E8-5C81-855B-298F76CDF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F3D847F-5A08-49D0-C9CB-89DA67D8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A3953-1066-432A-9B68-2EB1C9983DA6}" type="datetime1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35CED5-E7F2-2381-05FE-B678C6A7B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15A6655-7C62-B6FF-6C88-2136D6BE3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7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B0B57B-56F4-32A1-931A-1DE5BF8C4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5AD56D0-29C6-3C20-E400-BE6E05D82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012" y="6311153"/>
            <a:ext cx="1326776" cy="410322"/>
          </a:xfrm>
        </p:spPr>
        <p:txBody>
          <a:bodyPr/>
          <a:lstStyle/>
          <a:p>
            <a:fld id="{BB259C63-77DD-44AF-8759-734D838F5050}" type="datetime1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FBEBD44-3194-AC10-F661-72FB1CD8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2941" y="6311153"/>
            <a:ext cx="8821271" cy="410323"/>
          </a:xfrm>
        </p:spPr>
        <p:txBody>
          <a:bodyPr/>
          <a:lstStyle/>
          <a:p>
            <a:r>
              <a:rPr lang="en-US" dirty="0" smtClean="0"/>
              <a:t>Dr. Thanes Sucharikul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5BEB137-EA62-716D-692D-DDFD52317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9364" y="6311153"/>
            <a:ext cx="1057835" cy="410323"/>
          </a:xfrm>
        </p:spPr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1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1607D53-F9EC-6E02-F54B-D2CA1774C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79DB8-72CA-4285-A975-E37904DD1F7D}" type="datetime1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CCB14E4-598C-F1A2-DDAF-5524458B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E46C9C4-EE79-3D2E-D1C1-F2452F39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5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1B39D9-2128-C234-3598-4B7FE107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4" y="457200"/>
            <a:ext cx="435684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851C8B3-4708-286C-404B-DE4266353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12376"/>
            <a:ext cx="6506788" cy="5791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53119B9-297A-25B9-6EAB-1680D615D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882" y="2057399"/>
            <a:ext cx="4303059" cy="41282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12C986A-C68C-8BFD-5C13-B9009BE0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F739-7896-4EC2-AD41-F02D4CEBF292}" type="datetime1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3E6F09F-39DE-08A3-DBB2-727EE543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B5D5FD-C98F-6FF9-4746-40363E1E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82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808101-3779-B26A-C0AF-85E0BAF1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697DF89-1C34-DC5E-AACF-0D8911037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C56F1D-8A79-2472-63A6-97425A2A7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885845-D22B-4F6A-D03D-737A25DAE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455F-0B33-4439-8DF5-D0071863CD16}" type="datetime1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F0CB23-988F-5262-BCF4-1FE10BA5C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D200607-C0B3-B458-53F6-E870EA41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0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D604333-5238-C598-E01B-6403D2DE2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05" y="365125"/>
            <a:ext cx="11295529" cy="656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C6BA1B1-F5D9-1D98-463A-CD4B753A0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306" y="1165412"/>
            <a:ext cx="11277600" cy="5074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BD0645-3A58-AF0E-3500-CEBD3B21E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82871"/>
            <a:ext cx="1044388" cy="3386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B9C6AA-CF74-4471-B737-73332B359756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E44589-2A47-2FAC-FE3E-2DE694FA3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9106" y="6356351"/>
            <a:ext cx="8175812" cy="2775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 smtClean="0"/>
              <a:t>ASEAN Cooperation  to Fight Corruption by Dr. Thanes Sucharikul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C68BA1-FBEC-3437-0FD2-4B9C672D6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39718" y="6311154"/>
            <a:ext cx="614082" cy="410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1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8235" y="274638"/>
            <a:ext cx="11367247" cy="71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0306" y="1111624"/>
            <a:ext cx="11349318" cy="5163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th-T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26C9A-EAC8-41FF-AF26-D25E1DCC92C6}" type="datetime1">
              <a:rPr lang="en-US" smtClean="0"/>
              <a:t>10/20/2024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Dr. Thanes Sucharikul</a:t>
            </a:r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04170-28CF-4513-AA90-879D96C2556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333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0262C1-E8B4-78C6-FD7C-A8894DA10E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E9B05A2-A87E-03E9-DED3-B191EF30A0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white bridge with a tower and a blue text&#10;&#10;Description automatically generated with medium confidence">
            <a:extLst>
              <a:ext uri="{FF2B5EF4-FFF2-40B4-BE49-F238E27FC236}">
                <a16:creationId xmlns="" xmlns:a16="http://schemas.microsoft.com/office/drawing/2014/main" id="{181E8980-0DBD-DB70-0C88-5D804854C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7265" cy="68663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1C5D-3499-4EFE-94F5-BB439B6E8EE8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4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Usual Impediments </a:t>
            </a:r>
            <a:endParaRPr lang="th-TH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582F-C6A7-4F4C-9410-60876CF33D03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5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Usual impediments 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24" y="1021976"/>
            <a:ext cx="11152094" cy="51549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/>
              <a:t>Usual impediments are, </a:t>
            </a:r>
            <a:r>
              <a:rPr lang="en-US" sz="6000" i="1" dirty="0" smtClean="0"/>
              <a:t>inter alia</a:t>
            </a:r>
            <a:r>
              <a:rPr lang="en-US" sz="6000" dirty="0"/>
              <a:t>: </a:t>
            </a:r>
            <a:r>
              <a:rPr lang="en-US" sz="6000" dirty="0" smtClean="0"/>
              <a:t>(1) </a:t>
            </a:r>
            <a:r>
              <a:rPr lang="en-US" sz="6000" dirty="0"/>
              <a:t>existence of a </a:t>
            </a:r>
            <a:r>
              <a:rPr lang="en-US" sz="6000" dirty="0" smtClean="0"/>
              <a:t>treaty </a:t>
            </a:r>
            <a:r>
              <a:rPr lang="en-US" sz="6000" dirty="0"/>
              <a:t>(2) double </a:t>
            </a:r>
            <a:r>
              <a:rPr lang="en-US" sz="6000" dirty="0" smtClean="0"/>
              <a:t>criminality (3) bank secrecy</a:t>
            </a:r>
            <a:r>
              <a:rPr lang="en-US" sz="6000" dirty="0"/>
              <a:t>; (4) fiscal </a:t>
            </a:r>
            <a:r>
              <a:rPr lang="en-US" sz="6000" dirty="0" smtClean="0"/>
              <a:t>offense; (5) political offense; (6) nationality of offender; (7) capital punishment.  </a:t>
            </a:r>
            <a:endParaRPr lang="th-TH" sz="6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4ED6B-35E1-4DAC-ACF4-5D1B2BE5F97E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9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Existence of an extradition treaty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Existence of an extradition treaty is the requirement of virtually all states. The treaty usually appears in the form of a bilateral agreement. However, </a:t>
            </a:r>
            <a:r>
              <a:rPr lang="en-US" b="1" dirty="0" smtClean="0"/>
              <a:t>not all states have such a treaty</a:t>
            </a:r>
          </a:p>
          <a:p>
            <a:r>
              <a:rPr lang="en-US" dirty="0" smtClean="0"/>
              <a:t>UNTOC and UNCAC provides that the states which do not the treaty can use the two conventions as the treaty. However, </a:t>
            </a:r>
            <a:r>
              <a:rPr lang="en-US" b="1" dirty="0" smtClean="0"/>
              <a:t>not all states in the world have been parties</a:t>
            </a:r>
            <a:r>
              <a:rPr lang="en-US" dirty="0" smtClean="0"/>
              <a:t>, and </a:t>
            </a:r>
            <a:r>
              <a:rPr lang="en-US" b="1" dirty="0" smtClean="0"/>
              <a:t>states parties to the conventions can declare that that provision is not applicable to them </a:t>
            </a:r>
            <a:endParaRPr lang="th-TH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79E9C-33E2-4566-BE5D-F3DB305776CE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89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Bank Secrecy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24" y="1021976"/>
            <a:ext cx="11152094" cy="5154987"/>
          </a:xfrm>
        </p:spPr>
        <p:txBody>
          <a:bodyPr>
            <a:normAutofit/>
          </a:bodyPr>
          <a:lstStyle/>
          <a:p>
            <a:r>
              <a:rPr lang="en-US" sz="5400" dirty="0" smtClean="0"/>
              <a:t>An important </a:t>
            </a:r>
            <a:r>
              <a:rPr lang="en-US" sz="5400" b="1" dirty="0" smtClean="0"/>
              <a:t>fiscal policy </a:t>
            </a:r>
            <a:r>
              <a:rPr lang="en-US" sz="5400" dirty="0" smtClean="0"/>
              <a:t>of some states</a:t>
            </a:r>
          </a:p>
          <a:p>
            <a:r>
              <a:rPr lang="en-US" sz="5400" dirty="0" smtClean="0"/>
              <a:t>A </a:t>
            </a:r>
            <a:r>
              <a:rPr lang="en-US" sz="5400" b="1" dirty="0" smtClean="0"/>
              <a:t>safe haven </a:t>
            </a:r>
            <a:r>
              <a:rPr lang="en-US" sz="5400" dirty="0" smtClean="0"/>
              <a:t>for corruption offenders</a:t>
            </a:r>
          </a:p>
          <a:p>
            <a:r>
              <a:rPr lang="en-US" sz="5400" b="1" dirty="0" smtClean="0"/>
              <a:t>How to strike a delicate balance</a:t>
            </a:r>
          </a:p>
          <a:p>
            <a:r>
              <a:rPr lang="en-US" sz="5400" b="1" dirty="0" smtClean="0"/>
              <a:t>Some states still adamantly resist change </a:t>
            </a:r>
            <a:r>
              <a:rPr lang="en-US" sz="5400" dirty="0" smtClean="0"/>
              <a:t>of the policy and mindset </a:t>
            </a:r>
          </a:p>
          <a:p>
            <a:pPr lvl="1"/>
            <a:endParaRPr lang="en-US" sz="3600" dirty="0" smtClean="0"/>
          </a:p>
          <a:p>
            <a:pPr lvl="1"/>
            <a:endParaRPr lang="th-TH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C784-549D-4230-BFEC-14EBBB649667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99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Double </a:t>
            </a:r>
            <a:r>
              <a:rPr lang="en-US" b="1" dirty="0"/>
              <a:t>criminality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800" b="1" dirty="0" smtClean="0"/>
              <a:t>Name</a:t>
            </a:r>
            <a:r>
              <a:rPr lang="en-US" sz="5800" dirty="0" smtClean="0"/>
              <a:t> of a crime is different</a:t>
            </a:r>
          </a:p>
          <a:p>
            <a:r>
              <a:rPr lang="en-US" sz="5800" b="1" dirty="0" smtClean="0"/>
              <a:t>Elements</a:t>
            </a:r>
            <a:r>
              <a:rPr lang="en-US" sz="5800" dirty="0" smtClean="0"/>
              <a:t> of a crime is different</a:t>
            </a:r>
          </a:p>
          <a:p>
            <a:r>
              <a:rPr lang="en-US" sz="5800" b="1" dirty="0" smtClean="0"/>
              <a:t>Only if both </a:t>
            </a:r>
            <a:r>
              <a:rPr lang="en-US" sz="5800" dirty="0" smtClean="0"/>
              <a:t>the name and elements of </a:t>
            </a:r>
            <a:r>
              <a:rPr lang="en-US" sz="5800" b="1" dirty="0" smtClean="0"/>
              <a:t>a crime are congruent</a:t>
            </a:r>
            <a:r>
              <a:rPr lang="en-US" sz="5800" dirty="0" smtClean="0"/>
              <a:t> then dual criminality is achieved  </a:t>
            </a:r>
            <a:endParaRPr lang="th-TH" sz="5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1EE98-8671-4211-9EB7-1364A7B698F4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94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Fiscal offense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24" y="1075765"/>
            <a:ext cx="11152094" cy="5119128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Difficult to determine </a:t>
            </a:r>
            <a:r>
              <a:rPr lang="en-US" sz="4000" dirty="0" smtClean="0"/>
              <a:t>what it is</a:t>
            </a:r>
          </a:p>
          <a:p>
            <a:r>
              <a:rPr lang="en-US" sz="4000" b="1" dirty="0" smtClean="0"/>
              <a:t>Who has the authority to determine</a:t>
            </a:r>
          </a:p>
          <a:p>
            <a:r>
              <a:rPr lang="en-US" sz="4000" b="1" dirty="0" smtClean="0"/>
              <a:t>UNCAC Article 44(16) </a:t>
            </a:r>
            <a:r>
              <a:rPr lang="en-US" sz="4000" dirty="0" smtClean="0"/>
              <a:t>is unclear since it provides only that </a:t>
            </a:r>
            <a:r>
              <a:rPr lang="en-US" sz="4000" dirty="0"/>
              <a:t>“</a:t>
            </a:r>
            <a:r>
              <a:rPr lang="en-US" sz="4000" i="1" dirty="0"/>
              <a:t>States Parties may not refuse</a:t>
            </a:r>
            <a:r>
              <a:rPr lang="en-US" sz="4000" dirty="0"/>
              <a:t> </a:t>
            </a:r>
            <a:r>
              <a:rPr lang="en-US" sz="4000" i="1" dirty="0"/>
              <a:t>a request for extradition on the</a:t>
            </a:r>
            <a:r>
              <a:rPr lang="en-US" sz="4000" dirty="0"/>
              <a:t> </a:t>
            </a:r>
            <a:r>
              <a:rPr lang="en-US" sz="4000" b="1" i="1" dirty="0"/>
              <a:t>sole ground </a:t>
            </a:r>
            <a:r>
              <a:rPr lang="en-US" sz="4000" i="1" dirty="0"/>
              <a:t>that the offence is</a:t>
            </a:r>
            <a:r>
              <a:rPr lang="en-US" sz="4000" dirty="0"/>
              <a:t> </a:t>
            </a:r>
            <a:r>
              <a:rPr lang="en-US" sz="4000" i="1" dirty="0"/>
              <a:t>also considered to involve</a:t>
            </a:r>
            <a:r>
              <a:rPr lang="en-US" sz="4000" dirty="0"/>
              <a:t> </a:t>
            </a:r>
            <a:r>
              <a:rPr lang="en-US" sz="4000" i="1" dirty="0"/>
              <a:t>fiscal </a:t>
            </a:r>
            <a:r>
              <a:rPr lang="en-US" sz="4000" i="1" dirty="0" smtClean="0"/>
              <a:t>matters</a:t>
            </a:r>
          </a:p>
          <a:p>
            <a:r>
              <a:rPr lang="en-US" sz="4000" b="1" i="1" dirty="0" smtClean="0"/>
              <a:t>A corruption crime usually involves fiscal matters and other elements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3C0F-AE1A-4B05-9DCB-77B515CF2B4A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2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Non-extradition of national exception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24" y="1039906"/>
            <a:ext cx="11152094" cy="5137057"/>
          </a:xfrm>
        </p:spPr>
        <p:txBody>
          <a:bodyPr>
            <a:noAutofit/>
          </a:bodyPr>
          <a:lstStyle/>
          <a:p>
            <a:r>
              <a:rPr lang="en-US" sz="4800" dirty="0" smtClean="0"/>
              <a:t>How to deal with </a:t>
            </a:r>
            <a:r>
              <a:rPr lang="en-US" sz="4800" b="1" dirty="0" smtClean="0"/>
              <a:t>dual nationality</a:t>
            </a:r>
          </a:p>
          <a:p>
            <a:r>
              <a:rPr lang="en-US" sz="4800" dirty="0" smtClean="0"/>
              <a:t>How to do with </a:t>
            </a:r>
            <a:r>
              <a:rPr lang="en-US" sz="4800" b="1" dirty="0" smtClean="0"/>
              <a:t>stateless persons</a:t>
            </a:r>
          </a:p>
          <a:p>
            <a:r>
              <a:rPr lang="en-US" sz="4800" dirty="0" smtClean="0"/>
              <a:t>Several states’ laws </a:t>
            </a:r>
            <a:r>
              <a:rPr lang="en-US" sz="4800" b="1" dirty="0" smtClean="0"/>
              <a:t>empower their authorities to decide </a:t>
            </a:r>
            <a:r>
              <a:rPr lang="en-US" sz="4800" dirty="0" smtClean="0"/>
              <a:t>whether to extradite a fugitive person</a:t>
            </a:r>
          </a:p>
          <a:p>
            <a:r>
              <a:rPr lang="en-US" sz="4800" dirty="0" smtClean="0"/>
              <a:t>Therefore, extradition of a national is </a:t>
            </a:r>
            <a:r>
              <a:rPr lang="en-US" sz="4800" b="1" dirty="0" smtClean="0"/>
              <a:t>inconsistent</a:t>
            </a:r>
            <a:r>
              <a:rPr lang="en-US" sz="4800" dirty="0" smtClean="0"/>
              <a:t> and </a:t>
            </a:r>
            <a:r>
              <a:rPr lang="en-US" sz="4800" b="1" dirty="0" smtClean="0"/>
              <a:t>uncertain</a:t>
            </a:r>
            <a:r>
              <a:rPr lang="en-US" sz="4800" dirty="0" smtClean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7E6E1-AFF3-435A-80F4-254034925667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72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Persecuted extradition</a:t>
            </a:r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The ulterior motive </a:t>
            </a:r>
            <a:r>
              <a:rPr lang="en-US" sz="4800" dirty="0" smtClean="0"/>
              <a:t>of the request for extradition </a:t>
            </a:r>
            <a:r>
              <a:rPr lang="en-US" sz="4800" b="1" dirty="0" smtClean="0"/>
              <a:t>is</a:t>
            </a:r>
            <a:r>
              <a:rPr lang="en-US" sz="4800" dirty="0" smtClean="0"/>
              <a:t> not to prosecute and penalize a person who commits a  corruption crime, but </a:t>
            </a:r>
            <a:r>
              <a:rPr lang="en-US" sz="4800" b="1" dirty="0" smtClean="0"/>
              <a:t>to prosecute and punish </a:t>
            </a:r>
            <a:r>
              <a:rPr lang="en-US" sz="4800" b="1" dirty="0"/>
              <a:t>a person on account of that person’s sex, race, religion, nationality, ethnic </a:t>
            </a:r>
            <a:r>
              <a:rPr lang="en-US" sz="4800" b="1" dirty="0" smtClean="0"/>
              <a:t>origin, </a:t>
            </a:r>
            <a:r>
              <a:rPr lang="en-US" sz="4800" b="1" dirty="0"/>
              <a:t>or political opinions</a:t>
            </a:r>
            <a:endParaRPr lang="th-TH" sz="4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C142-F884-4E2F-8E94-64FD077B845C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33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Capital punishment 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5400" b="1" dirty="0"/>
              <a:t>A</a:t>
            </a:r>
            <a:r>
              <a:rPr lang="en-US" sz="5400" b="1" dirty="0" smtClean="0"/>
              <a:t> </a:t>
            </a:r>
            <a:r>
              <a:rPr lang="en-US" sz="5400" b="1" dirty="0"/>
              <a:t>requested state normally refuses </a:t>
            </a:r>
            <a:r>
              <a:rPr lang="en-US" sz="5400" dirty="0"/>
              <a:t>to extradite a fugitive person, even if all the requirements are fulfilled, </a:t>
            </a:r>
            <a:r>
              <a:rPr lang="en-US" sz="5400" b="1" dirty="0"/>
              <a:t>if the maximum penalty</a:t>
            </a:r>
            <a:r>
              <a:rPr lang="en-US" sz="5400" dirty="0"/>
              <a:t> for the offense in the requesting state </a:t>
            </a:r>
            <a:r>
              <a:rPr lang="en-US" sz="5400" b="1" dirty="0"/>
              <a:t>is a capital punishment</a:t>
            </a:r>
            <a:r>
              <a:rPr lang="en-US" sz="5400" b="1" dirty="0" smtClean="0"/>
              <a:t>. In some states, corruption crime has death penalty</a:t>
            </a:r>
            <a:endParaRPr lang="th-TH" sz="5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5916-9320-4E69-849A-E68C23B11165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97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Conflicting obligations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Corruption crime is now provided in national laws, bilateral treaties, multilateral treaties</a:t>
            </a:r>
            <a:r>
              <a:rPr lang="en-US" dirty="0" smtClean="0"/>
              <a:t>, </a:t>
            </a:r>
            <a:r>
              <a:rPr lang="en-US" b="1" dirty="0" smtClean="0"/>
              <a:t>without any solution if the obligations</a:t>
            </a:r>
            <a:r>
              <a:rPr lang="en-US" dirty="0" smtClean="0"/>
              <a:t> if the measures to suppress corruption </a:t>
            </a:r>
            <a:r>
              <a:rPr lang="en-US" b="1" dirty="0" smtClean="0"/>
              <a:t>are in conflict</a:t>
            </a:r>
          </a:p>
          <a:p>
            <a:r>
              <a:rPr lang="en-US" b="1" dirty="0" smtClean="0"/>
              <a:t>Many treaties</a:t>
            </a:r>
            <a:r>
              <a:rPr lang="en-US" dirty="0" smtClean="0"/>
              <a:t>, especially </a:t>
            </a:r>
            <a:r>
              <a:rPr lang="en-US" b="1" dirty="0" smtClean="0"/>
              <a:t>ASEAN instruments</a:t>
            </a:r>
            <a:r>
              <a:rPr lang="en-US" dirty="0" smtClean="0"/>
              <a:t>, usually provide that </a:t>
            </a:r>
            <a:r>
              <a:rPr lang="en-US" b="1" dirty="0" smtClean="0"/>
              <a:t>national laws </a:t>
            </a:r>
            <a:r>
              <a:rPr lang="en-US" b="1" smtClean="0"/>
              <a:t>shall prevail</a:t>
            </a:r>
            <a:r>
              <a:rPr lang="en-US"/>
              <a:t> </a:t>
            </a:r>
            <a:r>
              <a:rPr lang="en-US" smtClean="0"/>
              <a:t>if </a:t>
            </a:r>
            <a:r>
              <a:rPr lang="en-US" dirty="0"/>
              <a:t>there is such a conflict</a:t>
            </a:r>
            <a:endParaRPr lang="en-US" b="1" dirty="0" smtClean="0"/>
          </a:p>
          <a:p>
            <a:r>
              <a:rPr lang="en-US" dirty="0" smtClean="0"/>
              <a:t>Therefore, measures to fight corruption crimes may be </a:t>
            </a:r>
            <a:r>
              <a:rPr lang="en-US" b="1" dirty="0" smtClean="0"/>
              <a:t>less effective </a:t>
            </a:r>
            <a:endParaRPr lang="th-TH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3A21-6BC1-49CB-82A9-4789ED264349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42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Fact situation </a:t>
            </a:r>
            <a:endParaRPr lang="th-TH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C38A-941E-41CC-B3D8-AC52EDA9DA57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69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Possible Solution </a:t>
            </a:r>
            <a:endParaRPr lang="th-TH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1C8A-BC3C-4B2A-866D-F46DD6DD4699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19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Possible Solution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b="1" dirty="0"/>
              <a:t>Enlightening</a:t>
            </a:r>
            <a:r>
              <a:rPr lang="en-US" dirty="0"/>
              <a:t> </a:t>
            </a:r>
            <a:r>
              <a:rPr lang="en-US" b="1" dirty="0"/>
              <a:t>the international community </a:t>
            </a:r>
            <a:r>
              <a:rPr lang="en-US" dirty="0"/>
              <a:t>as to the hideousness and seriousness of corruption crime;</a:t>
            </a:r>
          </a:p>
          <a:p>
            <a:pPr lvl="0"/>
            <a:r>
              <a:rPr lang="en-US" dirty="0"/>
              <a:t>Making corruption crime a </a:t>
            </a:r>
            <a:r>
              <a:rPr lang="en-US" b="1" dirty="0"/>
              <a:t>universal crime</a:t>
            </a:r>
            <a:r>
              <a:rPr lang="en-US" dirty="0"/>
              <a:t>;</a:t>
            </a:r>
          </a:p>
          <a:p>
            <a:pPr lvl="0"/>
            <a:r>
              <a:rPr lang="en-US" dirty="0"/>
              <a:t>Making states realizable that </a:t>
            </a:r>
            <a:r>
              <a:rPr lang="en-US" b="1" dirty="0"/>
              <a:t>corruption crime is borderless</a:t>
            </a:r>
            <a:r>
              <a:rPr lang="en-US" dirty="0"/>
              <a:t>;</a:t>
            </a:r>
          </a:p>
          <a:p>
            <a:pPr lvl="0"/>
            <a:r>
              <a:rPr lang="en-US" b="1" dirty="0" smtClean="0"/>
              <a:t>Toning </a:t>
            </a:r>
            <a:r>
              <a:rPr lang="en-US" b="1" dirty="0"/>
              <a:t>down sanctity </a:t>
            </a:r>
            <a:r>
              <a:rPr lang="en-US" b="1" dirty="0" smtClean="0"/>
              <a:t>of traditional </a:t>
            </a:r>
            <a:r>
              <a:rPr lang="en-US" b="1" dirty="0"/>
              <a:t>extradition principles</a:t>
            </a:r>
            <a:r>
              <a:rPr lang="en-US" dirty="0"/>
              <a:t>; </a:t>
            </a:r>
          </a:p>
          <a:p>
            <a:pPr lvl="0"/>
            <a:r>
              <a:rPr lang="en-US" b="1" dirty="0"/>
              <a:t>Making definition</a:t>
            </a:r>
            <a:r>
              <a:rPr lang="en-US" dirty="0"/>
              <a:t> of corruption crime </a:t>
            </a:r>
            <a:r>
              <a:rPr lang="en-US" b="1" dirty="0"/>
              <a:t>flexible</a:t>
            </a:r>
            <a:r>
              <a:rPr lang="en-US" dirty="0"/>
              <a:t> to cover its future features;</a:t>
            </a:r>
          </a:p>
          <a:p>
            <a:pPr lvl="0"/>
            <a:r>
              <a:rPr lang="en-US" b="1" dirty="0"/>
              <a:t>Harmonizing measures </a:t>
            </a:r>
            <a:r>
              <a:rPr lang="en-US" dirty="0"/>
              <a:t>to fight corruption</a:t>
            </a:r>
            <a:r>
              <a:rPr lang="en-US" dirty="0" smtClean="0"/>
              <a:t>; and</a:t>
            </a:r>
            <a:endParaRPr lang="en-US" dirty="0"/>
          </a:p>
          <a:p>
            <a:pPr lvl="0"/>
            <a:r>
              <a:rPr lang="en-US" b="1" dirty="0"/>
              <a:t>Breaking the vicious circle </a:t>
            </a:r>
            <a:r>
              <a:rPr lang="en-US" dirty="0"/>
              <a:t>of corruption crime.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35A6-EDB8-4C78-B928-BE07B1AE3A55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69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Enlightening states to realize seriousness of corruption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Enlightening states </a:t>
            </a:r>
            <a:r>
              <a:rPr lang="en-US" dirty="0" smtClean="0"/>
              <a:t>to realize that now corruption is as serious as piracy</a:t>
            </a:r>
          </a:p>
          <a:p>
            <a:r>
              <a:rPr lang="en-US" dirty="0" smtClean="0"/>
              <a:t>If there are </a:t>
            </a:r>
            <a:r>
              <a:rPr lang="en-US" b="1" dirty="0" smtClean="0"/>
              <a:t>state practices </a:t>
            </a:r>
            <a:r>
              <a:rPr lang="en-US" dirty="0" smtClean="0"/>
              <a:t>to this effect, which are </a:t>
            </a:r>
            <a:r>
              <a:rPr lang="en-US" b="1" dirty="0" smtClean="0"/>
              <a:t>repetitive</a:t>
            </a:r>
            <a:r>
              <a:rPr lang="en-US" dirty="0" smtClean="0"/>
              <a:t>, with </a:t>
            </a:r>
            <a:r>
              <a:rPr lang="en-US" b="1" dirty="0" smtClean="0"/>
              <a:t>a sense of legal obligation</a:t>
            </a:r>
            <a:r>
              <a:rPr lang="en-US" dirty="0" smtClean="0"/>
              <a:t>, that corruption is a serious crime, </a:t>
            </a:r>
            <a:r>
              <a:rPr lang="en-US" b="1" dirty="0" smtClean="0"/>
              <a:t>corruption crime can arguably be regard as a crime under customary international law</a:t>
            </a:r>
            <a:r>
              <a:rPr lang="en-US" dirty="0" smtClean="0"/>
              <a:t> </a:t>
            </a:r>
            <a:r>
              <a:rPr lang="en-US" b="1" dirty="0" smtClean="0"/>
              <a:t>which binds all states </a:t>
            </a:r>
            <a:r>
              <a:rPr lang="en-US" dirty="0" smtClean="0"/>
              <a:t>notwithstanding the existence of any law or treaty</a:t>
            </a:r>
          </a:p>
          <a:p>
            <a:r>
              <a:rPr lang="en-US" dirty="0" smtClean="0"/>
              <a:t>Otherwise, </a:t>
            </a:r>
            <a:r>
              <a:rPr lang="en-US" dirty="0"/>
              <a:t>e</a:t>
            </a:r>
            <a:r>
              <a:rPr lang="en-US" dirty="0" smtClean="0"/>
              <a:t>ncouraging states to be parties to a corruption treaty as much as possible. </a:t>
            </a:r>
            <a:r>
              <a:rPr lang="en-US" b="1" dirty="0" smtClean="0"/>
              <a:t>The more parties the more universality</a:t>
            </a:r>
            <a:r>
              <a:rPr lang="en-US" dirty="0" smtClean="0"/>
              <a:t>. </a:t>
            </a:r>
            <a:endParaRPr lang="th-T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D073-7C8F-45DC-8C76-21E0B35385C2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00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Making </a:t>
            </a:r>
            <a:r>
              <a:rPr lang="en-US" b="1" dirty="0" smtClean="0"/>
              <a:t>a corruption </a:t>
            </a:r>
            <a:r>
              <a:rPr lang="en-US" b="1" dirty="0"/>
              <a:t>crime </a:t>
            </a:r>
            <a:r>
              <a:rPr lang="en-US" b="1" dirty="0" smtClean="0"/>
              <a:t>a universal crime 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/>
              <a:t>If corruption </a:t>
            </a:r>
            <a:r>
              <a:rPr lang="en-US" sz="4000" b="1" dirty="0" smtClean="0"/>
              <a:t>crime has </a:t>
            </a:r>
            <a:r>
              <a:rPr lang="en-US" sz="4000" b="1" dirty="0"/>
              <a:t>achieved the status </a:t>
            </a:r>
            <a:r>
              <a:rPr lang="en-US" sz="4000" b="1" dirty="0" smtClean="0"/>
              <a:t>as a crime </a:t>
            </a:r>
            <a:r>
              <a:rPr lang="en-US" sz="4000" b="1" dirty="0"/>
              <a:t>under customary international law, the </a:t>
            </a:r>
            <a:r>
              <a:rPr lang="en-US" sz="4000" b="1" dirty="0" smtClean="0"/>
              <a:t>crime </a:t>
            </a:r>
            <a:r>
              <a:rPr lang="en-US" sz="4000" b="1" dirty="0"/>
              <a:t>shall be </a:t>
            </a:r>
            <a:r>
              <a:rPr lang="en-US" sz="4000" b="1" dirty="0" smtClean="0"/>
              <a:t>a universal crime</a:t>
            </a:r>
            <a:r>
              <a:rPr lang="en-US" sz="4000" dirty="0" smtClean="0"/>
              <a:t>. </a:t>
            </a:r>
            <a:r>
              <a:rPr lang="en-US" sz="4000" dirty="0"/>
              <a:t>Any state in which an offender is found </a:t>
            </a:r>
            <a:r>
              <a:rPr lang="en-US" sz="4000" dirty="0" smtClean="0"/>
              <a:t>can </a:t>
            </a:r>
            <a:r>
              <a:rPr lang="en-US" sz="4000" dirty="0"/>
              <a:t>prosecute and </a:t>
            </a:r>
            <a:r>
              <a:rPr lang="en-US" sz="4000" dirty="0" smtClean="0"/>
              <a:t>penalize the </a:t>
            </a:r>
            <a:r>
              <a:rPr lang="en-US" sz="4000" dirty="0"/>
              <a:t>offender. The state </a:t>
            </a:r>
            <a:r>
              <a:rPr lang="en-US" sz="4000" dirty="0" smtClean="0"/>
              <a:t>thus needs not </a:t>
            </a:r>
            <a:r>
              <a:rPr lang="en-US" sz="4000" dirty="0"/>
              <a:t>to prove existence of an extradition treaty, presence of dual criminality, </a:t>
            </a:r>
            <a:r>
              <a:rPr lang="en-US" sz="4000" dirty="0" smtClean="0"/>
              <a:t>lack </a:t>
            </a:r>
            <a:r>
              <a:rPr lang="en-US" sz="4000" dirty="0"/>
              <a:t>of fiscal crime, </a:t>
            </a:r>
            <a:r>
              <a:rPr lang="en-US" sz="4000" dirty="0" smtClean="0"/>
              <a:t>or non-interference with </a:t>
            </a:r>
            <a:r>
              <a:rPr lang="en-US" sz="4000" dirty="0"/>
              <a:t>bank secrecy, and so on.</a:t>
            </a:r>
          </a:p>
          <a:p>
            <a:endParaRPr lang="th-T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1D50-0CDA-45F8-B738-B094E61E7E38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73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person in a state can use a proceeds derived from a corruption crime </a:t>
            </a:r>
            <a:r>
              <a:rPr lang="en-US" b="1" dirty="0"/>
              <a:t>to buy </a:t>
            </a:r>
            <a:r>
              <a:rPr lang="en-US" dirty="0"/>
              <a:t>clean goods from another state online, and the clean goods can be sent back online or by other means</a:t>
            </a:r>
          </a:p>
          <a:p>
            <a:r>
              <a:rPr lang="en-US" dirty="0"/>
              <a:t>A person in a state </a:t>
            </a:r>
            <a:r>
              <a:rPr lang="en-US" dirty="0" smtClean="0"/>
              <a:t>can use </a:t>
            </a:r>
            <a:r>
              <a:rPr lang="en-US" dirty="0"/>
              <a:t>a proceeds derived from a corruption crime </a:t>
            </a:r>
            <a:r>
              <a:rPr lang="en-US" b="1" dirty="0"/>
              <a:t>to bet </a:t>
            </a:r>
            <a:r>
              <a:rPr lang="en-US" dirty="0"/>
              <a:t>online at a casino </a:t>
            </a:r>
            <a:r>
              <a:rPr lang="en-US" dirty="0" smtClean="0"/>
              <a:t>in another </a:t>
            </a:r>
            <a:r>
              <a:rPr lang="en-US" dirty="0"/>
              <a:t>state where betting is legal, and the clean money won can be sent back online or by other </a:t>
            </a:r>
            <a:r>
              <a:rPr lang="en-US" dirty="0" smtClean="0"/>
              <a:t>means</a:t>
            </a:r>
            <a:endParaRPr lang="en-US" dirty="0"/>
          </a:p>
          <a:p>
            <a:r>
              <a:rPr lang="en-US" dirty="0"/>
              <a:t>At the present and in the future, </a:t>
            </a:r>
            <a:r>
              <a:rPr lang="en-US" b="1" dirty="0"/>
              <a:t>technological progress</a:t>
            </a:r>
            <a:r>
              <a:rPr lang="en-US" dirty="0"/>
              <a:t>, especially computer and artificial intelligence (AI), </a:t>
            </a:r>
            <a:r>
              <a:rPr lang="en-US" b="1" dirty="0"/>
              <a:t>make state jurisdictions in traditional international obsolete</a:t>
            </a:r>
            <a:r>
              <a:rPr lang="en-US" dirty="0"/>
              <a:t>. </a:t>
            </a:r>
          </a:p>
          <a:p>
            <a:r>
              <a:rPr lang="en-US" dirty="0"/>
              <a:t>Therefore, </a:t>
            </a:r>
            <a:r>
              <a:rPr lang="en-US" b="1" dirty="0"/>
              <a:t>states should not be too preoccupied with state jurisdictions</a:t>
            </a:r>
            <a:r>
              <a:rPr lang="en-US" dirty="0"/>
              <a:t>.</a:t>
            </a:r>
            <a:endParaRPr lang="th-T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C50-D9CC-492C-853D-C04885BDCF2A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24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Making states realizable that corruption crime is borderless 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1326901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Toning down sanctity traditional extradition principles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5400" dirty="0" smtClean="0"/>
              <a:t>Traditional extradition principles such as bank secrecy, fiscal offense, double criminality, treaty as a basis for extradition, non-extradition of national, etc., should be toned down, and shall not be applied to corruption crimes</a:t>
            </a:r>
            <a:endParaRPr lang="th-TH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FD-8B49-41F4-BED9-DF2FE4CF085F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98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Making definition of corruption crimes flexible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There is </a:t>
            </a:r>
            <a:r>
              <a:rPr lang="en-US" sz="4400" b="1" dirty="0"/>
              <a:t>no hard and fast definition</a:t>
            </a:r>
            <a:r>
              <a:rPr lang="en-US" sz="4400" dirty="0"/>
              <a:t> on corruption. </a:t>
            </a:r>
            <a:r>
              <a:rPr lang="en-US" sz="4400" b="1" dirty="0"/>
              <a:t>Transparency International </a:t>
            </a:r>
            <a:r>
              <a:rPr lang="en-US" sz="4400" dirty="0"/>
              <a:t>defines corruption as “</a:t>
            </a:r>
            <a:r>
              <a:rPr lang="en-US" sz="4400" b="1" i="1" dirty="0"/>
              <a:t>abuse of entrusted power for private gain</a:t>
            </a:r>
            <a:r>
              <a:rPr lang="en-US" sz="4400" dirty="0"/>
              <a:t>.” </a:t>
            </a:r>
            <a:r>
              <a:rPr lang="en-US" sz="4400" b="1" dirty="0" smtClean="0"/>
              <a:t>Merriam </a:t>
            </a:r>
            <a:r>
              <a:rPr lang="en-US" sz="4400" b="1" dirty="0"/>
              <a:t>Webster </a:t>
            </a:r>
            <a:r>
              <a:rPr lang="en-US" sz="4400" dirty="0"/>
              <a:t>defines corruption as “</a:t>
            </a:r>
            <a:r>
              <a:rPr lang="en-US" sz="4400" b="1" i="1" dirty="0"/>
              <a:t>dishonest or illegal behavior especially by powerful people</a:t>
            </a:r>
            <a:r>
              <a:rPr lang="en-US" sz="4400" dirty="0"/>
              <a:t> (such as government officials or police officers)</a:t>
            </a:r>
          </a:p>
          <a:p>
            <a:endParaRPr lang="th-T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C80-BE5E-4295-B7E0-FD9C628006D4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91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Making definition of corruption crimes flexible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</a:t>
            </a:r>
            <a:r>
              <a:rPr lang="en-US" b="1" dirty="0" smtClean="0"/>
              <a:t>oth </a:t>
            </a:r>
            <a:r>
              <a:rPr lang="en-US" b="1" dirty="0"/>
              <a:t>UNTOC and UNCAC have no definition of corruption</a:t>
            </a:r>
            <a:r>
              <a:rPr lang="en-US" dirty="0"/>
              <a:t>. </a:t>
            </a:r>
            <a:r>
              <a:rPr lang="en-US" b="1" dirty="0"/>
              <a:t>The elements of crimes in UNTOC/UNCAC themselves are the definitions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A reason may be that a corruption crime has </a:t>
            </a:r>
            <a:r>
              <a:rPr lang="en-US" dirty="0"/>
              <a:t>been continually changed in light of </a:t>
            </a:r>
            <a:r>
              <a:rPr lang="en-US" dirty="0" smtClean="0"/>
              <a:t>technological progress</a:t>
            </a:r>
            <a:r>
              <a:rPr lang="en-US" dirty="0"/>
              <a:t>. </a:t>
            </a:r>
            <a:r>
              <a:rPr lang="en-US" dirty="0" smtClean="0"/>
              <a:t>Therefore, a definition may not be able to envisage all possible features of future corruption crimes</a:t>
            </a:r>
          </a:p>
          <a:p>
            <a:r>
              <a:rPr lang="en-US" dirty="0" smtClean="0"/>
              <a:t>Consequently, a definition, if any, should be broad and flexible</a:t>
            </a:r>
            <a:endParaRPr lang="en-US" dirty="0"/>
          </a:p>
          <a:p>
            <a:endParaRPr lang="th-T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CB07B-C92B-471A-AE08-C4567083E43D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63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812" y="347195"/>
            <a:ext cx="11134165" cy="674781"/>
          </a:xfrm>
        </p:spPr>
        <p:txBody>
          <a:bodyPr>
            <a:normAutofit/>
          </a:bodyPr>
          <a:lstStyle/>
          <a:p>
            <a:r>
              <a:rPr lang="en-US" b="1" dirty="0"/>
              <a:t>States should harmonize measures to fight corruption 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24" y="1021976"/>
            <a:ext cx="11152094" cy="5154987"/>
          </a:xfrm>
        </p:spPr>
        <p:txBody>
          <a:bodyPr>
            <a:noAutofit/>
          </a:bodyPr>
          <a:lstStyle/>
          <a:p>
            <a:r>
              <a:rPr lang="en-US" sz="4800" dirty="0"/>
              <a:t>As of now, </a:t>
            </a:r>
            <a:r>
              <a:rPr lang="en-US" sz="4800" b="1" dirty="0"/>
              <a:t>the tree measures to fight corruption are in conflict</a:t>
            </a:r>
            <a:r>
              <a:rPr lang="en-US" sz="4800" dirty="0"/>
              <a:t>. The measures appears at the </a:t>
            </a:r>
            <a:r>
              <a:rPr lang="en-US" sz="4800" b="1" dirty="0"/>
              <a:t>world level </a:t>
            </a:r>
            <a:r>
              <a:rPr lang="en-US" sz="4800" dirty="0"/>
              <a:t>(treaties), at the </a:t>
            </a:r>
            <a:r>
              <a:rPr lang="en-US" sz="4800" b="1" dirty="0"/>
              <a:t>regional level </a:t>
            </a:r>
            <a:r>
              <a:rPr lang="en-US" sz="4800" dirty="0"/>
              <a:t>(ASEAN instruments, and various bilateral treaties </a:t>
            </a:r>
            <a:r>
              <a:rPr lang="en-US" sz="4800" dirty="0" smtClean="0"/>
              <a:t>between </a:t>
            </a:r>
            <a:r>
              <a:rPr lang="en-US" sz="4800" dirty="0"/>
              <a:t>ASEAN Member States), and at the </a:t>
            </a:r>
            <a:r>
              <a:rPr lang="en-US" sz="4800" b="1" dirty="0"/>
              <a:t>national level </a:t>
            </a:r>
            <a:r>
              <a:rPr lang="en-US" sz="4800" dirty="0"/>
              <a:t>(various national laws). </a:t>
            </a:r>
            <a:endParaRPr lang="th-TH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40AA-1F93-4EF4-ADC9-733B726E063E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63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States should harmonize </a:t>
            </a:r>
            <a:r>
              <a:rPr lang="en-US" b="1" dirty="0"/>
              <a:t>measures to fight </a:t>
            </a:r>
            <a:r>
              <a:rPr lang="en-US" b="1" dirty="0" smtClean="0"/>
              <a:t>corruption 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5300" b="1" dirty="0"/>
              <a:t>Consequently, the rights and obligations</a:t>
            </a:r>
            <a:r>
              <a:rPr lang="en-US" sz="5300" dirty="0"/>
              <a:t> between or among the states involved </a:t>
            </a:r>
            <a:r>
              <a:rPr lang="en-US" sz="5300" b="1" dirty="0"/>
              <a:t>are at </a:t>
            </a:r>
            <a:r>
              <a:rPr lang="en-US" sz="5300" b="1" dirty="0" smtClean="0"/>
              <a:t>variance</a:t>
            </a:r>
            <a:r>
              <a:rPr lang="en-US" sz="5300" dirty="0" smtClean="0"/>
              <a:t>. </a:t>
            </a:r>
            <a:r>
              <a:rPr lang="en-US" sz="5300" dirty="0"/>
              <a:t>No one knows for sure </a:t>
            </a:r>
            <a:r>
              <a:rPr lang="en-US" sz="5300" b="1" dirty="0"/>
              <a:t>which rights and obligations </a:t>
            </a:r>
            <a:r>
              <a:rPr lang="en-US" sz="5300" dirty="0"/>
              <a:t>which emanate from treaties, ASEAN instruments, or national laws, </a:t>
            </a:r>
            <a:r>
              <a:rPr lang="en-US" sz="5300" b="1" dirty="0"/>
              <a:t>shall prevail</a:t>
            </a:r>
            <a:r>
              <a:rPr lang="en-US" sz="5300" dirty="0" smtClean="0"/>
              <a:t>. </a:t>
            </a:r>
            <a:endParaRPr lang="th-TH" sz="53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867FD-6E9D-4963-83A9-EA78A3F73612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88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is corruption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800" dirty="0" smtClean="0"/>
              <a:t>There is no hard and fast definition on corruption</a:t>
            </a:r>
            <a:endParaRPr lang="en-US" sz="4800" dirty="0"/>
          </a:p>
          <a:p>
            <a:r>
              <a:rPr lang="en-US" sz="4800" b="1" dirty="0" smtClean="0"/>
              <a:t>Transparency International</a:t>
            </a:r>
            <a:r>
              <a:rPr lang="en-US" sz="4800" dirty="0" smtClean="0"/>
              <a:t> defines corruption as  “</a:t>
            </a:r>
            <a:r>
              <a:rPr lang="en-US" sz="4800" b="1" i="1" dirty="0" smtClean="0"/>
              <a:t>abuse of entrusted power for private gain</a:t>
            </a:r>
            <a:r>
              <a:rPr lang="en-US" sz="4800" b="1" dirty="0" smtClean="0"/>
              <a:t>.”</a:t>
            </a:r>
          </a:p>
          <a:p>
            <a:r>
              <a:rPr lang="en-US" sz="4800" b="1" dirty="0" smtClean="0"/>
              <a:t>Merriam Webster </a:t>
            </a:r>
            <a:r>
              <a:rPr lang="en-US" sz="4800" dirty="0" smtClean="0"/>
              <a:t>defines corruption as “</a:t>
            </a:r>
            <a:r>
              <a:rPr lang="en-US" sz="4800" b="1" i="1" dirty="0" smtClean="0"/>
              <a:t>dishonest or illegal behavior especially by powerful people </a:t>
            </a:r>
            <a:r>
              <a:rPr lang="en-US" sz="4800" dirty="0" smtClean="0"/>
              <a:t>(such as government officials or police officers)</a:t>
            </a:r>
            <a:endParaRPr lang="en-US" sz="4800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6452-3296-45EF-87EF-E2F08271E4C4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62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States should harmonize measures to fight corruption 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24" y="1004048"/>
            <a:ext cx="11152094" cy="5199528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These legal instruments </a:t>
            </a:r>
            <a:r>
              <a:rPr lang="en-US" sz="4000" b="1" dirty="0"/>
              <a:t>should have a provision </a:t>
            </a:r>
            <a:r>
              <a:rPr lang="en-US" sz="4000" dirty="0"/>
              <a:t>to the effect </a:t>
            </a:r>
            <a:r>
              <a:rPr lang="en-US" sz="4000" b="1" dirty="0"/>
              <a:t>that nothing</a:t>
            </a:r>
            <a:r>
              <a:rPr lang="en-US" sz="4000" dirty="0"/>
              <a:t> in each of the said instruments </a:t>
            </a:r>
            <a:r>
              <a:rPr lang="en-US" sz="4000" b="1" dirty="0"/>
              <a:t>shall affect the rights and obligations of the states emanate from any instrument</a:t>
            </a:r>
            <a:r>
              <a:rPr lang="en-US" sz="4000" dirty="0"/>
              <a:t> shall affect any other instrument. This means </a:t>
            </a:r>
            <a:r>
              <a:rPr lang="en-US" sz="4000" b="1" dirty="0"/>
              <a:t>the instrument which accords most rights and obligations or most effective shall prevail</a:t>
            </a:r>
            <a:r>
              <a:rPr lang="en-US" sz="4000" dirty="0"/>
              <a:t>. Sometimes, a provision in a treat like this appears in the heading “</a:t>
            </a:r>
            <a:r>
              <a:rPr lang="en-US" sz="4000" b="1" dirty="0"/>
              <a:t>relations with other legal instruments</a:t>
            </a:r>
            <a:r>
              <a:rPr lang="en-US" sz="4000" dirty="0"/>
              <a:t>”.</a:t>
            </a:r>
            <a:endParaRPr lang="th-TH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5205-1FE5-44A4-9A41-C8FE851BC96B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01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</a:t>
            </a:r>
            <a:r>
              <a:rPr lang="en-US" b="1" dirty="0" smtClean="0"/>
              <a:t>reaking vicious circle of corruption crimes</a:t>
            </a:r>
            <a:endParaRPr lang="th-TH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020964"/>
              </p:ext>
            </p:extLst>
          </p:nvPr>
        </p:nvGraphicFramePr>
        <p:xfrm>
          <a:off x="501650" y="1147763"/>
          <a:ext cx="11152188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6F86-816F-4F73-B218-2249B6918F03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76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Thank you very much</a:t>
            </a:r>
            <a:endParaRPr lang="th-TH" sz="8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4ECE-2992-4BDD-BD62-6D9C8DE78979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93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DE5B90D-F2BA-C8FF-1BE5-757F29DB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31D8A6-500B-A9A0-0E25-105BFBAF6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08B32F8-E237-10BF-0849-C41DD6320D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uilding with a steeple and a steeple&#10;&#10;Description automatically generated">
            <a:extLst>
              <a:ext uri="{FF2B5EF4-FFF2-40B4-BE49-F238E27FC236}">
                <a16:creationId xmlns="" xmlns:a16="http://schemas.microsoft.com/office/drawing/2014/main" id="{4320E3B5-4F63-3D18-90D3-321D97F2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09"/>
            <a:ext cx="12192000" cy="687461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BC902-DD23-4403-8DBA-C3620DBFBABF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1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UNTOC/UNCAC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It is interesting to note that both </a:t>
            </a:r>
            <a:r>
              <a:rPr lang="en-US" sz="4800" b="1" dirty="0"/>
              <a:t>UNTOC</a:t>
            </a:r>
            <a:r>
              <a:rPr lang="en-US" sz="4800" dirty="0"/>
              <a:t> and </a:t>
            </a:r>
            <a:r>
              <a:rPr lang="en-US" sz="4800" b="1" dirty="0"/>
              <a:t>UNCAC</a:t>
            </a:r>
            <a:r>
              <a:rPr lang="en-US" sz="4800" dirty="0"/>
              <a:t> have </a:t>
            </a:r>
            <a:r>
              <a:rPr lang="en-US" sz="4800" b="1" i="1" dirty="0"/>
              <a:t>no definition of corruption</a:t>
            </a:r>
          </a:p>
          <a:p>
            <a:r>
              <a:rPr lang="en-US" sz="4800" dirty="0" smtClean="0"/>
              <a:t>The </a:t>
            </a:r>
            <a:r>
              <a:rPr lang="en-US" sz="4800" b="1" i="1" dirty="0" smtClean="0"/>
              <a:t>elements of crimes</a:t>
            </a:r>
            <a:r>
              <a:rPr lang="en-US" sz="4800" dirty="0" smtClean="0"/>
              <a:t> in UNTOC/UNCAC themselves are the definitions </a:t>
            </a:r>
            <a:endParaRPr lang="th-TH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F6F9-442B-4805-9E66-39AB2167734D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5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Is corruption a crime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24" y="950260"/>
            <a:ext cx="11152094" cy="5226704"/>
          </a:xfrm>
        </p:spPr>
        <p:txBody>
          <a:bodyPr/>
          <a:lstStyle/>
          <a:p>
            <a:r>
              <a:rPr lang="en-US" b="1" dirty="0" smtClean="0"/>
              <a:t>Yes it is</a:t>
            </a:r>
            <a:r>
              <a:rPr lang="en-US" dirty="0" smtClean="0"/>
              <a:t>. It has been a crime under national laws of </a:t>
            </a:r>
            <a:r>
              <a:rPr lang="en-US" dirty="0"/>
              <a:t>several states and </a:t>
            </a:r>
            <a:r>
              <a:rPr lang="en-US" dirty="0" smtClean="0"/>
              <a:t>international law </a:t>
            </a:r>
          </a:p>
          <a:p>
            <a:r>
              <a:rPr lang="en-US" b="1" dirty="0" smtClean="0"/>
              <a:t>But it is not a universal crime like piracy</a:t>
            </a:r>
            <a:r>
              <a:rPr lang="en-US" dirty="0" smtClean="0"/>
              <a:t>. Piracy is a crime by all states. Any state has jurisdiction to prosecute and punish the crime.  </a:t>
            </a:r>
          </a:p>
          <a:p>
            <a:r>
              <a:rPr lang="en-US" b="1" dirty="0"/>
              <a:t>UNTOC and UNCAC </a:t>
            </a:r>
            <a:r>
              <a:rPr lang="en-US" b="1" dirty="0" smtClean="0"/>
              <a:t>require states parties to criminalize</a:t>
            </a:r>
            <a:r>
              <a:rPr lang="en-US" dirty="0" smtClean="0"/>
              <a:t>, </a:t>
            </a:r>
            <a:r>
              <a:rPr lang="en-US" b="1" dirty="0" smtClean="0"/>
              <a:t>to penalize</a:t>
            </a:r>
            <a:r>
              <a:rPr lang="en-US" dirty="0" smtClean="0"/>
              <a:t>, or </a:t>
            </a:r>
            <a:r>
              <a:rPr lang="en-US" b="1" dirty="0" smtClean="0"/>
              <a:t>to extradite </a:t>
            </a:r>
            <a:r>
              <a:rPr lang="en-US" dirty="0" smtClean="0"/>
              <a:t>if they have no power to do so</a:t>
            </a:r>
          </a:p>
          <a:p>
            <a:r>
              <a:rPr lang="en-US" dirty="0"/>
              <a:t>T</a:t>
            </a:r>
            <a:r>
              <a:rPr lang="en-US" dirty="0" smtClean="0"/>
              <a:t>herefore, corruption is arguably a </a:t>
            </a:r>
            <a:r>
              <a:rPr lang="en-US" b="1" dirty="0" smtClean="0"/>
              <a:t>quasi-universal crime </a:t>
            </a:r>
            <a:endParaRPr lang="en-US" b="1" dirty="0"/>
          </a:p>
          <a:p>
            <a:endParaRPr lang="en-US" dirty="0" smtClean="0"/>
          </a:p>
          <a:p>
            <a:endParaRPr lang="th-T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66FC-EBAC-40A5-AC9C-BED8398A85D6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36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Customary international law v. treaties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Piracy</a:t>
            </a:r>
          </a:p>
          <a:p>
            <a:pPr lvl="1"/>
            <a:r>
              <a:rPr lang="en-US" sz="4000" b="1" i="1" dirty="0"/>
              <a:t>A</a:t>
            </a:r>
            <a:r>
              <a:rPr lang="en-US" sz="4000" b="1" i="1" dirty="0" smtClean="0"/>
              <a:t> crime under customary international law</a:t>
            </a:r>
            <a:r>
              <a:rPr lang="en-US" sz="4000" dirty="0" smtClean="0"/>
              <a:t> (state practice/repetition/</a:t>
            </a:r>
            <a:r>
              <a:rPr lang="en-US" sz="4000" i="1" dirty="0" smtClean="0"/>
              <a:t>opinio juris</a:t>
            </a:r>
            <a:r>
              <a:rPr lang="en-US" sz="4000" dirty="0" smtClean="0"/>
              <a:t>): no need to be a party </a:t>
            </a:r>
          </a:p>
          <a:p>
            <a:r>
              <a:rPr lang="en-US" sz="4400" b="1" dirty="0" smtClean="0"/>
              <a:t>Corruption</a:t>
            </a:r>
          </a:p>
          <a:p>
            <a:pPr lvl="1"/>
            <a:r>
              <a:rPr lang="en-US" sz="4000" b="1" i="1" dirty="0" smtClean="0"/>
              <a:t>A crime under treaties</a:t>
            </a:r>
            <a:r>
              <a:rPr lang="en-US" sz="4000" dirty="0" smtClean="0"/>
              <a:t>: need to be a party (signature/ratification/accession) </a:t>
            </a:r>
          </a:p>
          <a:p>
            <a:pPr marL="0" indent="0">
              <a:buNone/>
            </a:pPr>
            <a:endParaRPr lang="en-US" sz="4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6826-3B03-493D-A851-928CCE465521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55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</a:t>
            </a:r>
            <a:r>
              <a:rPr lang="en-US" b="1" dirty="0" smtClean="0"/>
              <a:t>reaties which aim to fight corruption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United Nations Convention against Transnational Organized Crime (</a:t>
            </a:r>
            <a:r>
              <a:rPr lang="en-US" b="1" dirty="0"/>
              <a:t>UNTOC</a:t>
            </a:r>
            <a:r>
              <a:rPr lang="en-US" dirty="0"/>
              <a:t>) (2000)</a:t>
            </a:r>
            <a:endParaRPr lang="en-US" dirty="0" smtClean="0"/>
          </a:p>
          <a:p>
            <a:r>
              <a:rPr lang="en-US" dirty="0" smtClean="0"/>
              <a:t>United </a:t>
            </a:r>
            <a:r>
              <a:rPr lang="en-US" dirty="0"/>
              <a:t>Nations Convention against Corruption (</a:t>
            </a:r>
            <a:r>
              <a:rPr lang="en-US" b="1" dirty="0"/>
              <a:t>UNCAC</a:t>
            </a:r>
            <a:r>
              <a:rPr lang="en-US" dirty="0"/>
              <a:t>)(2005</a:t>
            </a:r>
            <a:r>
              <a:rPr lang="en-US" dirty="0" smtClean="0"/>
              <a:t>)</a:t>
            </a:r>
          </a:p>
          <a:p>
            <a:r>
              <a:rPr lang="en-US" dirty="0" smtClean="0"/>
              <a:t>(ASEAN) Treaty on Mutual Legal Assistance in Criminal Matters (</a:t>
            </a:r>
            <a:r>
              <a:rPr lang="en-US" b="1" dirty="0" smtClean="0"/>
              <a:t>AMLAC</a:t>
            </a:r>
            <a:r>
              <a:rPr lang="en-US" dirty="0" smtClean="0"/>
              <a:t>) (2004) </a:t>
            </a:r>
          </a:p>
          <a:p>
            <a:r>
              <a:rPr lang="en-US" dirty="0"/>
              <a:t>Model ASEAN Extradition Treaty (</a:t>
            </a:r>
            <a:r>
              <a:rPr lang="en-US" b="1" dirty="0"/>
              <a:t>MAET</a:t>
            </a:r>
            <a:r>
              <a:rPr lang="en-US" b="1" dirty="0" smtClean="0"/>
              <a:t>)</a:t>
            </a:r>
            <a:r>
              <a:rPr lang="en-US" dirty="0"/>
              <a:t> (2019) </a:t>
            </a:r>
            <a:endParaRPr lang="en-US" dirty="0" smtClean="0"/>
          </a:p>
          <a:p>
            <a:r>
              <a:rPr lang="en-US" dirty="0" smtClean="0"/>
              <a:t>ASEAN Extradition Treaty (</a:t>
            </a:r>
            <a:r>
              <a:rPr lang="en-US" b="1" dirty="0" smtClean="0"/>
              <a:t>still going on negotiation</a:t>
            </a:r>
            <a:r>
              <a:rPr lang="en-US" dirty="0" smtClean="0"/>
              <a:t>) </a:t>
            </a:r>
            <a:endParaRPr lang="en-US" i="1" dirty="0" smtClean="0"/>
          </a:p>
          <a:p>
            <a:endParaRPr lang="th-T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B43B-B06E-42BF-BC85-321EE93675C1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60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Measures to fight corruption</a:t>
            </a:r>
            <a:endParaRPr lang="th-T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47EF-B59C-4139-8E05-81FD432484B4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89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094" y="383055"/>
            <a:ext cx="11134165" cy="674781"/>
          </a:xfrm>
        </p:spPr>
        <p:txBody>
          <a:bodyPr/>
          <a:lstStyle/>
          <a:p>
            <a:r>
              <a:rPr lang="en-US" b="1" dirty="0" smtClean="0"/>
              <a:t>Important measures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000" dirty="0" smtClean="0"/>
              <a:t>Criminalizing corruption crime</a:t>
            </a:r>
          </a:p>
          <a:p>
            <a:r>
              <a:rPr lang="en-US" sz="6000" dirty="0" smtClean="0"/>
              <a:t>According mutual  legal assistance</a:t>
            </a:r>
          </a:p>
          <a:p>
            <a:r>
              <a:rPr lang="en-US" sz="6000" dirty="0" smtClean="0"/>
              <a:t>Anti money laundering</a:t>
            </a:r>
          </a:p>
          <a:p>
            <a:r>
              <a:rPr lang="en-US" sz="6000" dirty="0" smtClean="0"/>
              <a:t>According extradition </a:t>
            </a:r>
          </a:p>
          <a:p>
            <a:endParaRPr lang="th-T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965A-5783-4E91-B5C8-435BD89A2E1C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Thanes Sucharikul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88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Times New Roman"/>
        <a:ea typeface=""/>
        <a:cs typeface="Cordia New"/>
      </a:majorFont>
      <a:minorFont>
        <a:latin typeface="Times New Roman"/>
        <a:ea typeface=""/>
        <a:cs typeface="Cordi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2874</TotalTime>
  <Words>1740</Words>
  <Application>Microsoft Office PowerPoint</Application>
  <PresentationFormat>Custom</PresentationFormat>
  <Paragraphs>223</Paragraphs>
  <Slides>33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Custom Design</vt:lpstr>
      <vt:lpstr>PowerPoint Presentation</vt:lpstr>
      <vt:lpstr>Fact situation </vt:lpstr>
      <vt:lpstr>What is corruption</vt:lpstr>
      <vt:lpstr>UNTOC/UNCAC</vt:lpstr>
      <vt:lpstr>Is corruption a crime</vt:lpstr>
      <vt:lpstr>Customary international law v. treaties</vt:lpstr>
      <vt:lpstr>Treaties which aim to fight corruption</vt:lpstr>
      <vt:lpstr>Measures to fight corruption</vt:lpstr>
      <vt:lpstr>Important measures</vt:lpstr>
      <vt:lpstr>Usual Impediments </vt:lpstr>
      <vt:lpstr>Usual impediments </vt:lpstr>
      <vt:lpstr>Existence of an extradition treaty</vt:lpstr>
      <vt:lpstr>Bank Secrecy</vt:lpstr>
      <vt:lpstr> Double criminality </vt:lpstr>
      <vt:lpstr>Fiscal offense</vt:lpstr>
      <vt:lpstr>Non-extradition of national exception</vt:lpstr>
      <vt:lpstr>Persecuted extradition </vt:lpstr>
      <vt:lpstr>Capital punishment </vt:lpstr>
      <vt:lpstr>Conflicting obligations</vt:lpstr>
      <vt:lpstr>Possible Solution </vt:lpstr>
      <vt:lpstr>Possible Solution </vt:lpstr>
      <vt:lpstr>Enlightening states to realize seriousness of corruption</vt:lpstr>
      <vt:lpstr>Making a corruption crime a universal crime </vt:lpstr>
      <vt:lpstr>Making states realizable that corruption crime is borderless </vt:lpstr>
      <vt:lpstr>Toning down sanctity traditional extradition principles</vt:lpstr>
      <vt:lpstr>Making definition of corruption crimes flexible</vt:lpstr>
      <vt:lpstr>Making definition of corruption crimes flexible</vt:lpstr>
      <vt:lpstr>States should harmonize measures to fight corruption </vt:lpstr>
      <vt:lpstr>States should harmonize measures to fight corruption </vt:lpstr>
      <vt:lpstr>States should harmonize measures to fight corruption </vt:lpstr>
      <vt:lpstr>Breaking vicious circle of corruption crimes</vt:lpstr>
      <vt:lpstr>End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Information</dc:creator>
  <cp:lastModifiedBy>DRTS</cp:lastModifiedBy>
  <cp:revision>155</cp:revision>
  <cp:lastPrinted>2024-10-13T10:05:29Z</cp:lastPrinted>
  <dcterms:created xsi:type="dcterms:W3CDTF">2024-10-02T06:32:44Z</dcterms:created>
  <dcterms:modified xsi:type="dcterms:W3CDTF">2024-10-20T10:58:26Z</dcterms:modified>
</cp:coreProperties>
</file>