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8" r:id="rId4"/>
    <p:sldId id="258" r:id="rId5"/>
    <p:sldId id="259" r:id="rId6"/>
    <p:sldId id="264" r:id="rId7"/>
    <p:sldId id="262" r:id="rId8"/>
    <p:sldId id="261" r:id="rId9"/>
    <p:sldId id="263" r:id="rId10"/>
    <p:sldId id="265" r:id="rId11"/>
    <p:sldId id="267" r:id="rId12"/>
    <p:sldId id="2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>
      <p:cViewPr varScale="1">
        <p:scale>
          <a:sx n="66" d="100"/>
          <a:sy n="66" d="100"/>
        </p:scale>
        <p:origin x="85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5E673-1C98-4F46-A83E-4A9B25D7DF91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37493-0AB2-48F5-8E3C-E87F2EDDC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28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B95E6-2638-A5C5-B958-907D3EC06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9C970F-B6A1-EB4C-FEE1-E7EDE10B9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28239-89A6-65D3-EB9B-1050CCC86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6E617-4358-476F-86D5-18175093B549}" type="datetime1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D326D-3D52-CD6A-5DCD-C2C4A9932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67821-A859-FCCF-7651-ED50975CC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49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34625-3952-9D2F-62BE-B23006139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49163F-8791-98FB-F722-8149B35FA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C990F-A12D-C7A1-3C29-08884986D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C78A3-19F6-4595-9051-25BFA79077B5}" type="datetime1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25988-A93A-6B1B-1872-E0715EF1F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16A7E-5121-D272-5C00-A26D1AD40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95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50745A-2581-2862-828D-F2B3645B0C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D18268-93ED-46BD-2117-76E015E76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006E4-2A07-B93A-AFC7-7306BFBC7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62E3-CDFD-4DF8-AE39-A3B814455ABE}" type="datetime1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38C13-7F93-C186-45A1-43159E76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6EA30-CADD-83B2-A13D-4F5EF36E3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00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A7791-5902-BBB2-D878-5C18F6321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DA658-BA6A-634A-8925-9281D874E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A779F-068E-14F6-B205-A1961DD5F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9A4EC-6AB2-4748-912E-8A570DB321EA}" type="datetime1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01C9-D27E-3412-0D25-CD4A4ED5E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A59EB-44FA-727F-583B-116A88E60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31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28A64-5CEA-2DC8-1D59-44530733D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54B06-110C-F2D3-B816-5148D7CF2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727CE-3B44-3BD6-FF73-195F9E1F2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3E6EE-6F19-4C0A-962D-A60CE662F341}" type="datetime1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BA620-A444-1390-7B19-45BD9813B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B1BB6-9973-6102-BBC3-F2CF1A42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63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50CF2-8A84-7D19-1652-679CB35A6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0C4DA-A831-223E-B5A5-5D6B61724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248DB-9E72-8610-C62B-FA0CE18E2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F160F-4C69-3212-C042-27F9D5706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EC5E1-914C-458A-AA13-8BC64D38EF2F}" type="datetime1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6FA033-6CA4-2DED-AC05-48A91C61C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4C7E1-CE07-73BF-4D60-8B397B1EE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2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DC7CD-3457-DA04-B50C-0F4FE4B4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EF6AE-9F3D-E2D6-A893-D3B67E339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C6EF1-B407-68D6-71AB-85FA22D41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34138E-4B5C-2169-4943-166109DA3C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8167DF-49E8-5C81-855B-298F76CDF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3D847F-5A08-49D0-C9CB-89DA67D8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BAAF0-485C-40B6-8FDB-12937D1AF06A}" type="datetime1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35CED5-E7F2-2381-05FE-B678C6A7B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5A6655-7C62-B6FF-6C88-2136D6BE3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79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0B57B-56F4-32A1-931A-1DE5BF8C4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AD56D0-29C6-3C20-E400-BE6E05D82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7005A-D063-4957-9BE0-C1976ACCA46D}" type="datetime1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BEBD44-3194-AC10-F661-72FB1CD8C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EB137-EA62-716D-692D-DDFD52317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1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607D53-F9EC-6E02-F54B-D2CA1774C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77E30-784E-4BF1-872B-03B8783C8A2A}" type="datetime1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CB14E4-598C-F1A2-DDAF-5524458B3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6C9C4-EE79-3D2E-D1C1-F2452F39D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55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39D9-2128-C234-3598-4B7FE107E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1C8B3-4708-286C-404B-DE4266353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3119B9-297A-25B9-6EAB-1680D615D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C986A-C68C-8BFD-5C13-B9009BE09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C7E23-2DE1-4F93-9AB8-0BA814D676C1}" type="datetime1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E6F09F-39DE-08A3-DBB2-727EE543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5D5FD-C98F-6FF9-4746-40363E1E3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82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08101-3779-B26A-C0AF-85E0BAF1B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7DF89-1C34-DC5E-AACF-0D8911037E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56F1D-8A79-2472-63A6-97425A2A7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85845-D22B-4F6A-D03D-737A25DAE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4705-A88B-4CC8-BFCE-6D90346817D4}" type="datetime1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F0CB23-988F-5262-BCF4-1FE10BA5C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200607-C0B3-B458-53F6-E870EA41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03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604333-5238-C598-E01B-6403D2DE2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BA1B1-F5D9-1D98-463A-CD4B753A0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D0645-3A58-AF0E-3500-CEBD3B21E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BCB142-F415-418B-A17D-8144EE4F3BED}" type="datetime1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44589-2A47-2FAC-FE3E-2DE694FA3B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68BA1-FBEC-3437-0FD2-4B9C672D6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B1B73D-4511-884B-ACFF-2AB28FC1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1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white bridge with a tower and a blue text&#10;&#10;Description automatically generated with medium confidence">
            <a:extLst>
              <a:ext uri="{FF2B5EF4-FFF2-40B4-BE49-F238E27FC236}">
                <a16:creationId xmlns:a16="http://schemas.microsoft.com/office/drawing/2014/main" id="{181E8980-0DBD-DB70-0C88-5D804854C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7265" cy="6866308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4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5B90D-F2BA-C8FF-1BE5-757F29DB5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building with a steeple and a steeple&#10;&#10;Description automatically generated">
            <a:extLst>
              <a:ext uri="{FF2B5EF4-FFF2-40B4-BE49-F238E27FC236}">
                <a16:creationId xmlns:a16="http://schemas.microsoft.com/office/drawing/2014/main" id="{4320E3B5-4F63-3D18-90D3-321D97F21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66"/>
            <a:ext cx="12288982" cy="70308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08364" y="568037"/>
            <a:ext cx="107788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10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41429" y="783938"/>
            <a:ext cx="94179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Challenges of SMEs in Thailand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1" y="2267933"/>
            <a:ext cx="97100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Environments with high </a:t>
            </a:r>
            <a:r>
              <a:rPr lang="en-US" sz="4800" b="1" dirty="0" smtClean="0">
                <a:solidFill>
                  <a:schemeClr val="bg1"/>
                </a:solidFill>
              </a:rPr>
              <a:t>corruption</a:t>
            </a:r>
          </a:p>
          <a:p>
            <a:pPr algn="ctr"/>
            <a:r>
              <a:rPr lang="en-GB" sz="4800" b="1" dirty="0" smtClean="0">
                <a:solidFill>
                  <a:srgbClr val="FFFF00"/>
                </a:solidFill>
              </a:rPr>
              <a:t>and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75962" y="5074809"/>
            <a:ext cx="67873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  Patronage </a:t>
            </a:r>
            <a:r>
              <a:rPr lang="en-US" sz="4400" b="1" dirty="0">
                <a:solidFill>
                  <a:srgbClr val="FF0000"/>
                </a:solidFill>
              </a:rPr>
              <a:t>system </a:t>
            </a:r>
          </a:p>
        </p:txBody>
      </p:sp>
    </p:spTree>
    <p:extLst>
      <p:ext uri="{BB962C8B-B14F-4D97-AF65-F5344CB8AC3E}">
        <p14:creationId xmlns:p14="http://schemas.microsoft.com/office/powerpoint/2010/main" val="302487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5B90D-F2BA-C8FF-1BE5-757F29DB5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uilding with a steeple and a steeple&#10;&#10;Description automatically generated">
            <a:extLst>
              <a:ext uri="{FF2B5EF4-FFF2-40B4-BE49-F238E27FC236}">
                <a16:creationId xmlns:a16="http://schemas.microsoft.com/office/drawing/2014/main" id="{4320E3B5-4F63-3D18-90D3-321D97F21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6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08364" y="568037"/>
            <a:ext cx="107788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11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79876" y="93488"/>
            <a:ext cx="116322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The solutions to combat corruption for SMEs</a:t>
            </a:r>
          </a:p>
        </p:txBody>
      </p:sp>
      <p:sp>
        <p:nvSpPr>
          <p:cNvPr id="3" name="Rectangle 2"/>
          <p:cNvSpPr/>
          <p:nvPr/>
        </p:nvSpPr>
        <p:spPr>
          <a:xfrm>
            <a:off x="293914" y="1272125"/>
            <a:ext cx="11059886" cy="16024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Government: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Implements Thai SME promotion policies.</a:t>
            </a:r>
          </a:p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Promotes a culture of integrity and accountability.</a:t>
            </a:r>
          </a:p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Ensures transparency and effective law enforcement in governance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18733" y="3023779"/>
            <a:ext cx="9754532" cy="17824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SMEs:</a:t>
            </a:r>
          </a:p>
          <a:p>
            <a:pPr marL="6858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1. Participate in collective actions and networks.</a:t>
            </a:r>
          </a:p>
          <a:p>
            <a:pPr marL="6858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2. Maintain strong relationships with government officials and regulatory authorities to comply with laws and regulations.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37468" y="4976057"/>
            <a:ext cx="9754532" cy="178242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Public:</a:t>
            </a:r>
          </a:p>
          <a:p>
            <a:pPr marL="6858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1. Observes the processes of state agency procurement.</a:t>
            </a:r>
          </a:p>
          <a:p>
            <a:pPr marL="6858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2. Advocates for more effective anti-corruption measures.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506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5B90D-F2BA-C8FF-1BE5-757F29DB5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uilding with a steeple and a steeple&#10;&#10;Description automatically generated">
            <a:extLst>
              <a:ext uri="{FF2B5EF4-FFF2-40B4-BE49-F238E27FC236}">
                <a16:creationId xmlns:a16="http://schemas.microsoft.com/office/drawing/2014/main" id="{4320E3B5-4F63-3D18-90D3-321D97F21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617"/>
            <a:ext cx="12192000" cy="68746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08364" y="568037"/>
            <a:ext cx="107788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12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798618" y="3244334"/>
            <a:ext cx="686021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</a:rPr>
              <a:t>Thank You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79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5B90D-F2BA-C8FF-1BE5-757F29DB5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uilding with a steeple and a steeple&#10;&#10;Description automatically generated">
            <a:extLst>
              <a:ext uri="{FF2B5EF4-FFF2-40B4-BE49-F238E27FC236}">
                <a16:creationId xmlns:a16="http://schemas.microsoft.com/office/drawing/2014/main" id="{4320E3B5-4F63-3D18-90D3-321D97F21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617"/>
            <a:ext cx="12192000" cy="68746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08364" y="568037"/>
            <a:ext cx="107788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The Challenges of SMEs to Combat Against Corruption : Thailand Perspective</a:t>
            </a:r>
            <a:r>
              <a:rPr lang="en-US" sz="4000" b="1" dirty="0" smtClean="0">
                <a:solidFill>
                  <a:schemeClr val="bg1"/>
                </a:solidFill>
              </a:rPr>
              <a:t>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38109" y="4770312"/>
            <a:ext cx="48490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Dr. </a:t>
            </a:r>
            <a:r>
              <a:rPr lang="en-US" sz="2400" dirty="0" err="1">
                <a:solidFill>
                  <a:schemeClr val="bg1"/>
                </a:solidFill>
              </a:rPr>
              <a:t>Nidawan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Pawcsuntorn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Faculty of </a:t>
            </a:r>
            <a:r>
              <a:rPr lang="en-US" sz="2400" dirty="0" smtClean="0">
                <a:solidFill>
                  <a:schemeClr val="bg1"/>
                </a:solidFill>
              </a:rPr>
              <a:t>Law,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err="1">
                <a:solidFill>
                  <a:schemeClr val="bg1"/>
                </a:solidFill>
              </a:rPr>
              <a:t>Rangsit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University.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9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5B90D-F2BA-C8FF-1BE5-757F29DB5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uilding with a steeple and a steeple&#10;&#10;Description automatically generated">
            <a:extLst>
              <a:ext uri="{FF2B5EF4-FFF2-40B4-BE49-F238E27FC236}">
                <a16:creationId xmlns:a16="http://schemas.microsoft.com/office/drawing/2014/main" id="{4320E3B5-4F63-3D18-90D3-321D97F21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617"/>
            <a:ext cx="12192000" cy="68746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08364" y="568037"/>
            <a:ext cx="107788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3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11200" y="2345563"/>
            <a:ext cx="11292114" cy="424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3600" b="1" dirty="0" smtClean="0">
                <a:solidFill>
                  <a:schemeClr val="bg1"/>
                </a:solidFill>
                <a:ea typeface="Calibri" panose="020F0502020204030204" pitchFamily="34" charset="0"/>
                <a:cs typeface="Cordia New" panose="020B0304020202020204" pitchFamily="34" charset="-34"/>
              </a:rPr>
              <a:t>SMEs </a:t>
            </a:r>
            <a:r>
              <a:rPr lang="en-GB" sz="3600" b="1" dirty="0">
                <a:solidFill>
                  <a:schemeClr val="bg1"/>
                </a:solidFill>
                <a:ea typeface="Calibri" panose="020F0502020204030204" pitchFamily="34" charset="0"/>
                <a:cs typeface="Cordia New" panose="020B0304020202020204" pitchFamily="34" charset="-34"/>
              </a:rPr>
              <a:t>in Thailand </a:t>
            </a:r>
            <a:r>
              <a:rPr lang="en-US" sz="3600" b="1" dirty="0">
                <a:solidFill>
                  <a:schemeClr val="bg1"/>
                </a:solidFill>
                <a:ea typeface="Calibri" panose="020F0502020204030204" pitchFamily="34" charset="0"/>
                <a:cs typeface="Cordia New" panose="020B0304020202020204" pitchFamily="34" charset="-34"/>
              </a:rPr>
              <a:t>and Barriers</a:t>
            </a:r>
            <a:endParaRPr lang="en-US" sz="3600" dirty="0">
              <a:solidFill>
                <a:schemeClr val="bg1"/>
              </a:solidFill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b="1" dirty="0">
                <a:solidFill>
                  <a:schemeClr val="bg1"/>
                </a:solidFill>
                <a:ea typeface="Calibri" panose="020F0502020204030204" pitchFamily="34" charset="0"/>
                <a:cs typeface="Cordia New" panose="020B0304020202020204" pitchFamily="34" charset="-34"/>
              </a:rPr>
              <a:t>Impacts of Corruption on SMEs</a:t>
            </a:r>
            <a:endParaRPr lang="en-US" sz="3600" dirty="0">
              <a:solidFill>
                <a:schemeClr val="bg1"/>
              </a:solidFill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b="1" dirty="0">
                <a:solidFill>
                  <a:schemeClr val="bg1"/>
                </a:solidFill>
                <a:ea typeface="Calibri" panose="020F0502020204030204" pitchFamily="34" charset="0"/>
                <a:cs typeface="Cordia New" panose="020B0304020202020204" pitchFamily="34" charset="-34"/>
              </a:rPr>
              <a:t>Substantial Laws and regulations</a:t>
            </a:r>
            <a:endParaRPr lang="en-US" sz="3600" dirty="0">
              <a:solidFill>
                <a:schemeClr val="bg1"/>
              </a:solidFill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b="1" dirty="0">
                <a:solidFill>
                  <a:schemeClr val="bg1"/>
                </a:solidFill>
                <a:ea typeface="Calibri" panose="020F0502020204030204" pitchFamily="34" charset="0"/>
                <a:cs typeface="Cordia New" panose="020B0304020202020204" pitchFamily="34" charset="-34"/>
              </a:rPr>
              <a:t>Thailand Corruption Index</a:t>
            </a:r>
            <a:endParaRPr lang="en-US" sz="3600" dirty="0">
              <a:solidFill>
                <a:schemeClr val="bg1"/>
              </a:solidFill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b="1" dirty="0">
                <a:solidFill>
                  <a:schemeClr val="bg1"/>
                </a:solidFill>
                <a:ea typeface="Calibri" panose="020F0502020204030204" pitchFamily="34" charset="0"/>
                <a:cs typeface="Cordia New" panose="020B0304020202020204" pitchFamily="34" charset="-34"/>
              </a:rPr>
              <a:t>Challenges of SMEs in Thailand</a:t>
            </a:r>
            <a:endParaRPr lang="en-US" sz="3600" dirty="0">
              <a:solidFill>
                <a:schemeClr val="bg1"/>
              </a:solidFill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3600" b="1" dirty="0">
                <a:solidFill>
                  <a:schemeClr val="bg1"/>
                </a:solidFill>
                <a:ea typeface="Calibri" panose="020F0502020204030204" pitchFamily="34" charset="0"/>
                <a:cs typeface="Cordia New" panose="020B0304020202020204" pitchFamily="34" charset="-34"/>
              </a:rPr>
              <a:t>The solutions to combat corruption for SMEs in Thailand</a:t>
            </a:r>
            <a:endParaRPr lang="en-US" sz="3600" dirty="0">
              <a:solidFill>
                <a:schemeClr val="bg1"/>
              </a:solidFill>
              <a:effectLst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2171" y="568037"/>
            <a:ext cx="10798629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a typeface="Calibri" panose="020F0502020204030204" pitchFamily="34" charset="0"/>
                <a:cs typeface="Cordia New" panose="020B0304020202020204" pitchFamily="34" charset="-34"/>
              </a:rPr>
              <a:t>The Challenges of SMEs to Combat Against Corruption: Thailand Perspective.</a:t>
            </a:r>
            <a:endParaRPr lang="en-US" sz="3200" dirty="0">
              <a:solidFill>
                <a:schemeClr val="bg1"/>
              </a:solidFill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1577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5B90D-F2BA-C8FF-1BE5-757F29DB5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uilding with a steeple and a steeple&#10;&#10;Description automatically generated">
            <a:extLst>
              <a:ext uri="{FF2B5EF4-FFF2-40B4-BE49-F238E27FC236}">
                <a16:creationId xmlns:a16="http://schemas.microsoft.com/office/drawing/2014/main" id="{4320E3B5-4F63-3D18-90D3-321D97F21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6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08364" y="568037"/>
            <a:ext cx="107788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4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08" y="1482436"/>
            <a:ext cx="12098592" cy="53755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340183" y="572572"/>
            <a:ext cx="55964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SMEs in Thailand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40183" y="6356350"/>
            <a:ext cx="6813217" cy="365125"/>
          </a:xfrm>
        </p:spPr>
        <p:txBody>
          <a:bodyPr/>
          <a:lstStyle/>
          <a:p>
            <a:r>
              <a:rPr lang="en-US" sz="1400" b="1" dirty="0" smtClean="0"/>
              <a:t>Office </a:t>
            </a:r>
            <a:r>
              <a:rPr lang="en-US" sz="1400" b="1" dirty="0"/>
              <a:t>of small and medium enterprises promotion</a:t>
            </a:r>
          </a:p>
        </p:txBody>
      </p:sp>
    </p:spTree>
    <p:extLst>
      <p:ext uri="{BB962C8B-B14F-4D97-AF65-F5344CB8AC3E}">
        <p14:creationId xmlns:p14="http://schemas.microsoft.com/office/powerpoint/2010/main" val="300832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5B90D-F2BA-C8FF-1BE5-757F29DB5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building with a steeple and a steeple&#10;&#10;Description automatically generated">
            <a:extLst>
              <a:ext uri="{FF2B5EF4-FFF2-40B4-BE49-F238E27FC236}">
                <a16:creationId xmlns:a16="http://schemas.microsoft.com/office/drawing/2014/main" id="{4320E3B5-4F63-3D18-90D3-321D97F21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784"/>
            <a:ext cx="12362231" cy="70727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08364" y="568037"/>
            <a:ext cx="107788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5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43760" y="568037"/>
            <a:ext cx="49776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SMEs Barriers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6246" y="2197160"/>
            <a:ext cx="104878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200" b="1" dirty="0" smtClean="0">
                <a:solidFill>
                  <a:schemeClr val="bg1"/>
                </a:solidFill>
              </a:rPr>
              <a:t> Access to Finance</a:t>
            </a:r>
          </a:p>
          <a:p>
            <a:r>
              <a:rPr lang="en-US" sz="3200" b="1" dirty="0" smtClean="0">
                <a:solidFill>
                  <a:schemeClr val="bg1"/>
                </a:solidFill>
              </a:rPr>
              <a:t>2. Regulatory Challenges </a:t>
            </a:r>
          </a:p>
          <a:p>
            <a:r>
              <a:rPr lang="en-US" sz="3200" b="1" dirty="0" smtClean="0">
                <a:solidFill>
                  <a:schemeClr val="bg1"/>
                </a:solidFill>
              </a:rPr>
              <a:t>3. </a:t>
            </a:r>
            <a:r>
              <a:rPr lang="en-US" sz="3200" b="1" dirty="0" smtClean="0">
                <a:solidFill>
                  <a:schemeClr val="bg1"/>
                </a:solidFill>
              </a:rPr>
              <a:t>Competition Limited </a:t>
            </a:r>
            <a:r>
              <a:rPr lang="en-US" sz="3200" b="1" dirty="0" smtClean="0">
                <a:solidFill>
                  <a:schemeClr val="bg1"/>
                </a:solidFill>
              </a:rPr>
              <a:t>Market </a:t>
            </a:r>
            <a:r>
              <a:rPr lang="en-US" sz="3200" b="1" dirty="0" smtClean="0">
                <a:solidFill>
                  <a:schemeClr val="bg1"/>
                </a:solidFill>
              </a:rPr>
              <a:t>Access</a:t>
            </a:r>
            <a:endParaRPr lang="en-US" sz="3200" b="1" dirty="0" smtClean="0">
              <a:solidFill>
                <a:schemeClr val="bg1"/>
              </a:solidFill>
            </a:endParaRPr>
          </a:p>
          <a:p>
            <a:r>
              <a:rPr lang="en-US" sz="3200" b="1" dirty="0" smtClean="0">
                <a:solidFill>
                  <a:schemeClr val="bg1"/>
                </a:solidFill>
              </a:rPr>
              <a:t>4. Human Resource </a:t>
            </a:r>
            <a:r>
              <a:rPr lang="en-US" sz="3200" b="1" dirty="0" smtClean="0">
                <a:solidFill>
                  <a:schemeClr val="bg1"/>
                </a:solidFill>
              </a:rPr>
              <a:t>Constraints</a:t>
            </a:r>
            <a:endParaRPr lang="en-US" sz="3200" b="1" dirty="0" smtClean="0">
              <a:solidFill>
                <a:schemeClr val="bg1"/>
              </a:solidFill>
            </a:endParaRPr>
          </a:p>
          <a:p>
            <a:r>
              <a:rPr lang="en-US" sz="3200" b="1" dirty="0" smtClean="0">
                <a:solidFill>
                  <a:schemeClr val="bg1"/>
                </a:solidFill>
              </a:rPr>
              <a:t>5. Technological </a:t>
            </a:r>
            <a:r>
              <a:rPr lang="en-US" sz="3200" b="1" dirty="0" smtClean="0">
                <a:solidFill>
                  <a:schemeClr val="bg1"/>
                </a:solidFill>
              </a:rPr>
              <a:t>Barriers</a:t>
            </a:r>
            <a:endParaRPr lang="en-US" sz="3200" b="1" dirty="0" smtClean="0">
              <a:solidFill>
                <a:schemeClr val="bg1"/>
              </a:solidFill>
            </a:endParaRPr>
          </a:p>
          <a:p>
            <a:r>
              <a:rPr lang="en-US" sz="3200" b="1" dirty="0" smtClean="0">
                <a:solidFill>
                  <a:schemeClr val="bg1"/>
                </a:solidFill>
              </a:rPr>
              <a:t>6. Supply Chain Issues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7</a:t>
            </a:r>
            <a:r>
              <a:rPr lang="en-US" sz="3200" b="1" dirty="0" smtClean="0">
                <a:solidFill>
                  <a:schemeClr val="bg1"/>
                </a:solidFill>
              </a:rPr>
              <a:t>. Economic </a:t>
            </a:r>
            <a:r>
              <a:rPr lang="en-US" sz="3200" b="1" dirty="0" smtClean="0">
                <a:solidFill>
                  <a:schemeClr val="bg1"/>
                </a:solidFill>
              </a:rPr>
              <a:t>Volatility</a:t>
            </a:r>
            <a:endParaRPr lang="en-US" sz="3200" b="1" dirty="0" smtClean="0">
              <a:solidFill>
                <a:schemeClr val="bg1"/>
              </a:solidFill>
            </a:endParaRPr>
          </a:p>
          <a:p>
            <a:r>
              <a:rPr lang="en-US" sz="3200" b="1" dirty="0" smtClean="0">
                <a:solidFill>
                  <a:schemeClr val="bg1"/>
                </a:solidFill>
              </a:rPr>
              <a:t>8. Lack of Business Knowledge</a:t>
            </a:r>
          </a:p>
          <a:p>
            <a:r>
              <a:rPr lang="en-US" sz="3200" b="1" dirty="0" smtClean="0">
                <a:solidFill>
                  <a:schemeClr val="bg1"/>
                </a:solidFill>
              </a:rPr>
              <a:t>9. Networking Limitations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1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5B90D-F2BA-C8FF-1BE5-757F29DB5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building with a steeple and a steeple&#10;&#10;Description automatically generated">
            <a:extLst>
              <a:ext uri="{FF2B5EF4-FFF2-40B4-BE49-F238E27FC236}">
                <a16:creationId xmlns:a16="http://schemas.microsoft.com/office/drawing/2014/main" id="{4320E3B5-4F63-3D18-90D3-321D97F21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82" y="-172858"/>
            <a:ext cx="12288982" cy="70308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08364" y="568037"/>
            <a:ext cx="107788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6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" y="475962"/>
            <a:ext cx="11471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Impacts </a:t>
            </a:r>
            <a:r>
              <a:rPr lang="en-US" sz="4800" dirty="0">
                <a:solidFill>
                  <a:schemeClr val="bg1"/>
                </a:solidFill>
              </a:rPr>
              <a:t>of Corruption on SMEs</a:t>
            </a:r>
          </a:p>
        </p:txBody>
      </p:sp>
      <p:sp>
        <p:nvSpPr>
          <p:cNvPr id="3" name="Rectangle 2"/>
          <p:cNvSpPr/>
          <p:nvPr/>
        </p:nvSpPr>
        <p:spPr>
          <a:xfrm>
            <a:off x="2169317" y="2152967"/>
            <a:ext cx="71897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Unfair </a:t>
            </a:r>
            <a:r>
              <a:rPr lang="en-US" sz="4800" dirty="0" smtClean="0">
                <a:solidFill>
                  <a:schemeClr val="bg1"/>
                </a:solidFill>
              </a:rPr>
              <a:t>Competitions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5098473" y="3509963"/>
            <a:ext cx="683029" cy="784946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66059" y="4641273"/>
            <a:ext cx="5347855" cy="14166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obstructing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economic growth 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7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5B90D-F2BA-C8FF-1BE5-757F29DB5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building with a steeple and a steeple&#10;&#10;Description automatically generated">
            <a:extLst>
              <a:ext uri="{FF2B5EF4-FFF2-40B4-BE49-F238E27FC236}">
                <a16:creationId xmlns:a16="http://schemas.microsoft.com/office/drawing/2014/main" id="{4320E3B5-4F63-3D18-90D3-321D97F21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66"/>
            <a:ext cx="12288982" cy="70308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08364" y="568037"/>
            <a:ext cx="107788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B1B73D-4511-884B-ACFF-2AB28FC13F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8036" y="195164"/>
            <a:ext cx="113191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Substantial Laws and regulations : To prevent corruption in Thailand</a:t>
            </a:r>
          </a:p>
        </p:txBody>
      </p:sp>
      <p:sp>
        <p:nvSpPr>
          <p:cNvPr id="3" name="Rectangle 2"/>
          <p:cNvSpPr/>
          <p:nvPr/>
        </p:nvSpPr>
        <p:spPr>
          <a:xfrm>
            <a:off x="387927" y="3674487"/>
            <a:ext cx="1149927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1.Anti-Corruption </a:t>
            </a: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Act</a:t>
            </a:r>
          </a:p>
          <a:p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2.Organic </a:t>
            </a: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Act on Counter Corruption</a:t>
            </a:r>
          </a:p>
          <a:p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3.Public </a:t>
            </a: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Sector Ethics Act</a:t>
            </a:r>
          </a:p>
          <a:p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4.Disclosure </a:t>
            </a: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Laws</a:t>
            </a:r>
          </a:p>
          <a:p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5.Whistleblower </a:t>
            </a: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Protection Act</a:t>
            </a:r>
          </a:p>
          <a:p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6.Public </a:t>
            </a: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Procurement Act</a:t>
            </a:r>
          </a:p>
        </p:txBody>
      </p:sp>
    </p:spTree>
    <p:extLst>
      <p:ext uri="{BB962C8B-B14F-4D97-AF65-F5344CB8AC3E}">
        <p14:creationId xmlns:p14="http://schemas.microsoft.com/office/powerpoint/2010/main" val="15214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5B90D-F2BA-C8FF-1BE5-757F29DB5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building with a steeple and a steeple&#10;&#10;Description automatically generated">
            <a:extLst>
              <a:ext uri="{FF2B5EF4-FFF2-40B4-BE49-F238E27FC236}">
                <a16:creationId xmlns:a16="http://schemas.microsoft.com/office/drawing/2014/main" id="{4320E3B5-4F63-3D18-90D3-321D97F21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82" y="6907"/>
            <a:ext cx="12288982" cy="70308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08364" y="568037"/>
            <a:ext cx="107788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8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92726" y="583168"/>
            <a:ext cx="86036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PUBLIC PROCUREMENT AND SUPPLIES ADMINISTRATION ACT ,B.E.2560 (2017)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1" y="2690336"/>
            <a:ext cx="110489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CHAPTER II: Participation  by the Public and business operators in anti-corruption 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-  </a:t>
            </a:r>
            <a:r>
              <a:rPr lang="en-US" sz="3200" b="1" dirty="0">
                <a:solidFill>
                  <a:srgbClr val="FF0000"/>
                </a:solidFill>
              </a:rPr>
              <a:t>An integrity pact 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-  Public observation </a:t>
            </a:r>
          </a:p>
        </p:txBody>
      </p:sp>
    </p:spTree>
    <p:extLst>
      <p:ext uri="{BB962C8B-B14F-4D97-AF65-F5344CB8AC3E}">
        <p14:creationId xmlns:p14="http://schemas.microsoft.com/office/powerpoint/2010/main" val="177810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5B90D-F2BA-C8FF-1BE5-757F29DB5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building with a steeple and a steeple&#10;&#10;Description automatically generated">
            <a:extLst>
              <a:ext uri="{FF2B5EF4-FFF2-40B4-BE49-F238E27FC236}">
                <a16:creationId xmlns:a16="http://schemas.microsoft.com/office/drawing/2014/main" id="{4320E3B5-4F63-3D18-90D3-321D97F21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66"/>
            <a:ext cx="12288982" cy="70308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08364" y="568037"/>
            <a:ext cx="107788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73D-4511-884B-ACFF-2AB28FC13F33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309" y="2703657"/>
            <a:ext cx="8631382" cy="40178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24351" y="152538"/>
            <a:ext cx="10343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Thailand Corruption Index</a:t>
            </a:r>
          </a:p>
        </p:txBody>
      </p:sp>
      <p:sp>
        <p:nvSpPr>
          <p:cNvPr id="9" name="Rectangle 8"/>
          <p:cNvSpPr/>
          <p:nvPr/>
        </p:nvSpPr>
        <p:spPr>
          <a:xfrm>
            <a:off x="1832704" y="972457"/>
            <a:ext cx="90193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Thailand scored </a:t>
            </a:r>
            <a:r>
              <a:rPr lang="en-US" sz="2800" dirty="0">
                <a:solidFill>
                  <a:schemeClr val="bg1"/>
                </a:solidFill>
              </a:rPr>
              <a:t>35 and ranked 108th out of 180 countries in the Corruption Perception Index in 2023.</a:t>
            </a:r>
          </a:p>
        </p:txBody>
      </p:sp>
    </p:spTree>
    <p:extLst>
      <p:ext uri="{BB962C8B-B14F-4D97-AF65-F5344CB8AC3E}">
        <p14:creationId xmlns:p14="http://schemas.microsoft.com/office/powerpoint/2010/main" val="156887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325</Words>
  <Application>Microsoft Office PowerPoint</Application>
  <PresentationFormat>Widescreen</PresentationFormat>
  <Paragraphs>90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Cordia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Information</dc:creator>
  <cp:lastModifiedBy>Microsoft</cp:lastModifiedBy>
  <cp:revision>35</cp:revision>
  <dcterms:created xsi:type="dcterms:W3CDTF">2024-10-02T06:32:44Z</dcterms:created>
  <dcterms:modified xsi:type="dcterms:W3CDTF">2024-10-21T05:51:23Z</dcterms:modified>
</cp:coreProperties>
</file>